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75" r:id="rId2"/>
    <p:sldId id="265" r:id="rId3"/>
    <p:sldId id="266" r:id="rId4"/>
    <p:sldId id="267" r:id="rId5"/>
    <p:sldId id="268" r:id="rId6"/>
    <p:sldId id="269" r:id="rId7"/>
    <p:sldId id="270" r:id="rId8"/>
    <p:sldId id="272" r:id="rId9"/>
    <p:sldId id="273" r:id="rId10"/>
    <p:sldId id="276" r:id="rId11"/>
    <p:sldId id="277" r:id="rId12"/>
    <p:sldId id="278" r:id="rId13"/>
    <p:sldId id="279" r:id="rId14"/>
    <p:sldId id="274" r:id="rId15"/>
    <p:sldId id="256" r:id="rId16"/>
    <p:sldId id="257" r:id="rId17"/>
    <p:sldId id="258" r:id="rId18"/>
    <p:sldId id="259" r:id="rId19"/>
    <p:sldId id="260" r:id="rId20"/>
    <p:sldId id="261" r:id="rId21"/>
    <p:sldId id="262" r:id="rId22"/>
    <p:sldId id="263" r:id="rId23"/>
    <p:sldId id="26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9" d="100"/>
          <a:sy n="89" d="100"/>
        </p:scale>
        <p:origin x="102"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8:45.92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1 435,'0'5,"4"2,23-6,19-3,19-5,11-12,-1-8,20-3,5-3,-11-4,-10 3,-14 7,-13 9,-5 8,-6 0,-5 1,-4 4,-2 1,-2-3,0 0,0 1,-1 1,6-3,2 0,0 1,3 1,1 3,-1 1,-3-4,-7-5,-3-2,3 2,3 3,0 3,5 1,2 3,-2 1,4-5,-1-1,-1 0,-3 2,7 1,7 1,0 1,-4 1,1-5,-3-2,-4 1,2 1,-2 2,-3 0,-1 2,1 1,1 0,-1 0,3 0,-1 1,-1-1,-3 0,4 0,-1 0,-1 0,-2 0,3 0,1 0,-2 0,2 0,1 0,-2 0,-7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8:46.29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0 207,'20'-5,"21"-11,28-13,22-11,30-19,-6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8:47.31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8:47.75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1,'5'0,"26"0,8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8:48.029"/>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9:08:34.129"/>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1 435,'0'5,"4"2,23-6,19-3,19-5,11-12,-1-8,20-3,5-3,-11-4,-10 3,-14 7,-13 9,-5 8,-6 0,-5 1,-4 4,-2 1,-2-3,0 0,0 1,-1 1,6-3,2 0,0 1,3 1,1 3,-1 1,-3-4,-7-5,-3-2,3 2,3 3,0 3,5 1,2 3,-2 1,4-5,-1-1,-1 0,-3 2,7 1,7 1,0 1,-4 1,1-5,-3-2,-4 1,2 1,-2 2,-3 0,-1 2,1 1,1 0,-1 0,3 0,-1 1,-1-1,-3 0,4 0,-1 0,-1 0,-2 0,3 0,1 0,-2 0,2 0,1 0,-2 0,-7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9:08:34.13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0 207,'20'-5,"21"-11,28-13,22-11,30-19,-6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9:08:34.13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9:08:34.13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1,'5'0,"26"0,8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9:08:34.13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23:29:35.38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1 435,'0'5,"4"2,23-6,19-3,19-5,11-12,-1-8,20-3,5-3,-11-4,-10 3,-14 7,-13 9,-5 8,-6 0,-5 1,-4 4,-2 1,-2-3,0 0,0 1,-1 1,6-3,2 0,0 1,3 1,1 3,-1 1,-3-4,-7-5,-3-2,3 2,3 3,0 3,5 1,2 3,-2 1,4-5,-1-1,-1 0,-3 2,7 1,7 1,0 1,-4 1,1-5,-3-2,-4 1,2 1,-2 2,-3 0,-1 2,1 1,1 0,-1 0,3 0,-1 1,-1-1,-3 0,4 0,-1 0,-1 0,-2 0,3 0,1 0,-2 0,2 0,1 0,-2 0,-7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23:29:35.38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0 207,'20'-5,"21"-11,28-13,22-11,30-19,-6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23:29:35.384"/>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23:29:35.38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1,'5'0,"26"0,8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23:29:35.38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5.59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6.14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11 17,'0'-5,"-4"-1,-3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6.59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6.84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7.238"/>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7.39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1,'0'4,"0"7,0 10,0 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7.78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64 0,'-5'0,"-6"5,-5 10,-1 8,3-1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8.16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8.469"/>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68 0,'-5'0,"-5"14,-2 23,-3 14,1 8,3-7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8.86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29.05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104 1,'0'9,"-9"8,-8 10,-10 5,0 2,4-6</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7T18:29:31.30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20401-9143-4132-A3A9-8424F24EC762}"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8D989-B3FC-4BCD-9883-69BDF2844064}" type="slidenum">
              <a:rPr lang="en-US" smtClean="0"/>
              <a:t>‹#›</a:t>
            </a:fld>
            <a:endParaRPr lang="en-US"/>
          </a:p>
        </p:txBody>
      </p:sp>
    </p:spTree>
    <p:extLst>
      <p:ext uri="{BB962C8B-B14F-4D97-AF65-F5344CB8AC3E}">
        <p14:creationId xmlns:p14="http://schemas.microsoft.com/office/powerpoint/2010/main" val="316530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B2645F-98A5-49C8-BC20-A0E6855D0506}" type="datetime1">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2949F-719D-41B9-9E7B-1E47481EDE9A}" type="datetime1">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FEA2C-0C34-47B5-85B9-4415048DE3CB}" type="datetime1">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C283D0-F940-4EB1-AB80-68E4AD10B87C}" type="datetime1">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2F7967-05D4-4201-A8EE-1AE734524E6A}" type="datetime1">
              <a:rPr lang="en-US" smtClean="0"/>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AC10E9-CF6C-470D-822A-933152A6BAE1}" type="datetime1">
              <a:rPr lang="en-US" smtClean="0"/>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2F439A-A52B-4957-A92D-345E7744FEB5}" type="datetime1">
              <a:rPr lang="en-US" smtClean="0"/>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DE1077-EE6D-48F9-88FD-EF5AB8F04508}" type="datetime1">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A70F03-6FE2-4219-99A9-0523D90328F2}" type="datetime1">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064943-0521-41F6-AD58-B7EFFE7E29B5}" type="datetime1">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E5039-C1F6-454A-BF53-55A966F91088}" type="datetime1">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7A2136-1D58-4AF0-BA54-19EA54E70E45}" type="datetime1">
              <a:rPr lang="en-US" smtClean="0"/>
              <a:t>1/28/2025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customXml" Target="../ink/ink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customXml" Target="../ink/ink9.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customXml" Target="../ink/ink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2.png"/><Relationship Id="rId18" Type="http://schemas.openxmlformats.org/officeDocument/2006/relationships/customXml" Target="../ink/ink24.xml"/><Relationship Id="rId3" Type="http://schemas.openxmlformats.org/officeDocument/2006/relationships/customXml" Target="../ink/ink16.xml"/><Relationship Id="rId21" Type="http://schemas.openxmlformats.org/officeDocument/2006/relationships/image" Target="../media/image36.png"/><Relationship Id="rId7" Type="http://schemas.openxmlformats.org/officeDocument/2006/relationships/customXml" Target="../ink/ink18.xml"/><Relationship Id="rId12" Type="http://schemas.openxmlformats.org/officeDocument/2006/relationships/customXml" Target="../ink/ink21.xml"/><Relationship Id="rId17" Type="http://schemas.openxmlformats.org/officeDocument/2006/relationships/image" Target="../media/image34.png"/><Relationship Id="rId25" Type="http://schemas.openxmlformats.org/officeDocument/2006/relationships/image" Target="../media/image38.png"/><Relationship Id="rId2" Type="http://schemas.openxmlformats.org/officeDocument/2006/relationships/image" Target="../media/image26.png"/><Relationship Id="rId16" Type="http://schemas.openxmlformats.org/officeDocument/2006/relationships/customXml" Target="../ink/ink23.xml"/><Relationship Id="rId20" Type="http://schemas.openxmlformats.org/officeDocument/2006/relationships/customXml" Target="../ink/ink25.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1.png"/><Relationship Id="rId24" Type="http://schemas.openxmlformats.org/officeDocument/2006/relationships/customXml" Target="../ink/ink27.xml"/><Relationship Id="rId5" Type="http://schemas.openxmlformats.org/officeDocument/2006/relationships/customXml" Target="../ink/ink17.xml"/><Relationship Id="rId15" Type="http://schemas.openxmlformats.org/officeDocument/2006/relationships/image" Target="../media/image33.png"/><Relationship Id="rId23" Type="http://schemas.openxmlformats.org/officeDocument/2006/relationships/image" Target="../media/image37.png"/><Relationship Id="rId10" Type="http://schemas.openxmlformats.org/officeDocument/2006/relationships/customXml" Target="../ink/ink20.xml"/><Relationship Id="rId19" Type="http://schemas.openxmlformats.org/officeDocument/2006/relationships/image" Target="../media/image35.png"/><Relationship Id="rId4" Type="http://schemas.openxmlformats.org/officeDocument/2006/relationships/image" Target="../media/image28.png"/><Relationship Id="rId9" Type="http://schemas.openxmlformats.org/officeDocument/2006/relationships/customXml" Target="../ink/ink19.xml"/><Relationship Id="rId14" Type="http://schemas.openxmlformats.org/officeDocument/2006/relationships/customXml" Target="../ink/ink22.xml"/><Relationship Id="rId22" Type="http://schemas.openxmlformats.org/officeDocument/2006/relationships/customXml" Target="../ink/ink26.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48213-5E34-0B50-A6AD-C6BFB901FC40}"/>
              </a:ext>
            </a:extLst>
          </p:cNvPr>
          <p:cNvSpPr>
            <a:spLocks noGrp="1"/>
          </p:cNvSpPr>
          <p:nvPr>
            <p:ph type="ctrTitle"/>
          </p:nvPr>
        </p:nvSpPr>
        <p:spPr/>
        <p:txBody>
          <a:bodyPr/>
          <a:lstStyle/>
          <a:p>
            <a:r>
              <a:rPr lang="en-US" dirty="0"/>
              <a:t>Lab 2</a:t>
            </a:r>
          </a:p>
        </p:txBody>
      </p:sp>
      <p:sp>
        <p:nvSpPr>
          <p:cNvPr id="3" name="Slide Number Placeholder 2">
            <a:extLst>
              <a:ext uri="{FF2B5EF4-FFF2-40B4-BE49-F238E27FC236}">
                <a16:creationId xmlns:a16="http://schemas.microsoft.com/office/drawing/2014/main" id="{85DA3A65-79E7-BAE4-F586-1A5126E2DE6E}"/>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3045253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E392ECDC-2972-B192-4989-C4E12A131736}"/>
              </a:ext>
            </a:extLst>
          </p:cNvPr>
          <p:cNvPicPr>
            <a:picLocks noChangeAspect="1"/>
          </p:cNvPicPr>
          <p:nvPr/>
        </p:nvPicPr>
        <p:blipFill>
          <a:blip r:embed="rId2"/>
          <a:srcRect l="29430" t="26667" r="20923" b="3913"/>
          <a:stretch/>
        </p:blipFill>
        <p:spPr>
          <a:xfrm rot="16200000">
            <a:off x="-637276" y="1269311"/>
            <a:ext cx="6340249" cy="4986781"/>
          </a:xfrm>
          <a:prstGeom prst="rect">
            <a:avLst/>
          </a:prstGeom>
        </p:spPr>
      </p:pic>
      <p:pic>
        <p:nvPicPr>
          <p:cNvPr id="13" name="Picture 12">
            <a:extLst>
              <a:ext uri="{FF2B5EF4-FFF2-40B4-BE49-F238E27FC236}">
                <a16:creationId xmlns:a16="http://schemas.microsoft.com/office/drawing/2014/main" id="{FD8C5ADA-08DE-5A76-FE44-5090249292B3}"/>
              </a:ext>
            </a:extLst>
          </p:cNvPr>
          <p:cNvPicPr>
            <a:picLocks noChangeAspect="1"/>
          </p:cNvPicPr>
          <p:nvPr/>
        </p:nvPicPr>
        <p:blipFill>
          <a:blip r:embed="rId3"/>
          <a:stretch>
            <a:fillRect/>
          </a:stretch>
        </p:blipFill>
        <p:spPr>
          <a:xfrm rot="16200000">
            <a:off x="4229020" y="1334749"/>
            <a:ext cx="6454552" cy="4970206"/>
          </a:xfrm>
          <a:prstGeom prst="rect">
            <a:avLst/>
          </a:prstGeom>
        </p:spPr>
      </p:pic>
      <p:grpSp>
        <p:nvGrpSpPr>
          <p:cNvPr id="19" name="Group 18">
            <a:extLst>
              <a:ext uri="{FF2B5EF4-FFF2-40B4-BE49-F238E27FC236}">
                <a16:creationId xmlns:a16="http://schemas.microsoft.com/office/drawing/2014/main" id="{2F9EFABE-CE49-AA76-2FCD-F40E707FD2EF}"/>
              </a:ext>
            </a:extLst>
          </p:cNvPr>
          <p:cNvGrpSpPr/>
          <p:nvPr/>
        </p:nvGrpSpPr>
        <p:grpSpPr>
          <a:xfrm>
            <a:off x="5442215" y="3294128"/>
            <a:ext cx="1203840" cy="235080"/>
            <a:chOff x="5475976" y="2928355"/>
            <a:chExt cx="1203840" cy="23508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5" name="Ink 14">
                  <a:extLst>
                    <a:ext uri="{FF2B5EF4-FFF2-40B4-BE49-F238E27FC236}">
                      <a16:creationId xmlns:a16="http://schemas.microsoft.com/office/drawing/2014/main" id="{F1651F8E-98B4-5B04-7AD5-321E8B61FC7B}"/>
                    </a:ext>
                  </a:extLst>
                </p14:cNvPr>
                <p14:cNvContentPartPr/>
                <p14:nvPr/>
              </p14:nvContentPartPr>
              <p14:xfrm>
                <a:off x="5475976" y="3002155"/>
                <a:ext cx="1026000" cy="161280"/>
              </p14:xfrm>
            </p:contentPart>
          </mc:Choice>
          <mc:Fallback xmlns="">
            <p:pic>
              <p:nvPicPr>
                <p:cNvPr id="15" name="Ink 14">
                  <a:extLst>
                    <a:ext uri="{FF2B5EF4-FFF2-40B4-BE49-F238E27FC236}">
                      <a16:creationId xmlns:a16="http://schemas.microsoft.com/office/drawing/2014/main" id="{F1651F8E-98B4-5B04-7AD5-321E8B61FC7B}"/>
                    </a:ext>
                  </a:extLst>
                </p:cNvPr>
                <p:cNvPicPr/>
                <p:nvPr/>
              </p:nvPicPr>
              <p:blipFill>
                <a:blip r:embed="rId5"/>
                <a:stretch>
                  <a:fillRect/>
                </a:stretch>
              </p:blipFill>
              <p:spPr>
                <a:xfrm>
                  <a:off x="5467336" y="2948515"/>
                  <a:ext cx="1043640" cy="268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7" name="Ink 16">
                  <a:extLst>
                    <a:ext uri="{FF2B5EF4-FFF2-40B4-BE49-F238E27FC236}">
                      <a16:creationId xmlns:a16="http://schemas.microsoft.com/office/drawing/2014/main" id="{466ED2E2-3D2B-75AA-29DA-B5879FA06DC1}"/>
                    </a:ext>
                  </a:extLst>
                </p14:cNvPr>
                <p14:cNvContentPartPr/>
                <p14:nvPr/>
              </p14:nvContentPartPr>
              <p14:xfrm>
                <a:off x="6514936" y="2928355"/>
                <a:ext cx="164880" cy="74880"/>
              </p14:xfrm>
            </p:contentPart>
          </mc:Choice>
          <mc:Fallback xmlns="">
            <p:pic>
              <p:nvPicPr>
                <p:cNvPr id="17" name="Ink 16">
                  <a:extLst>
                    <a:ext uri="{FF2B5EF4-FFF2-40B4-BE49-F238E27FC236}">
                      <a16:creationId xmlns:a16="http://schemas.microsoft.com/office/drawing/2014/main" id="{466ED2E2-3D2B-75AA-29DA-B5879FA06DC1}"/>
                    </a:ext>
                  </a:extLst>
                </p:cNvPr>
                <p:cNvPicPr/>
                <p:nvPr/>
              </p:nvPicPr>
              <p:blipFill>
                <a:blip r:embed="rId7"/>
                <a:stretch>
                  <a:fillRect/>
                </a:stretch>
              </p:blipFill>
              <p:spPr>
                <a:xfrm>
                  <a:off x="6505936" y="2874355"/>
                  <a:ext cx="182520" cy="182520"/>
                </a:xfrm>
                <a:prstGeom prst="rect">
                  <a:avLst/>
                </a:prstGeom>
              </p:spPr>
            </p:pic>
          </mc:Fallback>
        </mc:AlternateContent>
      </p:grpSp>
      <p:grpSp>
        <p:nvGrpSpPr>
          <p:cNvPr id="27" name="Group 26">
            <a:extLst>
              <a:ext uri="{FF2B5EF4-FFF2-40B4-BE49-F238E27FC236}">
                <a16:creationId xmlns:a16="http://schemas.microsoft.com/office/drawing/2014/main" id="{513C1D46-A285-E5EB-9FDD-9E5966BD35A0}"/>
              </a:ext>
            </a:extLst>
          </p:cNvPr>
          <p:cNvGrpSpPr/>
          <p:nvPr/>
        </p:nvGrpSpPr>
        <p:grpSpPr>
          <a:xfrm>
            <a:off x="7011095" y="3223208"/>
            <a:ext cx="297360" cy="52200"/>
            <a:chOff x="7044856" y="2857435"/>
            <a:chExt cx="297360" cy="52200"/>
          </a:xfrm>
        </p:grpSpPr>
        <mc:AlternateContent xmlns:mc="http://schemas.openxmlformats.org/markup-compatibility/2006" xmlns:p14="http://schemas.microsoft.com/office/powerpoint/2010/main" xmlns:aink="http://schemas.microsoft.com/office/drawing/2016/ink">
          <mc:Choice Requires="p14 aink">
            <p:contentPart p14:bwMode="auto" r:id="rId8">
              <p14:nvContentPartPr>
                <p14:cNvPr id="21" name="Ink 20">
                  <a:extLst>
                    <a:ext uri="{FF2B5EF4-FFF2-40B4-BE49-F238E27FC236}">
                      <a16:creationId xmlns:a16="http://schemas.microsoft.com/office/drawing/2014/main" id="{6DD937D2-5450-9D21-CA89-36E5D3657B84}"/>
                    </a:ext>
                  </a:extLst>
                </p14:cNvPr>
                <p14:cNvContentPartPr/>
                <p14:nvPr/>
              </p14:nvContentPartPr>
              <p14:xfrm>
                <a:off x="7044856" y="2857435"/>
                <a:ext cx="360" cy="360"/>
              </p14:xfrm>
            </p:contentPart>
          </mc:Choice>
          <mc:Fallback xmlns="">
            <p:pic>
              <p:nvPicPr>
                <p:cNvPr id="21" name="Ink 20">
                  <a:extLst>
                    <a:ext uri="{FF2B5EF4-FFF2-40B4-BE49-F238E27FC236}">
                      <a16:creationId xmlns:a16="http://schemas.microsoft.com/office/drawing/2014/main" id="{6DD937D2-5450-9D21-CA89-36E5D3657B84}"/>
                    </a:ext>
                  </a:extLst>
                </p:cNvPr>
                <p:cNvPicPr/>
                <p:nvPr/>
              </p:nvPicPr>
              <p:blipFill>
                <a:blip r:embed="rId9"/>
                <a:stretch>
                  <a:fillRect/>
                </a:stretch>
              </p:blipFill>
              <p:spPr>
                <a:xfrm>
                  <a:off x="7036216" y="280379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3" name="Ink 22">
                  <a:extLst>
                    <a:ext uri="{FF2B5EF4-FFF2-40B4-BE49-F238E27FC236}">
                      <a16:creationId xmlns:a16="http://schemas.microsoft.com/office/drawing/2014/main" id="{208C485B-635D-A15C-A5F1-9E32D069F1F1}"/>
                    </a:ext>
                  </a:extLst>
                </p14:cNvPr>
                <p14:cNvContentPartPr/>
                <p14:nvPr/>
              </p14:nvContentPartPr>
              <p14:xfrm>
                <a:off x="7315216" y="2909275"/>
                <a:ext cx="27000" cy="360"/>
              </p14:xfrm>
            </p:contentPart>
          </mc:Choice>
          <mc:Fallback xmlns="">
            <p:pic>
              <p:nvPicPr>
                <p:cNvPr id="23" name="Ink 22">
                  <a:extLst>
                    <a:ext uri="{FF2B5EF4-FFF2-40B4-BE49-F238E27FC236}">
                      <a16:creationId xmlns:a16="http://schemas.microsoft.com/office/drawing/2014/main" id="{208C485B-635D-A15C-A5F1-9E32D069F1F1}"/>
                    </a:ext>
                  </a:extLst>
                </p:cNvPr>
                <p:cNvPicPr/>
                <p:nvPr/>
              </p:nvPicPr>
              <p:blipFill>
                <a:blip r:embed="rId11"/>
                <a:stretch>
                  <a:fillRect/>
                </a:stretch>
              </p:blipFill>
              <p:spPr>
                <a:xfrm>
                  <a:off x="7306216" y="2855635"/>
                  <a:ext cx="44640" cy="10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6" name="Ink 25">
                <a:extLst>
                  <a:ext uri="{FF2B5EF4-FFF2-40B4-BE49-F238E27FC236}">
                    <a16:creationId xmlns:a16="http://schemas.microsoft.com/office/drawing/2014/main" id="{7B685CC0-FB4F-E0D1-DBFD-BB38B9F3D268}"/>
                  </a:ext>
                </a:extLst>
              </p14:cNvPr>
              <p14:cNvContentPartPr/>
              <p14:nvPr/>
            </p14:nvContentPartPr>
            <p14:xfrm>
              <a:off x="8424095" y="3472688"/>
              <a:ext cx="360" cy="360"/>
            </p14:xfrm>
          </p:contentPart>
        </mc:Choice>
        <mc:Fallback xmlns="">
          <p:pic>
            <p:nvPicPr>
              <p:cNvPr id="26" name="Ink 25">
                <a:extLst>
                  <a:ext uri="{FF2B5EF4-FFF2-40B4-BE49-F238E27FC236}">
                    <a16:creationId xmlns:a16="http://schemas.microsoft.com/office/drawing/2014/main" id="{7B685CC0-FB4F-E0D1-DBFD-BB38B9F3D268}"/>
                  </a:ext>
                </a:extLst>
              </p:cNvPr>
              <p:cNvPicPr/>
              <p:nvPr/>
            </p:nvPicPr>
            <p:blipFill>
              <a:blip r:embed="rId13"/>
              <a:stretch>
                <a:fillRect/>
              </a:stretch>
            </p:blipFill>
            <p:spPr>
              <a:xfrm>
                <a:off x="8415095" y="3418688"/>
                <a:ext cx="18000" cy="108000"/>
              </a:xfrm>
              <a:prstGeom prst="rect">
                <a:avLst/>
              </a:prstGeom>
            </p:spPr>
          </p:pic>
        </mc:Fallback>
      </mc:AlternateContent>
      <p:sp>
        <p:nvSpPr>
          <p:cNvPr id="74" name="TextBox 73">
            <a:extLst>
              <a:ext uri="{FF2B5EF4-FFF2-40B4-BE49-F238E27FC236}">
                <a16:creationId xmlns:a16="http://schemas.microsoft.com/office/drawing/2014/main" id="{0C47683C-612B-E1FA-BB13-803BAFDF7F1A}"/>
              </a:ext>
            </a:extLst>
          </p:cNvPr>
          <p:cNvSpPr txBox="1"/>
          <p:nvPr/>
        </p:nvSpPr>
        <p:spPr>
          <a:xfrm>
            <a:off x="148538" y="-27135"/>
            <a:ext cx="11555288" cy="584775"/>
          </a:xfrm>
          <a:prstGeom prst="rect">
            <a:avLst/>
          </a:prstGeom>
          <a:noFill/>
        </p:spPr>
        <p:txBody>
          <a:bodyPr wrap="square" rtlCol="0">
            <a:spAutoFit/>
          </a:bodyPr>
          <a:lstStyle/>
          <a:p>
            <a:pPr algn="just"/>
            <a:r>
              <a:rPr lang="en-US" sz="1600" b="1" dirty="0">
                <a:latin typeface="Arial" panose="020B0604020202020204" pitchFamily="34" charset="0"/>
                <a:cs typeface="Arial" panose="020B0604020202020204" pitchFamily="34" charset="0"/>
              </a:rPr>
              <a:t>1. Compare the unscaled and scaled data plots. Comment on the features which you see better or worse on these plots (recognize wave arrivals on top of noise, variations of amplitudes, travel times, slopes of travel-time curves).</a:t>
            </a:r>
          </a:p>
        </p:txBody>
      </p:sp>
      <p:sp>
        <p:nvSpPr>
          <p:cNvPr id="4" name="TextBox 3">
            <a:extLst>
              <a:ext uri="{FF2B5EF4-FFF2-40B4-BE49-F238E27FC236}">
                <a16:creationId xmlns:a16="http://schemas.microsoft.com/office/drawing/2014/main" id="{6F778D43-904E-4B25-BEE1-6CF964846208}"/>
              </a:ext>
            </a:extLst>
          </p:cNvPr>
          <p:cNvSpPr txBox="1"/>
          <p:nvPr/>
        </p:nvSpPr>
        <p:spPr>
          <a:xfrm>
            <a:off x="9941399" y="1821048"/>
            <a:ext cx="2222027" cy="4154984"/>
          </a:xfrm>
          <a:prstGeom prst="rect">
            <a:avLst/>
          </a:prstGeom>
          <a:solidFill>
            <a:schemeClr val="bg1"/>
          </a:solidFill>
        </p:spPr>
        <p:txBody>
          <a:bodyPr wrap="square">
            <a:spAutoFit/>
          </a:bodyPr>
          <a:lstStyle/>
          <a:p>
            <a:pPr marL="171450" indent="-171450" algn="just">
              <a:buFont typeface="Arial" panose="020B0604020202020204" pitchFamily="34" charset="0"/>
              <a:buChar char="•"/>
            </a:pPr>
            <a:r>
              <a:rPr lang="en-US" sz="1200" dirty="0">
                <a:solidFill>
                  <a:srgbClr val="242424"/>
                </a:solidFill>
                <a:latin typeface="Arial" panose="020B0604020202020204" pitchFamily="34" charset="0"/>
                <a:cs typeface="Arial" panose="020B0604020202020204" pitchFamily="34" charset="0"/>
              </a:rPr>
              <a:t>How do you describe first arrivals</a:t>
            </a:r>
            <a:r>
              <a:rPr lang="en-US" sz="1200" b="0" i="0" dirty="0">
                <a:effectLst/>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1200" dirty="0">
                <a:latin typeface="Arial" panose="020B0604020202020204" pitchFamily="34" charset="0"/>
                <a:cs typeface="Arial" panose="020B0604020202020204" pitchFamily="34" charset="0"/>
              </a:rPr>
              <a:t>H</a:t>
            </a:r>
            <a:r>
              <a:rPr lang="en-US" sz="1200" b="0" i="0" dirty="0">
                <a:effectLst/>
                <a:latin typeface="Arial" panose="020B0604020202020204" pitchFamily="34" charset="0"/>
                <a:cs typeface="Arial" panose="020B0604020202020204" pitchFamily="34" charset="0"/>
              </a:rPr>
              <a:t>ow do amplitudes behave far from source?</a:t>
            </a:r>
          </a:p>
          <a:p>
            <a:pPr marL="171450" indent="-171450" algn="just">
              <a:buFont typeface="Arial" panose="020B0604020202020204" pitchFamily="34" charset="0"/>
              <a:buChar char="•"/>
            </a:pPr>
            <a:r>
              <a:rPr lang="en-US" sz="1200" dirty="0">
                <a:latin typeface="Arial" panose="020B0604020202020204" pitchFamily="34" charset="0"/>
                <a:cs typeface="Arial" panose="020B0604020202020204" pitchFamily="34" charset="0"/>
              </a:rPr>
              <a:t>How do reflections behave</a:t>
            </a:r>
            <a:r>
              <a:rPr lang="en-US" sz="1200" b="0" i="0" dirty="0">
                <a:effectLst/>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1200" b="0" i="0" dirty="0">
                <a:effectLst/>
                <a:latin typeface="Arial" panose="020B0604020202020204" pitchFamily="34" charset="0"/>
                <a:cs typeface="Arial" panose="020B0604020202020204" pitchFamily="34" charset="0"/>
              </a:rPr>
              <a:t>Scaling boosts later and far-away amplitudes and makes the arrivals easier to see.</a:t>
            </a:r>
          </a:p>
          <a:p>
            <a:pPr marL="171450" indent="-171450" algn="just">
              <a:buFont typeface="Arial" panose="020B0604020202020204" pitchFamily="34" charset="0"/>
              <a:buChar char="•"/>
            </a:pPr>
            <a:r>
              <a:rPr lang="en-US" sz="1200" dirty="0">
                <a:latin typeface="Arial" panose="020B0604020202020204" pitchFamily="34" charset="0"/>
                <a:cs typeface="Arial" panose="020B0604020202020204" pitchFamily="34" charset="0"/>
              </a:rPr>
              <a:t>To identify refractions, you should zoom and see where the slopes of arrivals change.</a:t>
            </a:r>
          </a:p>
          <a:p>
            <a:pPr marL="171450" indent="-171450" algn="just">
              <a:buFont typeface="Arial" panose="020B0604020202020204" pitchFamily="34" charset="0"/>
              <a:buChar char="•"/>
            </a:pPr>
            <a:r>
              <a:rPr lang="en-US" sz="1200" dirty="0">
                <a:latin typeface="Arial" panose="020B0604020202020204" pitchFamily="34" charset="0"/>
                <a:cs typeface="Arial" panose="020B0604020202020204" pitchFamily="34" charset="0"/>
              </a:rPr>
              <a:t>Use</a:t>
            </a:r>
            <a:r>
              <a:rPr lang="en-US" sz="1200" b="0" i="0" dirty="0">
                <a:effectLst/>
                <a:latin typeface="Arial" panose="020B0604020202020204" pitchFamily="34" charset="0"/>
                <a:cs typeface="Arial" panose="020B0604020202020204" pitchFamily="34" charset="0"/>
              </a:rPr>
              <a:t> rulers to recognize the </a:t>
            </a:r>
            <a:r>
              <a:rPr lang="en-US" sz="1200" b="0" i="0" dirty="0" err="1">
                <a:effectLst/>
                <a:latin typeface="Arial" panose="020B0604020202020204" pitchFamily="34" charset="0"/>
                <a:cs typeface="Arial" panose="020B0604020202020204" pitchFamily="34" charset="0"/>
              </a:rPr>
              <a:t>t,x</a:t>
            </a:r>
            <a:r>
              <a:rPr lang="en-US" sz="1200" b="0" i="0" dirty="0">
                <a:effectLst/>
                <a:latin typeface="Arial" panose="020B0604020202020204" pitchFamily="34" charset="0"/>
                <a:cs typeface="Arial" panose="020B0604020202020204" pitchFamily="34" charset="0"/>
              </a:rPr>
              <a:t> slopes.</a:t>
            </a:r>
          </a:p>
          <a:p>
            <a:pPr marL="171450" indent="-171450" algn="just">
              <a:buFont typeface="Arial" panose="020B0604020202020204" pitchFamily="34" charset="0"/>
              <a:buChar char="•"/>
            </a:pPr>
            <a:r>
              <a:rPr lang="en-US" sz="1200" dirty="0">
                <a:solidFill>
                  <a:srgbClr val="242424"/>
                </a:solidFill>
                <a:latin typeface="Arial" panose="020B0604020202020204" pitchFamily="34" charset="0"/>
                <a:cs typeface="Arial" panose="020B0604020202020204" pitchFamily="34" charset="0"/>
              </a:rPr>
              <a:t>When identifying the different types of waves, d</a:t>
            </a:r>
            <a:r>
              <a:rPr lang="en-US" sz="1200" b="0" i="0" dirty="0">
                <a:solidFill>
                  <a:srgbClr val="242424"/>
                </a:solidFill>
                <a:effectLst/>
                <a:latin typeface="Arial" panose="020B0604020202020204" pitchFamily="34" charset="0"/>
                <a:cs typeface="Arial" panose="020B0604020202020204" pitchFamily="34" charset="0"/>
              </a:rPr>
              <a:t>on't just mark the intervals but try carefully measuring the times and offsets at several points.</a:t>
            </a:r>
            <a:endParaRPr lang="en-US" sz="1200" b="0" i="0" dirty="0">
              <a:effectLst/>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1383B9B-D881-DA4F-FA66-F197DB3BD82A}"/>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2844871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ACB214-6155-DA36-227C-E7868B47EEC4}"/>
              </a:ext>
            </a:extLst>
          </p:cNvPr>
          <p:cNvSpPr txBox="1"/>
          <p:nvPr/>
        </p:nvSpPr>
        <p:spPr>
          <a:xfrm>
            <a:off x="278124" y="529935"/>
            <a:ext cx="6112949" cy="1477328"/>
          </a:xfrm>
          <a:prstGeom prst="rect">
            <a:avLst/>
          </a:prstGeom>
          <a:noFill/>
        </p:spPr>
        <p:txBody>
          <a:bodyPr wrap="square" rtlCol="0">
            <a:spAutoFit/>
          </a:bodyPr>
          <a:lstStyle/>
          <a:p>
            <a:pPr algn="just"/>
            <a:r>
              <a:rPr lang="en-US" b="1" dirty="0">
                <a:latin typeface="Arial" panose="020B0604020202020204" pitchFamily="34" charset="0"/>
                <a:cs typeface="Arial" panose="020B0604020202020204" pitchFamily="34" charset="0"/>
              </a:rPr>
              <a:t>1. Compare the unscaled and scaled data plots. Comment on the features which you see better or worse on these plots (recognize wave arrivals on top of noise, variations of amplitudes, travel times, slopes of travel-time curves).</a:t>
            </a:r>
          </a:p>
        </p:txBody>
      </p:sp>
      <p:sp>
        <p:nvSpPr>
          <p:cNvPr id="6" name="TextBox 5">
            <a:extLst>
              <a:ext uri="{FF2B5EF4-FFF2-40B4-BE49-F238E27FC236}">
                <a16:creationId xmlns:a16="http://schemas.microsoft.com/office/drawing/2014/main" id="{D57742F5-D51C-D7F1-F747-93791C2C25AB}"/>
              </a:ext>
            </a:extLst>
          </p:cNvPr>
          <p:cNvSpPr txBox="1"/>
          <p:nvPr/>
        </p:nvSpPr>
        <p:spPr>
          <a:xfrm>
            <a:off x="291830" y="2315183"/>
            <a:ext cx="6021421" cy="1200329"/>
          </a:xfrm>
          <a:prstGeom prst="rect">
            <a:avLst/>
          </a:prstGeom>
          <a:noFill/>
        </p:spPr>
        <p:txBody>
          <a:bodyPr wrap="square" rtlCol="0">
            <a:spAutoFit/>
          </a:bodyPr>
          <a:lstStyle/>
          <a:p>
            <a:pPr algn="just"/>
            <a:r>
              <a:rPr lang="en-US" dirty="0">
                <a:latin typeface="Arial" panose="020B0604020202020204" pitchFamily="34" charset="0"/>
                <a:cs typeface="Arial" panose="020B0604020202020204" pitchFamily="34" charset="0"/>
              </a:rPr>
              <a:t>In this scaled data plot, the amplitudes can be better appreciated, in deeper times, the direct waves can be better appreciated and the arrivals of the waves at the top of the ground roll noise can also be appreciated.</a:t>
            </a:r>
          </a:p>
        </p:txBody>
      </p:sp>
      <p:pic>
        <p:nvPicPr>
          <p:cNvPr id="7" name="Picture 6">
            <a:extLst>
              <a:ext uri="{FF2B5EF4-FFF2-40B4-BE49-F238E27FC236}">
                <a16:creationId xmlns:a16="http://schemas.microsoft.com/office/drawing/2014/main" id="{DBAD8C0B-969B-3ED7-60A1-096B78B17943}"/>
              </a:ext>
            </a:extLst>
          </p:cNvPr>
          <p:cNvPicPr>
            <a:picLocks noChangeAspect="1"/>
          </p:cNvPicPr>
          <p:nvPr/>
        </p:nvPicPr>
        <p:blipFill>
          <a:blip r:embed="rId2"/>
          <a:stretch>
            <a:fillRect/>
          </a:stretch>
        </p:blipFill>
        <p:spPr>
          <a:xfrm rot="16200000">
            <a:off x="6169406" y="968976"/>
            <a:ext cx="6454552" cy="4970206"/>
          </a:xfrm>
          <a:prstGeom prst="rect">
            <a:avLst/>
          </a:prstGeom>
        </p:spPr>
      </p:pic>
      <p:grpSp>
        <p:nvGrpSpPr>
          <p:cNvPr id="8" name="Group 7">
            <a:extLst>
              <a:ext uri="{FF2B5EF4-FFF2-40B4-BE49-F238E27FC236}">
                <a16:creationId xmlns:a16="http://schemas.microsoft.com/office/drawing/2014/main" id="{5FE5560E-249F-A492-9997-29FC32D2A6AD}"/>
              </a:ext>
            </a:extLst>
          </p:cNvPr>
          <p:cNvGrpSpPr/>
          <p:nvPr/>
        </p:nvGrpSpPr>
        <p:grpSpPr>
          <a:xfrm>
            <a:off x="7382601" y="2928355"/>
            <a:ext cx="1203840" cy="235080"/>
            <a:chOff x="5475976" y="2928355"/>
            <a:chExt cx="1203840" cy="235080"/>
          </a:xfrm>
        </p:grpSpPr>
        <mc:AlternateContent xmlns:mc="http://schemas.openxmlformats.org/markup-compatibility/2006" xmlns:p14="http://schemas.microsoft.com/office/powerpoint/2010/main" xmlns:aink="http://schemas.microsoft.com/office/drawing/2016/ink">
          <mc:Choice Requires="p14 aink">
            <p:contentPart p14:bwMode="auto" r:id="rId3">
              <p14:nvContentPartPr>
                <p14:cNvPr id="9" name="Ink 8">
                  <a:extLst>
                    <a:ext uri="{FF2B5EF4-FFF2-40B4-BE49-F238E27FC236}">
                      <a16:creationId xmlns:a16="http://schemas.microsoft.com/office/drawing/2014/main" id="{6C7014AC-A014-547F-2534-C1F42B461144}"/>
                    </a:ext>
                  </a:extLst>
                </p14:cNvPr>
                <p14:cNvContentPartPr/>
                <p14:nvPr/>
              </p14:nvContentPartPr>
              <p14:xfrm>
                <a:off x="5475976" y="3002155"/>
                <a:ext cx="1026000" cy="161280"/>
              </p14:xfrm>
            </p:contentPart>
          </mc:Choice>
          <mc:Fallback xmlns="">
            <p:pic>
              <p:nvPicPr>
                <p:cNvPr id="9" name="Ink 8">
                  <a:extLst>
                    <a:ext uri="{FF2B5EF4-FFF2-40B4-BE49-F238E27FC236}">
                      <a16:creationId xmlns:a16="http://schemas.microsoft.com/office/drawing/2014/main" id="{6C7014AC-A014-547F-2534-C1F42B461144}"/>
                    </a:ext>
                  </a:extLst>
                </p:cNvPr>
                <p:cNvPicPr/>
                <p:nvPr/>
              </p:nvPicPr>
              <p:blipFill>
                <a:blip r:embed="rId4"/>
                <a:stretch>
                  <a:fillRect/>
                </a:stretch>
              </p:blipFill>
              <p:spPr>
                <a:xfrm>
                  <a:off x="5467336" y="2948515"/>
                  <a:ext cx="1043640" cy="268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10" name="Ink 9">
                  <a:extLst>
                    <a:ext uri="{FF2B5EF4-FFF2-40B4-BE49-F238E27FC236}">
                      <a16:creationId xmlns:a16="http://schemas.microsoft.com/office/drawing/2014/main" id="{FEBB4E63-23F4-113E-0537-382326E0A7A4}"/>
                    </a:ext>
                  </a:extLst>
                </p14:cNvPr>
                <p14:cNvContentPartPr/>
                <p14:nvPr/>
              </p14:nvContentPartPr>
              <p14:xfrm>
                <a:off x="6514936" y="2928355"/>
                <a:ext cx="164880" cy="74880"/>
              </p14:xfrm>
            </p:contentPart>
          </mc:Choice>
          <mc:Fallback xmlns="">
            <p:pic>
              <p:nvPicPr>
                <p:cNvPr id="10" name="Ink 9">
                  <a:extLst>
                    <a:ext uri="{FF2B5EF4-FFF2-40B4-BE49-F238E27FC236}">
                      <a16:creationId xmlns:a16="http://schemas.microsoft.com/office/drawing/2014/main" id="{FEBB4E63-23F4-113E-0537-382326E0A7A4}"/>
                    </a:ext>
                  </a:extLst>
                </p:cNvPr>
                <p:cNvPicPr/>
                <p:nvPr/>
              </p:nvPicPr>
              <p:blipFill>
                <a:blip r:embed="rId6"/>
                <a:stretch>
                  <a:fillRect/>
                </a:stretch>
              </p:blipFill>
              <p:spPr>
                <a:xfrm>
                  <a:off x="6505936" y="2874355"/>
                  <a:ext cx="182520" cy="182520"/>
                </a:xfrm>
                <a:prstGeom prst="rect">
                  <a:avLst/>
                </a:prstGeom>
              </p:spPr>
            </p:pic>
          </mc:Fallback>
        </mc:AlternateContent>
      </p:grpSp>
      <p:grpSp>
        <p:nvGrpSpPr>
          <p:cNvPr id="11" name="Group 10">
            <a:extLst>
              <a:ext uri="{FF2B5EF4-FFF2-40B4-BE49-F238E27FC236}">
                <a16:creationId xmlns:a16="http://schemas.microsoft.com/office/drawing/2014/main" id="{924AE867-CDD7-4E0F-C718-6BD27D922602}"/>
              </a:ext>
            </a:extLst>
          </p:cNvPr>
          <p:cNvGrpSpPr/>
          <p:nvPr/>
        </p:nvGrpSpPr>
        <p:grpSpPr>
          <a:xfrm>
            <a:off x="8951481" y="2857435"/>
            <a:ext cx="297360" cy="52200"/>
            <a:chOff x="7044856" y="2857435"/>
            <a:chExt cx="297360" cy="52200"/>
          </a:xfrm>
        </p:grpSpPr>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2" name="Ink 11">
                  <a:extLst>
                    <a:ext uri="{FF2B5EF4-FFF2-40B4-BE49-F238E27FC236}">
                      <a16:creationId xmlns:a16="http://schemas.microsoft.com/office/drawing/2014/main" id="{1FB1BC2C-86E0-D6B1-CEFC-D1353BD871E4}"/>
                    </a:ext>
                  </a:extLst>
                </p14:cNvPr>
                <p14:cNvContentPartPr/>
                <p14:nvPr/>
              </p14:nvContentPartPr>
              <p14:xfrm>
                <a:off x="7044856" y="2857435"/>
                <a:ext cx="360" cy="360"/>
              </p14:xfrm>
            </p:contentPart>
          </mc:Choice>
          <mc:Fallback xmlns="">
            <p:pic>
              <p:nvPicPr>
                <p:cNvPr id="12" name="Ink 11">
                  <a:extLst>
                    <a:ext uri="{FF2B5EF4-FFF2-40B4-BE49-F238E27FC236}">
                      <a16:creationId xmlns:a16="http://schemas.microsoft.com/office/drawing/2014/main" id="{1FB1BC2C-86E0-D6B1-CEFC-D1353BD871E4}"/>
                    </a:ext>
                  </a:extLst>
                </p:cNvPr>
                <p:cNvPicPr/>
                <p:nvPr/>
              </p:nvPicPr>
              <p:blipFill>
                <a:blip r:embed="rId8"/>
                <a:stretch>
                  <a:fillRect/>
                </a:stretch>
              </p:blipFill>
              <p:spPr>
                <a:xfrm>
                  <a:off x="7036216" y="280379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3" name="Ink 12">
                  <a:extLst>
                    <a:ext uri="{FF2B5EF4-FFF2-40B4-BE49-F238E27FC236}">
                      <a16:creationId xmlns:a16="http://schemas.microsoft.com/office/drawing/2014/main" id="{E3363EB6-8B33-8CA2-B15C-239A6A3BB09E}"/>
                    </a:ext>
                  </a:extLst>
                </p14:cNvPr>
                <p14:cNvContentPartPr/>
                <p14:nvPr/>
              </p14:nvContentPartPr>
              <p14:xfrm>
                <a:off x="7315216" y="2909275"/>
                <a:ext cx="27000" cy="360"/>
              </p14:xfrm>
            </p:contentPart>
          </mc:Choice>
          <mc:Fallback xmlns="">
            <p:pic>
              <p:nvPicPr>
                <p:cNvPr id="13" name="Ink 12">
                  <a:extLst>
                    <a:ext uri="{FF2B5EF4-FFF2-40B4-BE49-F238E27FC236}">
                      <a16:creationId xmlns:a16="http://schemas.microsoft.com/office/drawing/2014/main" id="{E3363EB6-8B33-8CA2-B15C-239A6A3BB09E}"/>
                    </a:ext>
                  </a:extLst>
                </p:cNvPr>
                <p:cNvPicPr/>
                <p:nvPr/>
              </p:nvPicPr>
              <p:blipFill>
                <a:blip r:embed="rId10"/>
                <a:stretch>
                  <a:fillRect/>
                </a:stretch>
              </p:blipFill>
              <p:spPr>
                <a:xfrm>
                  <a:off x="7306216" y="2855635"/>
                  <a:ext cx="44640" cy="10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4" name="Ink 13">
                <a:extLst>
                  <a:ext uri="{FF2B5EF4-FFF2-40B4-BE49-F238E27FC236}">
                    <a16:creationId xmlns:a16="http://schemas.microsoft.com/office/drawing/2014/main" id="{4082D9F4-1846-8950-042A-C5319E4C2BAA}"/>
                  </a:ext>
                </a:extLst>
              </p14:cNvPr>
              <p14:cNvContentPartPr/>
              <p14:nvPr/>
            </p14:nvContentPartPr>
            <p14:xfrm>
              <a:off x="10364481" y="3106915"/>
              <a:ext cx="360" cy="360"/>
            </p14:xfrm>
          </p:contentPart>
        </mc:Choice>
        <mc:Fallback xmlns="">
          <p:pic>
            <p:nvPicPr>
              <p:cNvPr id="14" name="Ink 13">
                <a:extLst>
                  <a:ext uri="{FF2B5EF4-FFF2-40B4-BE49-F238E27FC236}">
                    <a16:creationId xmlns:a16="http://schemas.microsoft.com/office/drawing/2014/main" id="{4082D9F4-1846-8950-042A-C5319E4C2BAA}"/>
                  </a:ext>
                </a:extLst>
              </p:cNvPr>
              <p:cNvPicPr/>
              <p:nvPr/>
            </p:nvPicPr>
            <p:blipFill>
              <a:blip r:embed="rId12"/>
              <a:stretch>
                <a:fillRect/>
              </a:stretch>
            </p:blipFill>
            <p:spPr>
              <a:xfrm>
                <a:off x="10355841" y="3052915"/>
                <a:ext cx="18000" cy="108000"/>
              </a:xfrm>
              <a:prstGeom prst="rect">
                <a:avLst/>
              </a:prstGeom>
            </p:spPr>
          </p:pic>
        </mc:Fallback>
      </mc:AlternateContent>
      <p:cxnSp>
        <p:nvCxnSpPr>
          <p:cNvPr id="15" name="Straight Connector 14">
            <a:extLst>
              <a:ext uri="{FF2B5EF4-FFF2-40B4-BE49-F238E27FC236}">
                <a16:creationId xmlns:a16="http://schemas.microsoft.com/office/drawing/2014/main" id="{ECA50C6A-E859-D05D-C426-4567AD3F8B97}"/>
              </a:ext>
            </a:extLst>
          </p:cNvPr>
          <p:cNvCxnSpPr>
            <a:cxnSpLocks/>
          </p:cNvCxnSpPr>
          <p:nvPr/>
        </p:nvCxnSpPr>
        <p:spPr>
          <a:xfrm flipV="1">
            <a:off x="7305476" y="1410510"/>
            <a:ext cx="2315181" cy="1212413"/>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DC0662B-E723-025F-CE60-996705E19291}"/>
              </a:ext>
            </a:extLst>
          </p:cNvPr>
          <p:cNvCxnSpPr>
            <a:cxnSpLocks/>
          </p:cNvCxnSpPr>
          <p:nvPr/>
        </p:nvCxnSpPr>
        <p:spPr>
          <a:xfrm>
            <a:off x="9620657" y="1432026"/>
            <a:ext cx="2091445" cy="1128295"/>
          </a:xfrm>
          <a:prstGeom prst="line">
            <a:avLst/>
          </a:prstGeom>
          <a:ln w="41275">
            <a:solidFill>
              <a:srgbClr val="7030A0"/>
            </a:solidFill>
          </a:ln>
        </p:spPr>
        <p:style>
          <a:lnRef idx="2">
            <a:schemeClr val="accent1"/>
          </a:lnRef>
          <a:fillRef idx="0">
            <a:schemeClr val="accent1"/>
          </a:fillRef>
          <a:effectRef idx="1">
            <a:schemeClr val="accent1"/>
          </a:effectRef>
          <a:fontRef idx="minor">
            <a:schemeClr val="tx1"/>
          </a:fontRef>
        </p:style>
      </p:cxnSp>
      <p:sp>
        <p:nvSpPr>
          <p:cNvPr id="17" name="Freeform: Shape 16">
            <a:extLst>
              <a:ext uri="{FF2B5EF4-FFF2-40B4-BE49-F238E27FC236}">
                <a16:creationId xmlns:a16="http://schemas.microsoft.com/office/drawing/2014/main" id="{7A914DB8-B43D-7E7D-ECEC-8921C4CAD33C}"/>
              </a:ext>
            </a:extLst>
          </p:cNvPr>
          <p:cNvSpPr/>
          <p:nvPr/>
        </p:nvSpPr>
        <p:spPr>
          <a:xfrm>
            <a:off x="7324931" y="2898843"/>
            <a:ext cx="4299626" cy="350195"/>
          </a:xfrm>
          <a:custGeom>
            <a:avLst/>
            <a:gdLst>
              <a:gd name="connsiteX0" fmla="*/ 0 w 4299626"/>
              <a:gd name="connsiteY0" fmla="*/ 262646 h 350195"/>
              <a:gd name="connsiteX1" fmla="*/ 301558 w 4299626"/>
              <a:gd name="connsiteY1" fmla="*/ 184825 h 350195"/>
              <a:gd name="connsiteX2" fmla="*/ 943583 w 4299626"/>
              <a:gd name="connsiteY2" fmla="*/ 87548 h 350195"/>
              <a:gd name="connsiteX3" fmla="*/ 1974715 w 4299626"/>
              <a:gd name="connsiteY3" fmla="*/ 0 h 350195"/>
              <a:gd name="connsiteX4" fmla="*/ 2577830 w 4299626"/>
              <a:gd name="connsiteY4" fmla="*/ 0 h 350195"/>
              <a:gd name="connsiteX5" fmla="*/ 3239311 w 4299626"/>
              <a:gd name="connsiteY5" fmla="*/ 87548 h 350195"/>
              <a:gd name="connsiteX6" fmla="*/ 3998068 w 4299626"/>
              <a:gd name="connsiteY6" fmla="*/ 252919 h 350195"/>
              <a:gd name="connsiteX7" fmla="*/ 4299626 w 4299626"/>
              <a:gd name="connsiteY7" fmla="*/ 350195 h 35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9626" h="350195">
                <a:moveTo>
                  <a:pt x="0" y="262646"/>
                </a:moveTo>
                <a:lnTo>
                  <a:pt x="301558" y="184825"/>
                </a:lnTo>
                <a:lnTo>
                  <a:pt x="943583" y="87548"/>
                </a:lnTo>
                <a:lnTo>
                  <a:pt x="1974715" y="0"/>
                </a:lnTo>
                <a:lnTo>
                  <a:pt x="2577830" y="0"/>
                </a:lnTo>
                <a:lnTo>
                  <a:pt x="3239311" y="87548"/>
                </a:lnTo>
                <a:lnTo>
                  <a:pt x="3998068" y="252919"/>
                </a:lnTo>
                <a:lnTo>
                  <a:pt x="4299626" y="350195"/>
                </a:lnTo>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AA27024-3FE4-25FE-0C62-83BBBCE1F813}"/>
              </a:ext>
            </a:extLst>
          </p:cNvPr>
          <p:cNvSpPr/>
          <p:nvPr/>
        </p:nvSpPr>
        <p:spPr>
          <a:xfrm>
            <a:off x="7305476" y="3122579"/>
            <a:ext cx="4344002" cy="311285"/>
          </a:xfrm>
          <a:custGeom>
            <a:avLst/>
            <a:gdLst>
              <a:gd name="connsiteX0" fmla="*/ 0 w 4182894"/>
              <a:gd name="connsiteY0" fmla="*/ 311285 h 311285"/>
              <a:gd name="connsiteX1" fmla="*/ 933855 w 4182894"/>
              <a:gd name="connsiteY1" fmla="*/ 68093 h 311285"/>
              <a:gd name="connsiteX2" fmla="*/ 2110902 w 4182894"/>
              <a:gd name="connsiteY2" fmla="*/ 0 h 311285"/>
              <a:gd name="connsiteX3" fmla="*/ 3073940 w 4182894"/>
              <a:gd name="connsiteY3" fmla="*/ 68093 h 311285"/>
              <a:gd name="connsiteX4" fmla="*/ 4182894 w 4182894"/>
              <a:gd name="connsiteY4" fmla="*/ 184825 h 311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894" h="311285">
                <a:moveTo>
                  <a:pt x="0" y="311285"/>
                </a:moveTo>
                <a:lnTo>
                  <a:pt x="933855" y="68093"/>
                </a:lnTo>
                <a:lnTo>
                  <a:pt x="2110902" y="0"/>
                </a:lnTo>
                <a:lnTo>
                  <a:pt x="3073940" y="68093"/>
                </a:lnTo>
                <a:lnTo>
                  <a:pt x="4182894" y="184825"/>
                </a:lnTo>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F07F83BF-E69A-3224-4D83-28772360BFAB}"/>
              </a:ext>
            </a:extLst>
          </p:cNvPr>
          <p:cNvCxnSpPr>
            <a:cxnSpLocks/>
          </p:cNvCxnSpPr>
          <p:nvPr/>
        </p:nvCxnSpPr>
        <p:spPr>
          <a:xfrm flipH="1">
            <a:off x="8732750" y="2038182"/>
            <a:ext cx="693115" cy="347739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F5C266F-1065-5EA2-5AB5-4943FD82225E}"/>
              </a:ext>
            </a:extLst>
          </p:cNvPr>
          <p:cNvCxnSpPr>
            <a:cxnSpLocks/>
          </p:cNvCxnSpPr>
          <p:nvPr/>
        </p:nvCxnSpPr>
        <p:spPr>
          <a:xfrm flipV="1">
            <a:off x="9190108" y="2038182"/>
            <a:ext cx="284636" cy="347739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B398F78-37E3-B88C-6632-D94588D51442}"/>
              </a:ext>
            </a:extLst>
          </p:cNvPr>
          <p:cNvCxnSpPr>
            <a:cxnSpLocks/>
          </p:cNvCxnSpPr>
          <p:nvPr/>
        </p:nvCxnSpPr>
        <p:spPr>
          <a:xfrm>
            <a:off x="9652392" y="2116006"/>
            <a:ext cx="454861" cy="3399574"/>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CD8907D-D6C5-CDF1-45D3-839552DC12F6}"/>
              </a:ext>
            </a:extLst>
          </p:cNvPr>
          <p:cNvCxnSpPr>
            <a:cxnSpLocks/>
          </p:cNvCxnSpPr>
          <p:nvPr/>
        </p:nvCxnSpPr>
        <p:spPr>
          <a:xfrm>
            <a:off x="9692182" y="2038182"/>
            <a:ext cx="694145" cy="3477398"/>
          </a:xfrm>
          <a:prstGeom prst="line">
            <a:avLst/>
          </a:prstGeom>
          <a:ln w="34925">
            <a:solidFill>
              <a:schemeClr val="accent1"/>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BB855279-F18E-53D5-6FA2-819AD7EB00F2}"/>
              </a:ext>
            </a:extLst>
          </p:cNvPr>
          <p:cNvSpPr txBox="1"/>
          <p:nvPr/>
        </p:nvSpPr>
        <p:spPr>
          <a:xfrm>
            <a:off x="7375112" y="4411118"/>
            <a:ext cx="4043138" cy="830997"/>
          </a:xfrm>
          <a:prstGeom prst="rect">
            <a:avLst/>
          </a:prstGeom>
          <a:solidFill>
            <a:schemeClr val="bg1"/>
          </a:solidFill>
        </p:spPr>
        <p:txBody>
          <a:bodyPr wrap="square">
            <a:spAutoFit/>
          </a:bodyPr>
          <a:lstStyle/>
          <a:p>
            <a:pPr algn="just"/>
            <a:r>
              <a:rPr lang="en-US" sz="1600" dirty="0">
                <a:latin typeface="Arial" panose="020B0604020202020204" pitchFamily="34" charset="0"/>
                <a:cs typeface="Arial" panose="020B0604020202020204" pitchFamily="34" charset="0"/>
              </a:rPr>
              <a:t>Exponential scaling applied to compensate the geometrical spreading: amplitudes were recovered.</a:t>
            </a:r>
          </a:p>
        </p:txBody>
      </p:sp>
      <p:cxnSp>
        <p:nvCxnSpPr>
          <p:cNvPr id="25" name="Straight Connector 24">
            <a:extLst>
              <a:ext uri="{FF2B5EF4-FFF2-40B4-BE49-F238E27FC236}">
                <a16:creationId xmlns:a16="http://schemas.microsoft.com/office/drawing/2014/main" id="{C9693F9B-ADB6-7607-66B4-59F7E2204547}"/>
              </a:ext>
            </a:extLst>
          </p:cNvPr>
          <p:cNvCxnSpPr>
            <a:cxnSpLocks/>
          </p:cNvCxnSpPr>
          <p:nvPr/>
        </p:nvCxnSpPr>
        <p:spPr>
          <a:xfrm>
            <a:off x="457201" y="3650380"/>
            <a:ext cx="2007842" cy="0"/>
          </a:xfrm>
          <a:prstGeom prst="line">
            <a:avLst/>
          </a:prstGeom>
          <a:ln w="41275">
            <a:solidFill>
              <a:srgbClr val="7030A0"/>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651BF7AE-846D-BB8D-587C-A2C9E4B76EF3}"/>
              </a:ext>
            </a:extLst>
          </p:cNvPr>
          <p:cNvSpPr txBox="1"/>
          <p:nvPr/>
        </p:nvSpPr>
        <p:spPr>
          <a:xfrm>
            <a:off x="457201" y="3847521"/>
            <a:ext cx="2007842" cy="538686"/>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Direct arrivals</a:t>
            </a:r>
          </a:p>
        </p:txBody>
      </p:sp>
      <p:cxnSp>
        <p:nvCxnSpPr>
          <p:cNvPr id="27" name="Straight Connector 26">
            <a:extLst>
              <a:ext uri="{FF2B5EF4-FFF2-40B4-BE49-F238E27FC236}">
                <a16:creationId xmlns:a16="http://schemas.microsoft.com/office/drawing/2014/main" id="{3E728836-910F-810C-6E1E-2D00F628E9A4}"/>
              </a:ext>
            </a:extLst>
          </p:cNvPr>
          <p:cNvCxnSpPr/>
          <p:nvPr/>
        </p:nvCxnSpPr>
        <p:spPr>
          <a:xfrm>
            <a:off x="457201" y="4636086"/>
            <a:ext cx="230652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4AAA7B3E-F2F1-99CA-4172-0A664D873D5D}"/>
              </a:ext>
            </a:extLst>
          </p:cNvPr>
          <p:cNvSpPr txBox="1"/>
          <p:nvPr/>
        </p:nvSpPr>
        <p:spPr>
          <a:xfrm>
            <a:off x="457201" y="4829262"/>
            <a:ext cx="3484678" cy="311871"/>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Reflection waves</a:t>
            </a:r>
          </a:p>
        </p:txBody>
      </p:sp>
      <p:cxnSp>
        <p:nvCxnSpPr>
          <p:cNvPr id="29" name="Straight Connector 28">
            <a:extLst>
              <a:ext uri="{FF2B5EF4-FFF2-40B4-BE49-F238E27FC236}">
                <a16:creationId xmlns:a16="http://schemas.microsoft.com/office/drawing/2014/main" id="{B611FFAE-0115-5478-F741-72BE18A69FBC}"/>
              </a:ext>
            </a:extLst>
          </p:cNvPr>
          <p:cNvCxnSpPr/>
          <p:nvPr/>
        </p:nvCxnSpPr>
        <p:spPr>
          <a:xfrm>
            <a:off x="606545" y="5505300"/>
            <a:ext cx="2654998" cy="0"/>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444BB6B6-4C49-2792-F047-EF01D5F189C7}"/>
              </a:ext>
            </a:extLst>
          </p:cNvPr>
          <p:cNvSpPr txBox="1"/>
          <p:nvPr/>
        </p:nvSpPr>
        <p:spPr>
          <a:xfrm>
            <a:off x="502394" y="5730121"/>
            <a:ext cx="3484678" cy="311871"/>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Ground roll</a:t>
            </a:r>
          </a:p>
        </p:txBody>
      </p:sp>
      <p:sp>
        <p:nvSpPr>
          <p:cNvPr id="35" name="TextBox 34">
            <a:extLst>
              <a:ext uri="{FF2B5EF4-FFF2-40B4-BE49-F238E27FC236}">
                <a16:creationId xmlns:a16="http://schemas.microsoft.com/office/drawing/2014/main" id="{880DA869-D7E2-E117-AFE8-6B6F6785D869}"/>
              </a:ext>
            </a:extLst>
          </p:cNvPr>
          <p:cNvSpPr txBox="1"/>
          <p:nvPr/>
        </p:nvSpPr>
        <p:spPr>
          <a:xfrm>
            <a:off x="502394" y="6347554"/>
            <a:ext cx="348467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Refraction waves</a:t>
            </a:r>
          </a:p>
        </p:txBody>
      </p:sp>
      <p:sp>
        <p:nvSpPr>
          <p:cNvPr id="3" name="Slide Number Placeholder 2">
            <a:extLst>
              <a:ext uri="{FF2B5EF4-FFF2-40B4-BE49-F238E27FC236}">
                <a16:creationId xmlns:a16="http://schemas.microsoft.com/office/drawing/2014/main" id="{DA9FA12F-6955-A763-9880-DCED96A61252}"/>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340892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0726F-9EB8-D0AA-93E6-92AC180F7A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C37800A-593A-F9CF-04BE-76A89C0B1181}"/>
              </a:ext>
            </a:extLst>
          </p:cNvPr>
          <p:cNvSpPr txBox="1"/>
          <p:nvPr/>
        </p:nvSpPr>
        <p:spPr>
          <a:xfrm>
            <a:off x="512323" y="114300"/>
            <a:ext cx="11167353" cy="646331"/>
          </a:xfrm>
          <a:prstGeom prst="rect">
            <a:avLst/>
          </a:prstGeom>
          <a:noFill/>
        </p:spPr>
        <p:txBody>
          <a:bodyPr wrap="square" rtlCol="0">
            <a:spAutoFit/>
          </a:bodyPr>
          <a:lstStyle/>
          <a:p>
            <a:pPr algn="just"/>
            <a:r>
              <a:rPr lang="en-US" b="1" dirty="0">
                <a:latin typeface="Arial" panose="020B0604020202020204" pitchFamily="34" charset="0"/>
                <a:cs typeface="Arial" panose="020B0604020202020204" pitchFamily="34" charset="0"/>
              </a:rPr>
              <a:t>2. Determine near which channel shot 163 was fired. Mark the shot location with a flag on the top margin of the plot.</a:t>
            </a:r>
          </a:p>
        </p:txBody>
      </p:sp>
      <p:pic>
        <p:nvPicPr>
          <p:cNvPr id="2" name="Picture 1">
            <a:extLst>
              <a:ext uri="{FF2B5EF4-FFF2-40B4-BE49-F238E27FC236}">
                <a16:creationId xmlns:a16="http://schemas.microsoft.com/office/drawing/2014/main" id="{2D9B5EF0-4DD2-07B4-D43D-260B7AC569BE}"/>
              </a:ext>
            </a:extLst>
          </p:cNvPr>
          <p:cNvPicPr>
            <a:picLocks noChangeAspect="1"/>
          </p:cNvPicPr>
          <p:nvPr/>
        </p:nvPicPr>
        <p:blipFill>
          <a:blip r:embed="rId2"/>
          <a:srcRect l="53863"/>
          <a:stretch/>
        </p:blipFill>
        <p:spPr>
          <a:xfrm rot="16200000">
            <a:off x="3330022" y="-1604640"/>
            <a:ext cx="5175067" cy="11521613"/>
          </a:xfrm>
          <a:prstGeom prst="rect">
            <a:avLst/>
          </a:prstGeom>
        </p:spPr>
      </p:pic>
      <p:cxnSp>
        <p:nvCxnSpPr>
          <p:cNvPr id="4" name="Straight Connector 3">
            <a:extLst>
              <a:ext uri="{FF2B5EF4-FFF2-40B4-BE49-F238E27FC236}">
                <a16:creationId xmlns:a16="http://schemas.microsoft.com/office/drawing/2014/main" id="{D99F6CFA-23AB-632F-D043-36535225566B}"/>
              </a:ext>
            </a:extLst>
          </p:cNvPr>
          <p:cNvCxnSpPr>
            <a:cxnSpLocks/>
          </p:cNvCxnSpPr>
          <p:nvPr/>
        </p:nvCxnSpPr>
        <p:spPr>
          <a:xfrm flipV="1">
            <a:off x="6433963" y="1984443"/>
            <a:ext cx="0" cy="1550455"/>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1099785-258E-AF23-EED7-7E682D0CE6D1}"/>
              </a:ext>
            </a:extLst>
          </p:cNvPr>
          <p:cNvSpPr txBox="1"/>
          <p:nvPr/>
        </p:nvSpPr>
        <p:spPr>
          <a:xfrm>
            <a:off x="512322" y="807041"/>
            <a:ext cx="11258145" cy="646331"/>
          </a:xfrm>
          <a:prstGeom prst="rect">
            <a:avLst/>
          </a:prstGeom>
          <a:noFill/>
        </p:spPr>
        <p:txBody>
          <a:bodyPr wrap="square">
            <a:spAutoFit/>
          </a:bodyPr>
          <a:lstStyle/>
          <a:p>
            <a:pPr algn="just"/>
            <a:r>
              <a:rPr lang="en-US" dirty="0">
                <a:latin typeface="Arial"/>
                <a:cs typeface="Arial"/>
              </a:rPr>
              <a:t>In split-spread geometry, the source is located somewhere in the middle of the receiver cable, usually at the center.</a:t>
            </a:r>
            <a:endParaRPr lang="en-US" dirty="0"/>
          </a:p>
        </p:txBody>
      </p:sp>
      <p:pic>
        <p:nvPicPr>
          <p:cNvPr id="37" name="Picture 36" descr="A red flag on a stick">
            <a:extLst>
              <a:ext uri="{FF2B5EF4-FFF2-40B4-BE49-F238E27FC236}">
                <a16:creationId xmlns:a16="http://schemas.microsoft.com/office/drawing/2014/main" id="{35804DBF-8A53-8629-15DC-766D30C500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270521" y="1590728"/>
            <a:ext cx="602227" cy="602227"/>
          </a:xfrm>
          <a:prstGeom prst="rect">
            <a:avLst/>
          </a:prstGeom>
        </p:spPr>
      </p:pic>
      <p:sp>
        <p:nvSpPr>
          <p:cNvPr id="38" name="TextBox 37">
            <a:extLst>
              <a:ext uri="{FF2B5EF4-FFF2-40B4-BE49-F238E27FC236}">
                <a16:creationId xmlns:a16="http://schemas.microsoft.com/office/drawing/2014/main" id="{F58FB0C6-07F3-8FDF-8E72-A78AE3A8BACD}"/>
              </a:ext>
            </a:extLst>
          </p:cNvPr>
          <p:cNvSpPr txBox="1"/>
          <p:nvPr/>
        </p:nvSpPr>
        <p:spPr>
          <a:xfrm>
            <a:off x="7118555" y="1615111"/>
            <a:ext cx="4129546"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Here. Shot 163 was fired.</a:t>
            </a:r>
          </a:p>
        </p:txBody>
      </p:sp>
      <p:sp>
        <p:nvSpPr>
          <p:cNvPr id="6" name="Slide Number Placeholder 5">
            <a:extLst>
              <a:ext uri="{FF2B5EF4-FFF2-40B4-BE49-F238E27FC236}">
                <a16:creationId xmlns:a16="http://schemas.microsoft.com/office/drawing/2014/main" id="{306E0F00-2669-DB43-9F89-C18F44AFA2A5}"/>
              </a:ext>
            </a:extLst>
          </p:cNvPr>
          <p:cNvSpPr>
            <a:spLocks noGrp="1"/>
          </p:cNvSpPr>
          <p:nvPr>
            <p:ph type="sldNum" sz="quarter" idx="12"/>
          </p:nvPr>
        </p:nvSpPr>
        <p:spPr/>
        <p:txBody>
          <a:bodyPr/>
          <a:lstStyle/>
          <a:p>
            <a:fld id="{330EA680-D336-4FF7-8B7A-9848BB0A1C32}" type="slidenum">
              <a:rPr lang="en-US" smtClean="0"/>
              <a:t>4</a:t>
            </a:fld>
            <a:endParaRPr lang="en-US"/>
          </a:p>
        </p:txBody>
      </p:sp>
    </p:spTree>
    <p:extLst>
      <p:ext uri="{BB962C8B-B14F-4D97-AF65-F5344CB8AC3E}">
        <p14:creationId xmlns:p14="http://schemas.microsoft.com/office/powerpoint/2010/main" val="2105817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6C8B8B-BDAF-F247-3310-4E6FED152C96}"/>
              </a:ext>
            </a:extLst>
          </p:cNvPr>
          <p:cNvSpPr txBox="1"/>
          <p:nvPr/>
        </p:nvSpPr>
        <p:spPr>
          <a:xfrm>
            <a:off x="104774" y="0"/>
            <a:ext cx="11839575" cy="923330"/>
          </a:xfrm>
          <a:prstGeom prst="rect">
            <a:avLst/>
          </a:prstGeom>
          <a:noFill/>
        </p:spPr>
        <p:txBody>
          <a:bodyPr wrap="square">
            <a:spAutoFit/>
          </a:bodyPr>
          <a:lstStyle/>
          <a:p>
            <a:pPr algn="just"/>
            <a:r>
              <a:rPr lang="en-US" b="1" dirty="0">
                <a:latin typeface="Arial" panose="020B0604020202020204" pitchFamily="34" charset="0"/>
                <a:cs typeface="Arial" panose="020B0604020202020204" pitchFamily="34" charset="0"/>
              </a:rPr>
              <a:t>3. Identify all linear events (those aligned along approximately straight lines in (T,X) plane):</a:t>
            </a:r>
          </a:p>
          <a:p>
            <a:pPr marL="342900" indent="-342900" algn="just">
              <a:buAutoNum type="alphaLcPeriod"/>
            </a:pPr>
            <a:r>
              <a:rPr lang="en-US" b="1" dirty="0">
                <a:latin typeface="Arial" panose="020B0604020202020204" pitchFamily="34" charset="0"/>
                <a:cs typeface="Arial" panose="020B0604020202020204" pitchFamily="34" charset="0"/>
              </a:rPr>
              <a:t>Refractions; note any changes in time-distance moveouts; </a:t>
            </a:r>
          </a:p>
          <a:p>
            <a:pPr marL="342900" indent="-342900" algn="just">
              <a:buAutoNum type="alphaLcPeriod"/>
            </a:pPr>
            <a:r>
              <a:rPr lang="en-US" b="1" dirty="0">
                <a:latin typeface="Arial" panose="020B0604020202020204" pitchFamily="34" charset="0"/>
                <a:cs typeface="Arial" panose="020B0604020202020204" pitchFamily="34" charset="0"/>
              </a:rPr>
              <a:t>b. Ground roll. This is a band of strong and low-frequency arrivals with very large moveout (low velocity). </a:t>
            </a:r>
          </a:p>
        </p:txBody>
      </p:sp>
      <p:pic>
        <p:nvPicPr>
          <p:cNvPr id="6" name="Picture 5">
            <a:extLst>
              <a:ext uri="{FF2B5EF4-FFF2-40B4-BE49-F238E27FC236}">
                <a16:creationId xmlns:a16="http://schemas.microsoft.com/office/drawing/2014/main" id="{564A9F3F-BC18-58F3-543B-7CE5B7206F61}"/>
              </a:ext>
            </a:extLst>
          </p:cNvPr>
          <p:cNvPicPr>
            <a:picLocks noChangeAspect="1"/>
          </p:cNvPicPr>
          <p:nvPr/>
        </p:nvPicPr>
        <p:blipFill>
          <a:blip r:embed="rId2"/>
          <a:stretch>
            <a:fillRect/>
          </a:stretch>
        </p:blipFill>
        <p:spPr>
          <a:xfrm rot="16200000">
            <a:off x="-354324" y="1838158"/>
            <a:ext cx="5672038" cy="4367646"/>
          </a:xfrm>
          <a:prstGeom prst="rect">
            <a:avLst/>
          </a:prstGeom>
          <a:solidFill>
            <a:srgbClr val="FFC000"/>
          </a:solidFill>
          <a:ln>
            <a:solidFill>
              <a:srgbClr val="FFC000"/>
            </a:solidFill>
          </a:ln>
        </p:spPr>
      </p:pic>
      <p:cxnSp>
        <p:nvCxnSpPr>
          <p:cNvPr id="8" name="Straight Connector 7">
            <a:extLst>
              <a:ext uri="{FF2B5EF4-FFF2-40B4-BE49-F238E27FC236}">
                <a16:creationId xmlns:a16="http://schemas.microsoft.com/office/drawing/2014/main" id="{91789435-055A-0A9E-2995-F4955E5DEDD7}"/>
              </a:ext>
            </a:extLst>
          </p:cNvPr>
          <p:cNvCxnSpPr/>
          <p:nvPr/>
        </p:nvCxnSpPr>
        <p:spPr>
          <a:xfrm>
            <a:off x="632036" y="2078182"/>
            <a:ext cx="0" cy="3792682"/>
          </a:xfrm>
          <a:prstGeom prst="line">
            <a:avLst/>
          </a:prstGeom>
          <a:ln w="60325">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BB6CC02-1DF4-733E-A44D-A72DE6F794EE}"/>
              </a:ext>
            </a:extLst>
          </p:cNvPr>
          <p:cNvCxnSpPr>
            <a:cxnSpLocks/>
          </p:cNvCxnSpPr>
          <p:nvPr/>
        </p:nvCxnSpPr>
        <p:spPr>
          <a:xfrm>
            <a:off x="632036" y="5831108"/>
            <a:ext cx="3939964" cy="0"/>
          </a:xfrm>
          <a:prstGeom prst="line">
            <a:avLst/>
          </a:prstGeom>
          <a:ln w="63500">
            <a:solidFill>
              <a:srgbClr val="92D050"/>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2783422-B9D6-FE7D-D146-E735DEB52620}"/>
              </a:ext>
            </a:extLst>
          </p:cNvPr>
          <p:cNvSpPr txBox="1"/>
          <p:nvPr/>
        </p:nvSpPr>
        <p:spPr>
          <a:xfrm>
            <a:off x="0" y="2216426"/>
            <a:ext cx="309918"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a:t>
            </a:r>
          </a:p>
        </p:txBody>
      </p:sp>
      <p:sp>
        <p:nvSpPr>
          <p:cNvPr id="12" name="TextBox 11">
            <a:extLst>
              <a:ext uri="{FF2B5EF4-FFF2-40B4-BE49-F238E27FC236}">
                <a16:creationId xmlns:a16="http://schemas.microsoft.com/office/drawing/2014/main" id="{F93A08BD-31FA-371A-7199-996A548E162D}"/>
              </a:ext>
            </a:extLst>
          </p:cNvPr>
          <p:cNvSpPr txBox="1"/>
          <p:nvPr/>
        </p:nvSpPr>
        <p:spPr>
          <a:xfrm>
            <a:off x="4665518" y="5672038"/>
            <a:ext cx="297868" cy="369332"/>
          </a:xfrm>
          <a:prstGeom prst="rect">
            <a:avLst/>
          </a:prstGeom>
          <a:solidFill>
            <a:schemeClr val="bg1"/>
          </a:solidFill>
        </p:spPr>
        <p:txBody>
          <a:bodyPr wrap="square" rtlCol="0">
            <a:spAutoFit/>
          </a:bodyPr>
          <a:lstStyle/>
          <a:p>
            <a:r>
              <a:rPr lang="en-US" b="1" dirty="0">
                <a:latin typeface="Arial" panose="020B0604020202020204" pitchFamily="34" charset="0"/>
                <a:cs typeface="Arial" panose="020B0604020202020204" pitchFamily="34" charset="0"/>
              </a:rPr>
              <a:t>X</a:t>
            </a:r>
          </a:p>
        </p:txBody>
      </p:sp>
      <p:cxnSp>
        <p:nvCxnSpPr>
          <p:cNvPr id="15" name="Straight Connector 14">
            <a:extLst>
              <a:ext uri="{FF2B5EF4-FFF2-40B4-BE49-F238E27FC236}">
                <a16:creationId xmlns:a16="http://schemas.microsoft.com/office/drawing/2014/main" id="{B5A87750-A23B-93D2-BF92-684E33EF727D}"/>
              </a:ext>
            </a:extLst>
          </p:cNvPr>
          <p:cNvCxnSpPr/>
          <p:nvPr/>
        </p:nvCxnSpPr>
        <p:spPr>
          <a:xfrm flipV="1">
            <a:off x="632036" y="2285999"/>
            <a:ext cx="1969982" cy="993913"/>
          </a:xfrm>
          <a:prstGeom prst="line">
            <a:avLst/>
          </a:prstGeom>
          <a:ln w="158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5D503D1-E8B1-E358-0F93-25BC04B6CE1E}"/>
              </a:ext>
            </a:extLst>
          </p:cNvPr>
          <p:cNvCxnSpPr/>
          <p:nvPr/>
        </p:nvCxnSpPr>
        <p:spPr>
          <a:xfrm flipV="1">
            <a:off x="678422" y="2352263"/>
            <a:ext cx="1969982" cy="993913"/>
          </a:xfrm>
          <a:prstGeom prst="line">
            <a:avLst/>
          </a:prstGeom>
          <a:ln w="158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B23A28F-F319-E73D-4073-3D65F740F223}"/>
              </a:ext>
            </a:extLst>
          </p:cNvPr>
          <p:cNvCxnSpPr/>
          <p:nvPr/>
        </p:nvCxnSpPr>
        <p:spPr>
          <a:xfrm flipV="1">
            <a:off x="661859" y="2524541"/>
            <a:ext cx="1969982" cy="993913"/>
          </a:xfrm>
          <a:prstGeom prst="line">
            <a:avLst/>
          </a:prstGeom>
          <a:ln w="158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2AAD1E3-8541-032C-C63C-70D1C058DF3B}"/>
              </a:ext>
            </a:extLst>
          </p:cNvPr>
          <p:cNvCxnSpPr/>
          <p:nvPr/>
        </p:nvCxnSpPr>
        <p:spPr>
          <a:xfrm flipV="1">
            <a:off x="655235" y="2657063"/>
            <a:ext cx="1969982" cy="993913"/>
          </a:xfrm>
          <a:prstGeom prst="line">
            <a:avLst/>
          </a:prstGeom>
          <a:ln w="158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745C8CB-EAB7-D83F-4809-8B2AB9CB4A8A}"/>
              </a:ext>
            </a:extLst>
          </p:cNvPr>
          <p:cNvCxnSpPr/>
          <p:nvPr/>
        </p:nvCxnSpPr>
        <p:spPr>
          <a:xfrm flipV="1">
            <a:off x="678428" y="2759768"/>
            <a:ext cx="1969982" cy="993913"/>
          </a:xfrm>
          <a:prstGeom prst="line">
            <a:avLst/>
          </a:prstGeom>
          <a:ln w="158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A8AA1A6-07AC-ABB5-D760-51C210D46A57}"/>
              </a:ext>
            </a:extLst>
          </p:cNvPr>
          <p:cNvCxnSpPr>
            <a:cxnSpLocks/>
          </p:cNvCxnSpPr>
          <p:nvPr/>
        </p:nvCxnSpPr>
        <p:spPr>
          <a:xfrm flipV="1">
            <a:off x="5265253" y="2949832"/>
            <a:ext cx="830747" cy="651443"/>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55F9EA2-4F58-9828-4CC1-C6E1BE86EAA1}"/>
              </a:ext>
            </a:extLst>
          </p:cNvPr>
          <p:cNvSpPr txBox="1"/>
          <p:nvPr/>
        </p:nvSpPr>
        <p:spPr>
          <a:xfrm>
            <a:off x="5197697" y="1708850"/>
            <a:ext cx="170953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Linear events</a:t>
            </a:r>
          </a:p>
        </p:txBody>
      </p:sp>
      <p:pic>
        <p:nvPicPr>
          <p:cNvPr id="24" name="Picture 23" descr="A screenshot of a computer&#10;&#10;AI-generated content may be incorrect.">
            <a:extLst>
              <a:ext uri="{FF2B5EF4-FFF2-40B4-BE49-F238E27FC236}">
                <a16:creationId xmlns:a16="http://schemas.microsoft.com/office/drawing/2014/main" id="{EFAF6D1F-8455-5641-B711-42C44C96BD18}"/>
              </a:ext>
            </a:extLst>
          </p:cNvPr>
          <p:cNvPicPr>
            <a:picLocks noChangeAspect="1"/>
          </p:cNvPicPr>
          <p:nvPr/>
        </p:nvPicPr>
        <p:blipFill>
          <a:blip r:embed="rId3"/>
          <a:srcRect l="52014" t="34493" r="3770" b="33232"/>
          <a:stretch/>
        </p:blipFill>
        <p:spPr>
          <a:xfrm rot="5400000">
            <a:off x="4975541" y="3311110"/>
            <a:ext cx="5845218" cy="1198439"/>
          </a:xfrm>
          <a:prstGeom prst="rect">
            <a:avLst/>
          </a:prstGeom>
        </p:spPr>
      </p:pic>
      <p:sp>
        <p:nvSpPr>
          <p:cNvPr id="27" name="TextBox 26">
            <a:extLst>
              <a:ext uri="{FF2B5EF4-FFF2-40B4-BE49-F238E27FC236}">
                <a16:creationId xmlns:a16="http://schemas.microsoft.com/office/drawing/2014/main" id="{1A2A6DC4-5F68-B5D1-043C-745CB55B956F}"/>
              </a:ext>
            </a:extLst>
          </p:cNvPr>
          <p:cNvSpPr txBox="1"/>
          <p:nvPr/>
        </p:nvSpPr>
        <p:spPr>
          <a:xfrm>
            <a:off x="4893868" y="3974523"/>
            <a:ext cx="2228685" cy="2246769"/>
          </a:xfrm>
          <a:prstGeom prst="rect">
            <a:avLst/>
          </a:prstGeom>
          <a:noFill/>
        </p:spPr>
        <p:txBody>
          <a:bodyPr wrap="square">
            <a:spAutoFit/>
          </a:bodyPr>
          <a:lstStyle/>
          <a:p>
            <a:pPr algn="just"/>
            <a:r>
              <a:rPr lang="en-US" sz="1400" dirty="0">
                <a:latin typeface="Arial" panose="020B0604020202020204" pitchFamily="34" charset="0"/>
                <a:cs typeface="Arial" panose="020B0604020202020204" pitchFamily="34" charset="0"/>
              </a:rPr>
              <a:t>a) Refracted waves should look like: </a:t>
            </a:r>
            <a:r>
              <a:rPr lang="en-US" sz="1400" dirty="0">
                <a:solidFill>
                  <a:srgbClr val="FF0000"/>
                </a:solidFill>
                <a:latin typeface="Arial"/>
                <a:cs typeface="Arial"/>
              </a:rPr>
              <a:t>refraction arrival D in Record 20, and  refraction arrival A in Record 31.</a:t>
            </a:r>
          </a:p>
          <a:p>
            <a:pPr algn="just"/>
            <a:r>
              <a:rPr lang="en-US" sz="1400" dirty="0">
                <a:latin typeface="Arial"/>
                <a:cs typeface="Arial"/>
              </a:rPr>
              <a:t>Reference: Yilmaz, </a:t>
            </a:r>
            <a:r>
              <a:rPr lang="en-US" sz="1400" dirty="0" err="1">
                <a:latin typeface="Arial"/>
                <a:cs typeface="Arial"/>
              </a:rPr>
              <a:t>Ozdogan</a:t>
            </a:r>
            <a:r>
              <a:rPr lang="en-US" sz="1400" dirty="0">
                <a:latin typeface="Arial"/>
                <a:cs typeface="Arial"/>
              </a:rPr>
              <a:t>, Record 20 and Record 31. Pages  and 38, respectively.</a:t>
            </a:r>
            <a:endParaRPr lang="en-US" sz="1400" dirty="0">
              <a:latin typeface="Arial" panose="020B0604020202020204" pitchFamily="34" charset="0"/>
              <a:cs typeface="Arial" panose="020B0604020202020204" pitchFamily="34" charset="0"/>
            </a:endParaRPr>
          </a:p>
        </p:txBody>
      </p:sp>
      <p:cxnSp>
        <p:nvCxnSpPr>
          <p:cNvPr id="29" name="Straight Connector 28">
            <a:extLst>
              <a:ext uri="{FF2B5EF4-FFF2-40B4-BE49-F238E27FC236}">
                <a16:creationId xmlns:a16="http://schemas.microsoft.com/office/drawing/2014/main" id="{132F8DA2-B4E6-1C44-BFB9-A55EB7C40278}"/>
              </a:ext>
            </a:extLst>
          </p:cNvPr>
          <p:cNvCxnSpPr/>
          <p:nvPr/>
        </p:nvCxnSpPr>
        <p:spPr>
          <a:xfrm flipH="1" flipV="1">
            <a:off x="8120271" y="2107094"/>
            <a:ext cx="298174" cy="208722"/>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pic>
        <p:nvPicPr>
          <p:cNvPr id="30" name="Picture 29" descr="A screenshot of a computer&#10;&#10;AI-generated content may be incorrect.">
            <a:extLst>
              <a:ext uri="{FF2B5EF4-FFF2-40B4-BE49-F238E27FC236}">
                <a16:creationId xmlns:a16="http://schemas.microsoft.com/office/drawing/2014/main" id="{E00939FA-C906-EF69-866D-3B2FC469C06C}"/>
              </a:ext>
            </a:extLst>
          </p:cNvPr>
          <p:cNvPicPr>
            <a:picLocks noChangeAspect="1"/>
          </p:cNvPicPr>
          <p:nvPr/>
        </p:nvPicPr>
        <p:blipFill>
          <a:blip r:embed="rId4"/>
          <a:srcRect l="50728" t="19207" r="2819" b="43182"/>
          <a:stretch/>
        </p:blipFill>
        <p:spPr>
          <a:xfrm rot="5400000">
            <a:off x="6236605" y="3221763"/>
            <a:ext cx="5845218" cy="1334206"/>
          </a:xfrm>
          <a:prstGeom prst="rect">
            <a:avLst/>
          </a:prstGeom>
        </p:spPr>
      </p:pic>
      <p:sp>
        <p:nvSpPr>
          <p:cNvPr id="31" name="Rectangle 30">
            <a:extLst>
              <a:ext uri="{FF2B5EF4-FFF2-40B4-BE49-F238E27FC236}">
                <a16:creationId xmlns:a16="http://schemas.microsoft.com/office/drawing/2014/main" id="{3E93909D-44FF-2FD9-DCEE-2C9D361E9402}"/>
              </a:ext>
            </a:extLst>
          </p:cNvPr>
          <p:cNvSpPr/>
          <p:nvPr/>
        </p:nvSpPr>
        <p:spPr>
          <a:xfrm>
            <a:off x="7358566" y="944793"/>
            <a:ext cx="2467751" cy="58666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5A4CF862-1C8F-B2BA-D03C-00D73AC70156}"/>
              </a:ext>
            </a:extLst>
          </p:cNvPr>
          <p:cNvCxnSpPr>
            <a:cxnSpLocks/>
          </p:cNvCxnSpPr>
          <p:nvPr/>
        </p:nvCxnSpPr>
        <p:spPr>
          <a:xfrm flipH="1" flipV="1">
            <a:off x="9044458" y="1530626"/>
            <a:ext cx="606439" cy="288235"/>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606B27A-D334-0AEC-98A8-A20D4F78FA8B}"/>
              </a:ext>
            </a:extLst>
          </p:cNvPr>
          <p:cNvCxnSpPr>
            <a:cxnSpLocks/>
          </p:cNvCxnSpPr>
          <p:nvPr/>
        </p:nvCxnSpPr>
        <p:spPr>
          <a:xfrm>
            <a:off x="5236698" y="2248688"/>
            <a:ext cx="0" cy="1402288"/>
          </a:xfrm>
          <a:prstGeom prst="line">
            <a:avLst/>
          </a:prstGeom>
          <a:ln w="60325">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1046525-CBAB-EA55-FB34-77F2D2B2E9A1}"/>
              </a:ext>
            </a:extLst>
          </p:cNvPr>
          <p:cNvCxnSpPr>
            <a:cxnSpLocks/>
          </p:cNvCxnSpPr>
          <p:nvPr/>
        </p:nvCxnSpPr>
        <p:spPr>
          <a:xfrm>
            <a:off x="5197697" y="3650976"/>
            <a:ext cx="1461520" cy="0"/>
          </a:xfrm>
          <a:prstGeom prst="line">
            <a:avLst/>
          </a:prstGeom>
          <a:ln w="63500">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F10F06F-F08F-0FC3-8960-4BEB8F287F85}"/>
              </a:ext>
            </a:extLst>
          </p:cNvPr>
          <p:cNvCxnSpPr>
            <a:cxnSpLocks/>
          </p:cNvCxnSpPr>
          <p:nvPr/>
        </p:nvCxnSpPr>
        <p:spPr>
          <a:xfrm flipH="1">
            <a:off x="1974730" y="3021497"/>
            <a:ext cx="543324" cy="2808164"/>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41F6EA8-31ED-8BFF-C04A-DCF3D30916C3}"/>
              </a:ext>
            </a:extLst>
          </p:cNvPr>
          <p:cNvCxnSpPr>
            <a:cxnSpLocks/>
          </p:cNvCxnSpPr>
          <p:nvPr/>
        </p:nvCxnSpPr>
        <p:spPr>
          <a:xfrm flipV="1">
            <a:off x="2182686" y="3052972"/>
            <a:ext cx="374259" cy="2817892"/>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CA0CF1A-D42C-A4A0-6460-D944C72F75CC}"/>
              </a:ext>
            </a:extLst>
          </p:cNvPr>
          <p:cNvCxnSpPr>
            <a:cxnSpLocks/>
          </p:cNvCxnSpPr>
          <p:nvPr/>
        </p:nvCxnSpPr>
        <p:spPr>
          <a:xfrm>
            <a:off x="2696642" y="2992322"/>
            <a:ext cx="438824" cy="2864382"/>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DD8C02F-9C76-2D30-D4A4-7EFDFB9D49D9}"/>
              </a:ext>
            </a:extLst>
          </p:cNvPr>
          <p:cNvCxnSpPr>
            <a:cxnSpLocks/>
          </p:cNvCxnSpPr>
          <p:nvPr/>
        </p:nvCxnSpPr>
        <p:spPr>
          <a:xfrm>
            <a:off x="2714865" y="2992322"/>
            <a:ext cx="718472" cy="2878542"/>
          </a:xfrm>
          <a:prstGeom prst="line">
            <a:avLst/>
          </a:prstGeom>
          <a:ln w="34925">
            <a:solidFill>
              <a:schemeClr val="accent1"/>
            </a:solidFill>
          </a:ln>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911A5BA7-B0D2-2B0B-3035-D3B4405CE205}"/>
              </a:ext>
            </a:extLst>
          </p:cNvPr>
          <p:cNvSpPr txBox="1"/>
          <p:nvPr/>
        </p:nvSpPr>
        <p:spPr>
          <a:xfrm>
            <a:off x="9963315" y="1139472"/>
            <a:ext cx="2228685" cy="1169551"/>
          </a:xfrm>
          <a:prstGeom prst="rect">
            <a:avLst/>
          </a:prstGeom>
          <a:noFill/>
        </p:spPr>
        <p:txBody>
          <a:bodyPr wrap="square">
            <a:spAutoFit/>
          </a:bodyPr>
          <a:lstStyle/>
          <a:p>
            <a:pPr algn="just"/>
            <a:r>
              <a:rPr lang="en-US" sz="1400" dirty="0">
                <a:latin typeface="Arial" panose="020B0604020202020204" pitchFamily="34" charset="0"/>
                <a:cs typeface="Arial" panose="020B0604020202020204" pitchFamily="34" charset="0"/>
              </a:rPr>
              <a:t>b) Ground roll: </a:t>
            </a:r>
            <a:r>
              <a:rPr lang="en-US" sz="1400" dirty="0">
                <a:latin typeface="Arial"/>
                <a:cs typeface="Arial"/>
              </a:rPr>
              <a:t>which is characterized by its low frequency, high-</a:t>
            </a:r>
            <a:r>
              <a:rPr lang="en-US" sz="1400" dirty="0" err="1">
                <a:latin typeface="Arial"/>
                <a:cs typeface="Arial"/>
              </a:rPr>
              <a:t>amplitud</a:t>
            </a:r>
            <a:r>
              <a:rPr lang="en-US" sz="1400" dirty="0">
                <a:latin typeface="Arial"/>
                <a:cs typeface="Arial"/>
              </a:rPr>
              <a:t> appearance. Ground roll with linear moveout.</a:t>
            </a:r>
            <a:endParaRPr lang="en-US" sz="1400" dirty="0">
              <a:latin typeface="Arial" panose="020B0604020202020204" pitchFamily="34" charset="0"/>
              <a:cs typeface="Arial" panose="020B0604020202020204" pitchFamily="34" charset="0"/>
            </a:endParaRPr>
          </a:p>
        </p:txBody>
      </p:sp>
      <p:cxnSp>
        <p:nvCxnSpPr>
          <p:cNvPr id="53" name="Straight Connector 52">
            <a:extLst>
              <a:ext uri="{FF2B5EF4-FFF2-40B4-BE49-F238E27FC236}">
                <a16:creationId xmlns:a16="http://schemas.microsoft.com/office/drawing/2014/main" id="{03898A03-67BB-3BF8-E1C6-FB125A710462}"/>
              </a:ext>
            </a:extLst>
          </p:cNvPr>
          <p:cNvCxnSpPr>
            <a:cxnSpLocks/>
          </p:cNvCxnSpPr>
          <p:nvPr/>
        </p:nvCxnSpPr>
        <p:spPr>
          <a:xfrm>
            <a:off x="9970244" y="1086369"/>
            <a:ext cx="1343723" cy="0"/>
          </a:xfrm>
          <a:prstGeom prst="line">
            <a:avLst/>
          </a:prstGeom>
          <a:ln w="3492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246EF3A7-28BC-CFA7-CD2B-0914ECFB81FF}"/>
              </a:ext>
            </a:extLst>
          </p:cNvPr>
          <p:cNvSpPr>
            <a:spLocks noGrp="1"/>
          </p:cNvSpPr>
          <p:nvPr>
            <p:ph type="sldNum" sz="quarter" idx="12"/>
          </p:nvPr>
        </p:nvSpPr>
        <p:spPr/>
        <p:txBody>
          <a:bodyPr/>
          <a:lstStyle/>
          <a:p>
            <a:fld id="{330EA680-D336-4FF7-8B7A-9848BB0A1C32}" type="slidenum">
              <a:rPr lang="en-US" smtClean="0"/>
              <a:t>5</a:t>
            </a:fld>
            <a:endParaRPr lang="en-US"/>
          </a:p>
        </p:txBody>
      </p:sp>
    </p:spTree>
    <p:extLst>
      <p:ext uri="{BB962C8B-B14F-4D97-AF65-F5344CB8AC3E}">
        <p14:creationId xmlns:p14="http://schemas.microsoft.com/office/powerpoint/2010/main" val="2279595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402B3F-E36F-204A-BA20-C7CFB8E52846}"/>
              </a:ext>
            </a:extLst>
          </p:cNvPr>
          <p:cNvSpPr txBox="1"/>
          <p:nvPr/>
        </p:nvSpPr>
        <p:spPr>
          <a:xfrm>
            <a:off x="176212" y="0"/>
            <a:ext cx="11839575" cy="1754326"/>
          </a:xfrm>
          <a:prstGeom prst="rect">
            <a:avLst/>
          </a:prstGeom>
          <a:noFill/>
        </p:spPr>
        <p:txBody>
          <a:bodyPr wrap="square">
            <a:spAutoFit/>
          </a:bodyPr>
          <a:lstStyle/>
          <a:p>
            <a:pPr algn="just"/>
            <a:r>
              <a:rPr lang="en-US" b="1" dirty="0">
                <a:latin typeface="Arial" panose="020B0604020202020204" pitchFamily="34" charset="0"/>
                <a:cs typeface="Arial" panose="020B0604020202020204" pitchFamily="34" charset="0"/>
              </a:rPr>
              <a:t>4. Locate the cross-over points if they exist (the distances where deeper refractions overtake other refractions or direct waves).</a:t>
            </a:r>
          </a:p>
          <a:p>
            <a:pPr algn="just"/>
            <a:endParaRPr lang="en-US" dirty="0">
              <a:latin typeface="Arial" panose="020B0604020202020204" pitchFamily="34" charset="0"/>
              <a:cs typeface="Arial" panose="020B0604020202020204" pitchFamily="34" charset="0"/>
            </a:endParaRPr>
          </a:p>
          <a:p>
            <a:pPr algn="just"/>
            <a:r>
              <a:rPr lang="en-US" b="1" dirty="0"/>
              <a:t>5. Use a ruler to reasonably accurately pick the coordinates and times of the first breaks in the plots. Plot them on a T-X diagram (time vs. offset plot). Use </a:t>
            </a:r>
            <a:r>
              <a:rPr lang="en-US" b="1" dirty="0" err="1"/>
              <a:t>Matlab</a:t>
            </a:r>
            <a:r>
              <a:rPr lang="en-US" b="1" dirty="0"/>
              <a:t> (recommended) or Excel for plotting. </a:t>
            </a:r>
            <a:endParaRPr lang="en-US" b="1" dirty="0">
              <a:latin typeface="Arial" panose="020B0604020202020204" pitchFamily="34" charset="0"/>
              <a:cs typeface="Arial" panose="020B0604020202020204" pitchFamily="34" charset="0"/>
            </a:endParaRPr>
          </a:p>
          <a:p>
            <a:pPr algn="just"/>
            <a:endParaRPr lang="en-US" b="1"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4E5E313A-550D-EF06-7FBD-DC4274404025}"/>
              </a:ext>
            </a:extLst>
          </p:cNvPr>
          <p:cNvSpPr>
            <a:spLocks noGrp="1"/>
          </p:cNvSpPr>
          <p:nvPr>
            <p:ph type="sldNum" sz="quarter" idx="12"/>
          </p:nvPr>
        </p:nvSpPr>
        <p:spPr/>
        <p:txBody>
          <a:bodyPr/>
          <a:lstStyle/>
          <a:p>
            <a:fld id="{330EA680-D336-4FF7-8B7A-9848BB0A1C32}" type="slidenum">
              <a:rPr lang="en-US" smtClean="0"/>
              <a:t>6</a:t>
            </a:fld>
            <a:endParaRPr lang="en-US"/>
          </a:p>
        </p:txBody>
      </p:sp>
    </p:spTree>
    <p:extLst>
      <p:ext uri="{BB962C8B-B14F-4D97-AF65-F5344CB8AC3E}">
        <p14:creationId xmlns:p14="http://schemas.microsoft.com/office/powerpoint/2010/main" val="720307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Box 100">
            <a:extLst>
              <a:ext uri="{FF2B5EF4-FFF2-40B4-BE49-F238E27FC236}">
                <a16:creationId xmlns:a16="http://schemas.microsoft.com/office/drawing/2014/main" id="{BC4FFFD0-701E-3BD9-18F4-76CF5F9B38AA}"/>
              </a:ext>
            </a:extLst>
          </p:cNvPr>
          <p:cNvSpPr txBox="1"/>
          <p:nvPr/>
        </p:nvSpPr>
        <p:spPr>
          <a:xfrm>
            <a:off x="150607" y="7196866"/>
            <a:ext cx="11521440" cy="369332"/>
          </a:xfrm>
          <a:prstGeom prst="rect">
            <a:avLst/>
          </a:prstGeom>
          <a:noFill/>
        </p:spPr>
        <p:txBody>
          <a:bodyPr wrap="square" rtlCol="0">
            <a:spAutoFit/>
          </a:bodyPr>
          <a:lstStyle/>
          <a:p>
            <a:r>
              <a:rPr lang="en-US" dirty="0"/>
              <a:t>Here I have considered the first break as the positive amplitude (red).</a:t>
            </a:r>
          </a:p>
        </p:txBody>
      </p:sp>
      <p:pic>
        <p:nvPicPr>
          <p:cNvPr id="5" name="Picture 4">
            <a:extLst>
              <a:ext uri="{FF2B5EF4-FFF2-40B4-BE49-F238E27FC236}">
                <a16:creationId xmlns:a16="http://schemas.microsoft.com/office/drawing/2014/main" id="{D87ECE18-F787-2C58-A338-68F3D9F09D21}"/>
              </a:ext>
            </a:extLst>
          </p:cNvPr>
          <p:cNvPicPr>
            <a:picLocks noChangeAspect="1"/>
          </p:cNvPicPr>
          <p:nvPr/>
        </p:nvPicPr>
        <p:blipFill>
          <a:blip r:embed="rId2"/>
          <a:srcRect l="53863" t="1516" r="5654" b="2144"/>
          <a:stretch/>
        </p:blipFill>
        <p:spPr>
          <a:xfrm rot="16200000">
            <a:off x="2794035" y="-2674438"/>
            <a:ext cx="6603932" cy="12192001"/>
          </a:xfrm>
          <a:prstGeom prst="rect">
            <a:avLst/>
          </a:prstGeom>
          <a:ln>
            <a:solidFill>
              <a:srgbClr val="FFC000"/>
            </a:solidFill>
          </a:ln>
        </p:spPr>
      </p:pic>
      <p:sp>
        <p:nvSpPr>
          <p:cNvPr id="3" name="Slide Number Placeholder 2">
            <a:extLst>
              <a:ext uri="{FF2B5EF4-FFF2-40B4-BE49-F238E27FC236}">
                <a16:creationId xmlns:a16="http://schemas.microsoft.com/office/drawing/2014/main" id="{F4D3EFA2-151A-77FA-D389-9040E84394C0}"/>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11" name="Freeform: Shape 10">
            <a:extLst>
              <a:ext uri="{FF2B5EF4-FFF2-40B4-BE49-F238E27FC236}">
                <a16:creationId xmlns:a16="http://schemas.microsoft.com/office/drawing/2014/main" id="{36541AA0-F7AA-FFE9-C618-3F42A4E04D82}"/>
              </a:ext>
            </a:extLst>
          </p:cNvPr>
          <p:cNvSpPr/>
          <p:nvPr/>
        </p:nvSpPr>
        <p:spPr>
          <a:xfrm>
            <a:off x="819149" y="2043954"/>
            <a:ext cx="5990441" cy="4049026"/>
          </a:xfrm>
          <a:custGeom>
            <a:avLst/>
            <a:gdLst>
              <a:gd name="connsiteX0" fmla="*/ 0 w 5886450"/>
              <a:gd name="connsiteY0" fmla="*/ 2847975 h 3876675"/>
              <a:gd name="connsiteX1" fmla="*/ 0 w 5886450"/>
              <a:gd name="connsiteY1" fmla="*/ 3876675 h 3876675"/>
              <a:gd name="connsiteX2" fmla="*/ 2200275 w 5886450"/>
              <a:gd name="connsiteY2" fmla="*/ 2828925 h 3876675"/>
              <a:gd name="connsiteX3" fmla="*/ 5886450 w 5886450"/>
              <a:gd name="connsiteY3" fmla="*/ 828675 h 3876675"/>
              <a:gd name="connsiteX4" fmla="*/ 5819775 w 5886450"/>
              <a:gd name="connsiteY4" fmla="*/ 0 h 3876675"/>
              <a:gd name="connsiteX5" fmla="*/ 0 w 5886450"/>
              <a:gd name="connsiteY5" fmla="*/ 2847975 h 38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6450" h="3876675">
                <a:moveTo>
                  <a:pt x="0" y="2847975"/>
                </a:moveTo>
                <a:lnTo>
                  <a:pt x="0" y="3876675"/>
                </a:lnTo>
                <a:lnTo>
                  <a:pt x="2200275" y="2828925"/>
                </a:lnTo>
                <a:lnTo>
                  <a:pt x="5886450" y="828675"/>
                </a:lnTo>
                <a:lnTo>
                  <a:pt x="5819775" y="0"/>
                </a:lnTo>
                <a:lnTo>
                  <a:pt x="0" y="2847975"/>
                </a:lnTo>
                <a:close/>
              </a:path>
            </a:pathLst>
          </a:cu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D7D1F9F-B7E0-A39E-E764-4EB238560997}"/>
              </a:ext>
            </a:extLst>
          </p:cNvPr>
          <p:cNvSpPr/>
          <p:nvPr/>
        </p:nvSpPr>
        <p:spPr>
          <a:xfrm>
            <a:off x="10370370" y="4109419"/>
            <a:ext cx="613186" cy="484094"/>
          </a:xfrm>
          <a:custGeom>
            <a:avLst/>
            <a:gdLst>
              <a:gd name="connsiteX0" fmla="*/ 43031 w 613186"/>
              <a:gd name="connsiteY0" fmla="*/ 96819 h 484094"/>
              <a:gd name="connsiteX1" fmla="*/ 43031 w 613186"/>
              <a:gd name="connsiteY1" fmla="*/ 96819 h 484094"/>
              <a:gd name="connsiteX2" fmla="*/ 32273 w 613186"/>
              <a:gd name="connsiteY2" fmla="*/ 215153 h 484094"/>
              <a:gd name="connsiteX3" fmla="*/ 21516 w 613186"/>
              <a:gd name="connsiteY3" fmla="*/ 290456 h 484094"/>
              <a:gd name="connsiteX4" fmla="*/ 21516 w 613186"/>
              <a:gd name="connsiteY4" fmla="*/ 355002 h 484094"/>
              <a:gd name="connsiteX5" fmla="*/ 64546 w 613186"/>
              <a:gd name="connsiteY5" fmla="*/ 0 h 484094"/>
              <a:gd name="connsiteX6" fmla="*/ 613186 w 613186"/>
              <a:gd name="connsiteY6" fmla="*/ 182880 h 484094"/>
              <a:gd name="connsiteX7" fmla="*/ 570156 w 613186"/>
              <a:gd name="connsiteY7" fmla="*/ 484094 h 484094"/>
              <a:gd name="connsiteX8" fmla="*/ 0 w 613186"/>
              <a:gd name="connsiteY8" fmla="*/ 290456 h 484094"/>
              <a:gd name="connsiteX9" fmla="*/ 43031 w 613186"/>
              <a:gd name="connsiteY9" fmla="*/ 96819 h 48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186" h="484094">
                <a:moveTo>
                  <a:pt x="43031" y="96819"/>
                </a:moveTo>
                <a:lnTo>
                  <a:pt x="43031" y="96819"/>
                </a:lnTo>
                <a:cubicBezTo>
                  <a:pt x="39445" y="136264"/>
                  <a:pt x="36647" y="175788"/>
                  <a:pt x="32273" y="215153"/>
                </a:cubicBezTo>
                <a:cubicBezTo>
                  <a:pt x="29473" y="240354"/>
                  <a:pt x="23461" y="265175"/>
                  <a:pt x="21516" y="290456"/>
                </a:cubicBezTo>
                <a:cubicBezTo>
                  <a:pt x="19866" y="311908"/>
                  <a:pt x="21516" y="333487"/>
                  <a:pt x="21516" y="355002"/>
                </a:cubicBezTo>
                <a:lnTo>
                  <a:pt x="64546" y="0"/>
                </a:lnTo>
                <a:lnTo>
                  <a:pt x="613186" y="182880"/>
                </a:lnTo>
                <a:lnTo>
                  <a:pt x="570156" y="484094"/>
                </a:lnTo>
                <a:lnTo>
                  <a:pt x="0" y="290456"/>
                </a:lnTo>
                <a:lnTo>
                  <a:pt x="43031" y="96819"/>
                </a:lnTo>
                <a:close/>
              </a:path>
            </a:pathLst>
          </a:custGeom>
          <a:solidFill>
            <a:schemeClr val="accent1">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5B97B261-E6F9-BA28-F741-268B202CE8C0}"/>
              </a:ext>
            </a:extLst>
          </p:cNvPr>
          <p:cNvCxnSpPr/>
          <p:nvPr/>
        </p:nvCxnSpPr>
        <p:spPr>
          <a:xfrm>
            <a:off x="10424160" y="1807285"/>
            <a:ext cx="0" cy="2345167"/>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3F0A71F-6401-724D-A400-EF263C5232BC}"/>
              </a:ext>
            </a:extLst>
          </p:cNvPr>
          <p:cNvCxnSpPr/>
          <p:nvPr/>
        </p:nvCxnSpPr>
        <p:spPr>
          <a:xfrm>
            <a:off x="10897507" y="1807285"/>
            <a:ext cx="0" cy="2345167"/>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27C6E9D-16D8-20D3-F8EF-0DB2782C9821}"/>
              </a:ext>
            </a:extLst>
          </p:cNvPr>
          <p:cNvCxnSpPr/>
          <p:nvPr/>
        </p:nvCxnSpPr>
        <p:spPr>
          <a:xfrm>
            <a:off x="7885355" y="1805231"/>
            <a:ext cx="0" cy="1013273"/>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18CED12-241A-96DF-8DCA-9A3CF5353E8F}"/>
              </a:ext>
            </a:extLst>
          </p:cNvPr>
          <p:cNvCxnSpPr/>
          <p:nvPr/>
        </p:nvCxnSpPr>
        <p:spPr>
          <a:xfrm>
            <a:off x="8091545" y="1828535"/>
            <a:ext cx="0" cy="1013273"/>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sp>
        <p:nvSpPr>
          <p:cNvPr id="28" name="Freeform: Shape 27">
            <a:extLst>
              <a:ext uri="{FF2B5EF4-FFF2-40B4-BE49-F238E27FC236}">
                <a16:creationId xmlns:a16="http://schemas.microsoft.com/office/drawing/2014/main" id="{2297B424-B1ED-B31C-FA2C-E08AD79B6950}"/>
              </a:ext>
            </a:extLst>
          </p:cNvPr>
          <p:cNvSpPr/>
          <p:nvPr/>
        </p:nvSpPr>
        <p:spPr>
          <a:xfrm>
            <a:off x="7806467" y="2615899"/>
            <a:ext cx="390857" cy="484094"/>
          </a:xfrm>
          <a:custGeom>
            <a:avLst/>
            <a:gdLst>
              <a:gd name="connsiteX0" fmla="*/ 43031 w 613186"/>
              <a:gd name="connsiteY0" fmla="*/ 96819 h 484094"/>
              <a:gd name="connsiteX1" fmla="*/ 43031 w 613186"/>
              <a:gd name="connsiteY1" fmla="*/ 96819 h 484094"/>
              <a:gd name="connsiteX2" fmla="*/ 32273 w 613186"/>
              <a:gd name="connsiteY2" fmla="*/ 215153 h 484094"/>
              <a:gd name="connsiteX3" fmla="*/ 21516 w 613186"/>
              <a:gd name="connsiteY3" fmla="*/ 290456 h 484094"/>
              <a:gd name="connsiteX4" fmla="*/ 21516 w 613186"/>
              <a:gd name="connsiteY4" fmla="*/ 355002 h 484094"/>
              <a:gd name="connsiteX5" fmla="*/ 64546 w 613186"/>
              <a:gd name="connsiteY5" fmla="*/ 0 h 484094"/>
              <a:gd name="connsiteX6" fmla="*/ 613186 w 613186"/>
              <a:gd name="connsiteY6" fmla="*/ 182880 h 484094"/>
              <a:gd name="connsiteX7" fmla="*/ 570156 w 613186"/>
              <a:gd name="connsiteY7" fmla="*/ 484094 h 484094"/>
              <a:gd name="connsiteX8" fmla="*/ 0 w 613186"/>
              <a:gd name="connsiteY8" fmla="*/ 290456 h 484094"/>
              <a:gd name="connsiteX9" fmla="*/ 43031 w 613186"/>
              <a:gd name="connsiteY9" fmla="*/ 96819 h 48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3186" h="484094">
                <a:moveTo>
                  <a:pt x="43031" y="96819"/>
                </a:moveTo>
                <a:lnTo>
                  <a:pt x="43031" y="96819"/>
                </a:lnTo>
                <a:cubicBezTo>
                  <a:pt x="39445" y="136264"/>
                  <a:pt x="36647" y="175788"/>
                  <a:pt x="32273" y="215153"/>
                </a:cubicBezTo>
                <a:cubicBezTo>
                  <a:pt x="29473" y="240354"/>
                  <a:pt x="23461" y="265175"/>
                  <a:pt x="21516" y="290456"/>
                </a:cubicBezTo>
                <a:cubicBezTo>
                  <a:pt x="19866" y="311908"/>
                  <a:pt x="21516" y="333487"/>
                  <a:pt x="21516" y="355002"/>
                </a:cubicBezTo>
                <a:lnTo>
                  <a:pt x="64546" y="0"/>
                </a:lnTo>
                <a:lnTo>
                  <a:pt x="613186" y="182880"/>
                </a:lnTo>
                <a:lnTo>
                  <a:pt x="570156" y="484094"/>
                </a:lnTo>
                <a:lnTo>
                  <a:pt x="0" y="290456"/>
                </a:lnTo>
                <a:lnTo>
                  <a:pt x="43031" y="96819"/>
                </a:lnTo>
                <a:close/>
              </a:path>
            </a:pathLst>
          </a:custGeom>
          <a:solidFill>
            <a:schemeClr val="accent1">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07BF56CC-2A4C-E360-F690-566F7B5B263B}"/>
              </a:ext>
            </a:extLst>
          </p:cNvPr>
          <p:cNvSpPr txBox="1"/>
          <p:nvPr/>
        </p:nvSpPr>
        <p:spPr>
          <a:xfrm>
            <a:off x="6960993" y="5066850"/>
            <a:ext cx="4183930" cy="1384995"/>
          </a:xfrm>
          <a:prstGeom prst="rect">
            <a:avLst/>
          </a:prstGeom>
          <a:solidFill>
            <a:schemeClr val="bg1"/>
          </a:solidFill>
        </p:spPr>
        <p:txBody>
          <a:bodyPr wrap="square" rtlCol="0">
            <a:spAutoFit/>
          </a:bodyPr>
          <a:lstStyle/>
          <a:p>
            <a:pPr algn="just"/>
            <a:r>
              <a:rPr lang="en-US" sz="1400" dirty="0">
                <a:latin typeface="Arial" panose="020B0604020202020204" pitchFamily="34" charset="0"/>
                <a:cs typeface="Arial" panose="020B0604020202020204" pitchFamily="34" charset="0"/>
              </a:rPr>
              <a:t>Try to identify slopes of arrivals change.</a:t>
            </a:r>
          </a:p>
          <a:p>
            <a:pPr algn="just"/>
            <a:r>
              <a:rPr lang="en-US" sz="1400" dirty="0">
                <a:latin typeface="Arial" panose="020B0604020202020204" pitchFamily="34" charset="0"/>
                <a:cs typeface="Arial" panose="020B0604020202020204" pitchFamily="34" charset="0"/>
              </a:rPr>
              <a:t>Try measuring these slopes</a:t>
            </a:r>
          </a:p>
          <a:p>
            <a:pPr algn="just"/>
            <a:r>
              <a:rPr lang="en-US" sz="1400" dirty="0">
                <a:latin typeface="Arial" panose="020B0604020202020204" pitchFamily="34" charset="0"/>
                <a:cs typeface="Arial" panose="020B0604020202020204" pitchFamily="34" charset="0"/>
              </a:rPr>
              <a:t>Use rulers to recognize the </a:t>
            </a:r>
            <a:r>
              <a:rPr lang="en-US" sz="1400" dirty="0" err="1">
                <a:latin typeface="Arial" panose="020B0604020202020204" pitchFamily="34" charset="0"/>
                <a:cs typeface="Arial" panose="020B0604020202020204" pitchFamily="34" charset="0"/>
              </a:rPr>
              <a:t>t,x</a:t>
            </a:r>
            <a:r>
              <a:rPr lang="en-US" sz="1400" dirty="0">
                <a:latin typeface="Arial" panose="020B0604020202020204" pitchFamily="34" charset="0"/>
                <a:cs typeface="Arial" panose="020B0604020202020204" pitchFamily="34" charset="0"/>
              </a:rPr>
              <a:t> slopes</a:t>
            </a:r>
          </a:p>
          <a:p>
            <a:pPr algn="just"/>
            <a:r>
              <a:rPr lang="en-US" sz="1400" dirty="0">
                <a:latin typeface="Arial" panose="020B0604020202020204" pitchFamily="34" charset="0"/>
                <a:cs typeface="Arial" panose="020B0604020202020204" pitchFamily="34" charset="0"/>
              </a:rPr>
              <a:t>The slopes should have units of slowness [</a:t>
            </a:r>
            <a:r>
              <a:rPr lang="en-US" sz="1400" dirty="0" err="1">
                <a:latin typeface="Arial" panose="020B0604020202020204" pitchFamily="34" charset="0"/>
                <a:cs typeface="Arial" panose="020B0604020202020204" pitchFamily="34" charset="0"/>
              </a:rPr>
              <a:t>ms</a:t>
            </a:r>
            <a:r>
              <a:rPr lang="en-US" sz="1400" dirty="0">
                <a:latin typeface="Arial" panose="020B0604020202020204" pitchFamily="34" charset="0"/>
                <a:cs typeface="Arial" panose="020B0604020202020204" pitchFamily="34" charset="0"/>
              </a:rPr>
              <a:t>/m]</a:t>
            </a:r>
          </a:p>
          <a:p>
            <a:pPr algn="just"/>
            <a:r>
              <a:rPr lang="en-US" sz="1400" dirty="0">
                <a:latin typeface="Arial" panose="020B0604020202020204" pitchFamily="34" charset="0"/>
                <a:cs typeface="Arial" panose="020B0604020202020204" pitchFamily="34" charset="0"/>
              </a:rPr>
              <a:t>Determine the velocities.</a:t>
            </a:r>
          </a:p>
          <a:p>
            <a:pPr algn="just"/>
            <a:r>
              <a:rPr lang="en-US" sz="1400" dirty="0">
                <a:latin typeface="Arial" panose="020B0604020202020204" pitchFamily="34" charset="0"/>
                <a:cs typeface="Arial" panose="020B0604020202020204" pitchFamily="34" charset="0"/>
              </a:rPr>
              <a:t>Seismic velocities should be in the range 2-5 m/</a:t>
            </a:r>
            <a:r>
              <a:rPr lang="en-US" sz="1400" dirty="0" err="1">
                <a:latin typeface="Arial" panose="020B0604020202020204" pitchFamily="34" charset="0"/>
                <a:cs typeface="Arial" panose="020B0604020202020204" pitchFamily="34" charset="0"/>
              </a:rPr>
              <a:t>ms</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770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9B490E-A21A-F589-243E-37C2F4748C5E}"/>
              </a:ext>
            </a:extLst>
          </p:cNvPr>
          <p:cNvSpPr txBox="1"/>
          <p:nvPr/>
        </p:nvSpPr>
        <p:spPr>
          <a:xfrm>
            <a:off x="185570" y="216068"/>
            <a:ext cx="11884510" cy="1200329"/>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6. Calculate the apparent velocity of each linear event, including the ground roll. The apparent velocity equals 1/slope on the T-X diagram. </a:t>
            </a: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E1921FF-96FB-ECE8-F6DB-B7FDFB1ABA2B}"/>
              </a:ext>
            </a:extLst>
          </p:cNvPr>
          <p:cNvSpPr txBox="1"/>
          <p:nvPr/>
        </p:nvSpPr>
        <p:spPr>
          <a:xfrm>
            <a:off x="451820" y="1538343"/>
            <a:ext cx="3582297"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Slope=</a:t>
            </a:r>
          </a:p>
          <a:p>
            <a:r>
              <a:rPr lang="en-US" dirty="0">
                <a:latin typeface="Arial" panose="020B0604020202020204" pitchFamily="34" charset="0"/>
                <a:cs typeface="Arial" panose="020B0604020202020204" pitchFamily="34" charset="0"/>
              </a:rPr>
              <a:t>Apparent velocity= 1/slope</a:t>
            </a:r>
          </a:p>
          <a:p>
            <a:r>
              <a:rPr lang="en-US" dirty="0">
                <a:latin typeface="Arial" panose="020B0604020202020204" pitchFamily="34" charset="0"/>
                <a:cs typeface="Arial" panose="020B0604020202020204" pitchFamily="34" charset="0"/>
              </a:rPr>
              <a:t>Apparent velocity=</a:t>
            </a:r>
          </a:p>
        </p:txBody>
      </p:sp>
      <p:sp>
        <p:nvSpPr>
          <p:cNvPr id="3" name="Slide Number Placeholder 2">
            <a:extLst>
              <a:ext uri="{FF2B5EF4-FFF2-40B4-BE49-F238E27FC236}">
                <a16:creationId xmlns:a16="http://schemas.microsoft.com/office/drawing/2014/main" id="{CB3404F6-4B71-E76B-511F-CAA7BFF12AE3}"/>
              </a:ext>
            </a:extLst>
          </p:cNvPr>
          <p:cNvSpPr>
            <a:spLocks noGrp="1"/>
          </p:cNvSpPr>
          <p:nvPr>
            <p:ph type="sldNum" sz="quarter" idx="12"/>
          </p:nvPr>
        </p:nvSpPr>
        <p:spPr/>
        <p:txBody>
          <a:bodyPr/>
          <a:lstStyle/>
          <a:p>
            <a:fld id="{330EA680-D336-4FF7-8B7A-9848BB0A1C32}" type="slidenum">
              <a:rPr lang="en-US" smtClean="0"/>
              <a:t>8</a:t>
            </a:fld>
            <a:endParaRPr lang="en-US"/>
          </a:p>
        </p:txBody>
      </p:sp>
    </p:spTree>
    <p:extLst>
      <p:ext uri="{BB962C8B-B14F-4D97-AF65-F5344CB8AC3E}">
        <p14:creationId xmlns:p14="http://schemas.microsoft.com/office/powerpoint/2010/main" val="198230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D979FFB-0322-D250-B846-21E5BA899B3E}"/>
              </a:ext>
            </a:extLst>
          </p:cNvPr>
          <p:cNvSpPr txBox="1"/>
          <p:nvPr/>
        </p:nvSpPr>
        <p:spPr>
          <a:xfrm>
            <a:off x="304352" y="377431"/>
            <a:ext cx="4490901" cy="1200329"/>
          </a:xfrm>
          <a:prstGeom prst="rect">
            <a:avLst/>
          </a:prstGeom>
          <a:noFill/>
        </p:spPr>
        <p:txBody>
          <a:bodyPr wrap="square">
            <a:spAutoFit/>
          </a:bodyPr>
          <a:lstStyle/>
          <a:p>
            <a:pPr algn="just"/>
            <a:r>
              <a:rPr lang="en-US" b="1" dirty="0">
                <a:latin typeface="Arial" panose="020B0604020202020204" pitchFamily="34" charset="0"/>
                <a:cs typeface="Arial" panose="020B0604020202020204" pitchFamily="34" charset="0"/>
              </a:rPr>
              <a:t>7. Identify two reflection hyperbolas. One of them is quite clear and the other maybe a little spotty. Just mark the intervals where you see them.</a:t>
            </a:r>
          </a:p>
        </p:txBody>
      </p:sp>
      <p:grpSp>
        <p:nvGrpSpPr>
          <p:cNvPr id="4" name="Group 3">
            <a:extLst>
              <a:ext uri="{FF2B5EF4-FFF2-40B4-BE49-F238E27FC236}">
                <a16:creationId xmlns:a16="http://schemas.microsoft.com/office/drawing/2014/main" id="{AB32B59E-B63C-2FE0-EB6B-27D138EED4CC}"/>
              </a:ext>
            </a:extLst>
          </p:cNvPr>
          <p:cNvGrpSpPr/>
          <p:nvPr/>
        </p:nvGrpSpPr>
        <p:grpSpPr>
          <a:xfrm>
            <a:off x="5004954" y="226803"/>
            <a:ext cx="7161654" cy="6454552"/>
            <a:chOff x="5004954" y="226803"/>
            <a:chExt cx="7161654" cy="6454552"/>
          </a:xfrm>
        </p:grpSpPr>
        <p:pic>
          <p:nvPicPr>
            <p:cNvPr id="5" name="Picture 4">
              <a:extLst>
                <a:ext uri="{FF2B5EF4-FFF2-40B4-BE49-F238E27FC236}">
                  <a16:creationId xmlns:a16="http://schemas.microsoft.com/office/drawing/2014/main" id="{97023DFD-11F3-3875-6AAE-154BF45C46CC}"/>
                </a:ext>
              </a:extLst>
            </p:cNvPr>
            <p:cNvPicPr>
              <a:picLocks noChangeAspect="1"/>
            </p:cNvPicPr>
            <p:nvPr/>
          </p:nvPicPr>
          <p:blipFill>
            <a:blip r:embed="rId2"/>
            <a:stretch>
              <a:fillRect/>
            </a:stretch>
          </p:blipFill>
          <p:spPr>
            <a:xfrm rot="16200000">
              <a:off x="4262781" y="968976"/>
              <a:ext cx="6454552" cy="4970206"/>
            </a:xfrm>
            <a:prstGeom prst="rect">
              <a:avLst/>
            </a:prstGeom>
          </p:spPr>
        </p:pic>
        <p:grpSp>
          <p:nvGrpSpPr>
            <p:cNvPr id="6" name="Group 5">
              <a:extLst>
                <a:ext uri="{FF2B5EF4-FFF2-40B4-BE49-F238E27FC236}">
                  <a16:creationId xmlns:a16="http://schemas.microsoft.com/office/drawing/2014/main" id="{103B2467-16D6-3665-7D72-10E7837A7C3E}"/>
                </a:ext>
              </a:extLst>
            </p:cNvPr>
            <p:cNvGrpSpPr/>
            <p:nvPr/>
          </p:nvGrpSpPr>
          <p:grpSpPr>
            <a:xfrm>
              <a:off x="5475976" y="2928355"/>
              <a:ext cx="1203840" cy="235080"/>
              <a:chOff x="5475976" y="2928355"/>
              <a:chExt cx="1203840" cy="235080"/>
            </a:xfrm>
          </p:grpSpPr>
          <mc:AlternateContent xmlns:mc="http://schemas.openxmlformats.org/markup-compatibility/2006" xmlns:p14="http://schemas.microsoft.com/office/powerpoint/2010/main" xmlns:aink="http://schemas.microsoft.com/office/drawing/2016/ink">
            <mc:Choice Requires="p14 aink">
              <p:contentPart p14:bwMode="auto" r:id="rId3">
                <p14:nvContentPartPr>
                  <p14:cNvPr id="29" name="Ink 28">
                    <a:extLst>
                      <a:ext uri="{FF2B5EF4-FFF2-40B4-BE49-F238E27FC236}">
                        <a16:creationId xmlns:a16="http://schemas.microsoft.com/office/drawing/2014/main" id="{04C3E895-68DA-A26A-7C67-51696196BE08}"/>
                      </a:ext>
                    </a:extLst>
                  </p14:cNvPr>
                  <p14:cNvContentPartPr/>
                  <p14:nvPr/>
                </p14:nvContentPartPr>
                <p14:xfrm>
                  <a:off x="5475976" y="3002155"/>
                  <a:ext cx="1026000" cy="161280"/>
                </p14:xfrm>
              </p:contentPart>
            </mc:Choice>
            <mc:Fallback xmlns="">
              <p:pic>
                <p:nvPicPr>
                  <p:cNvPr id="29" name="Ink 28">
                    <a:extLst>
                      <a:ext uri="{FF2B5EF4-FFF2-40B4-BE49-F238E27FC236}">
                        <a16:creationId xmlns:a16="http://schemas.microsoft.com/office/drawing/2014/main" id="{04C3E895-68DA-A26A-7C67-51696196BE08}"/>
                      </a:ext>
                    </a:extLst>
                  </p:cNvPr>
                  <p:cNvPicPr/>
                  <p:nvPr/>
                </p:nvPicPr>
                <p:blipFill>
                  <a:blip r:embed="rId4"/>
                  <a:stretch>
                    <a:fillRect/>
                  </a:stretch>
                </p:blipFill>
                <p:spPr>
                  <a:xfrm>
                    <a:off x="5467336" y="2948515"/>
                    <a:ext cx="1043640" cy="268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30" name="Ink 29">
                    <a:extLst>
                      <a:ext uri="{FF2B5EF4-FFF2-40B4-BE49-F238E27FC236}">
                        <a16:creationId xmlns:a16="http://schemas.microsoft.com/office/drawing/2014/main" id="{20AC8CDE-17FF-0B0B-2A2C-6ACC08C54E7C}"/>
                      </a:ext>
                    </a:extLst>
                  </p14:cNvPr>
                  <p14:cNvContentPartPr/>
                  <p14:nvPr/>
                </p14:nvContentPartPr>
                <p14:xfrm>
                  <a:off x="6514936" y="2928355"/>
                  <a:ext cx="164880" cy="74880"/>
                </p14:xfrm>
              </p:contentPart>
            </mc:Choice>
            <mc:Fallback xmlns="">
              <p:pic>
                <p:nvPicPr>
                  <p:cNvPr id="30" name="Ink 29">
                    <a:extLst>
                      <a:ext uri="{FF2B5EF4-FFF2-40B4-BE49-F238E27FC236}">
                        <a16:creationId xmlns:a16="http://schemas.microsoft.com/office/drawing/2014/main" id="{20AC8CDE-17FF-0B0B-2A2C-6ACC08C54E7C}"/>
                      </a:ext>
                    </a:extLst>
                  </p:cNvPr>
                  <p:cNvPicPr/>
                  <p:nvPr/>
                </p:nvPicPr>
                <p:blipFill>
                  <a:blip r:embed="rId6"/>
                  <a:stretch>
                    <a:fillRect/>
                  </a:stretch>
                </p:blipFill>
                <p:spPr>
                  <a:xfrm>
                    <a:off x="6505936" y="2874355"/>
                    <a:ext cx="182520" cy="182520"/>
                  </a:xfrm>
                  <a:prstGeom prst="rect">
                    <a:avLst/>
                  </a:prstGeom>
                </p:spPr>
              </p:pic>
            </mc:Fallback>
          </mc:AlternateContent>
        </p:grpSp>
        <p:grpSp>
          <p:nvGrpSpPr>
            <p:cNvPr id="7" name="Group 6">
              <a:extLst>
                <a:ext uri="{FF2B5EF4-FFF2-40B4-BE49-F238E27FC236}">
                  <a16:creationId xmlns:a16="http://schemas.microsoft.com/office/drawing/2014/main" id="{7B4CF5A6-AA8F-825C-CB15-56A824F38484}"/>
                </a:ext>
              </a:extLst>
            </p:cNvPr>
            <p:cNvGrpSpPr/>
            <p:nvPr/>
          </p:nvGrpSpPr>
          <p:grpSpPr>
            <a:xfrm>
              <a:off x="7044856" y="2857435"/>
              <a:ext cx="297360" cy="52200"/>
              <a:chOff x="7044856" y="2857435"/>
              <a:chExt cx="297360" cy="52200"/>
            </a:xfrm>
          </p:grpSpPr>
          <mc:AlternateContent xmlns:mc="http://schemas.openxmlformats.org/markup-compatibility/2006" xmlns:p14="http://schemas.microsoft.com/office/powerpoint/2010/main" xmlns:aink="http://schemas.microsoft.com/office/drawing/2016/ink">
            <mc:Choice Requires="p14 aink">
              <p:contentPart p14:bwMode="auto" r:id="rId7">
                <p14:nvContentPartPr>
                  <p14:cNvPr id="27" name="Ink 26">
                    <a:extLst>
                      <a:ext uri="{FF2B5EF4-FFF2-40B4-BE49-F238E27FC236}">
                        <a16:creationId xmlns:a16="http://schemas.microsoft.com/office/drawing/2014/main" id="{0D28922B-BCBE-9012-47BB-D382A7633A1F}"/>
                      </a:ext>
                    </a:extLst>
                  </p14:cNvPr>
                  <p14:cNvContentPartPr/>
                  <p14:nvPr/>
                </p14:nvContentPartPr>
                <p14:xfrm>
                  <a:off x="7044856" y="2857435"/>
                  <a:ext cx="360" cy="360"/>
                </p14:xfrm>
              </p:contentPart>
            </mc:Choice>
            <mc:Fallback xmlns="">
              <p:pic>
                <p:nvPicPr>
                  <p:cNvPr id="27" name="Ink 26">
                    <a:extLst>
                      <a:ext uri="{FF2B5EF4-FFF2-40B4-BE49-F238E27FC236}">
                        <a16:creationId xmlns:a16="http://schemas.microsoft.com/office/drawing/2014/main" id="{0D28922B-BCBE-9012-47BB-D382A7633A1F}"/>
                      </a:ext>
                    </a:extLst>
                  </p:cNvPr>
                  <p:cNvPicPr/>
                  <p:nvPr/>
                </p:nvPicPr>
                <p:blipFill>
                  <a:blip r:embed="rId8"/>
                  <a:stretch>
                    <a:fillRect/>
                  </a:stretch>
                </p:blipFill>
                <p:spPr>
                  <a:xfrm>
                    <a:off x="7036216" y="280379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28" name="Ink 27">
                    <a:extLst>
                      <a:ext uri="{FF2B5EF4-FFF2-40B4-BE49-F238E27FC236}">
                        <a16:creationId xmlns:a16="http://schemas.microsoft.com/office/drawing/2014/main" id="{2F3C864A-B6D9-FA66-567A-EA4FD2A20A64}"/>
                      </a:ext>
                    </a:extLst>
                  </p14:cNvPr>
                  <p14:cNvContentPartPr/>
                  <p14:nvPr/>
                </p14:nvContentPartPr>
                <p14:xfrm>
                  <a:off x="7315216" y="2909275"/>
                  <a:ext cx="27000" cy="360"/>
                </p14:xfrm>
              </p:contentPart>
            </mc:Choice>
            <mc:Fallback xmlns="">
              <p:pic>
                <p:nvPicPr>
                  <p:cNvPr id="28" name="Ink 27">
                    <a:extLst>
                      <a:ext uri="{FF2B5EF4-FFF2-40B4-BE49-F238E27FC236}">
                        <a16:creationId xmlns:a16="http://schemas.microsoft.com/office/drawing/2014/main" id="{2F3C864A-B6D9-FA66-567A-EA4FD2A20A64}"/>
                      </a:ext>
                    </a:extLst>
                  </p:cNvPr>
                  <p:cNvPicPr/>
                  <p:nvPr/>
                </p:nvPicPr>
                <p:blipFill>
                  <a:blip r:embed="rId10"/>
                  <a:stretch>
                    <a:fillRect/>
                  </a:stretch>
                </p:blipFill>
                <p:spPr>
                  <a:xfrm>
                    <a:off x="7306216" y="2855635"/>
                    <a:ext cx="44640" cy="10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8" name="Ink 7">
                  <a:extLst>
                    <a:ext uri="{FF2B5EF4-FFF2-40B4-BE49-F238E27FC236}">
                      <a16:creationId xmlns:a16="http://schemas.microsoft.com/office/drawing/2014/main" id="{90B0F3FD-80BE-6B44-D01E-8FB0233646B3}"/>
                    </a:ext>
                  </a:extLst>
                </p14:cNvPr>
                <p14:cNvContentPartPr/>
                <p14:nvPr/>
              </p14:nvContentPartPr>
              <p14:xfrm>
                <a:off x="8457856" y="3106915"/>
                <a:ext cx="360" cy="360"/>
              </p14:xfrm>
            </p:contentPart>
          </mc:Choice>
          <mc:Fallback xmlns="">
            <p:pic>
              <p:nvPicPr>
                <p:cNvPr id="8" name="Ink 7">
                  <a:extLst>
                    <a:ext uri="{FF2B5EF4-FFF2-40B4-BE49-F238E27FC236}">
                      <a16:creationId xmlns:a16="http://schemas.microsoft.com/office/drawing/2014/main" id="{90B0F3FD-80BE-6B44-D01E-8FB0233646B3}"/>
                    </a:ext>
                  </a:extLst>
                </p:cNvPr>
                <p:cNvPicPr/>
                <p:nvPr/>
              </p:nvPicPr>
              <p:blipFill>
                <a:blip r:embed="rId12"/>
                <a:stretch>
                  <a:fillRect/>
                </a:stretch>
              </p:blipFill>
              <p:spPr>
                <a:xfrm>
                  <a:off x="8449216" y="3052915"/>
                  <a:ext cx="18000" cy="108000"/>
                </a:xfrm>
                <a:prstGeom prst="rect">
                  <a:avLst/>
                </a:prstGeom>
              </p:spPr>
            </p:pic>
          </mc:Fallback>
        </mc:AlternateContent>
        <p:cxnSp>
          <p:nvCxnSpPr>
            <p:cNvPr id="10" name="Straight Connector 9">
              <a:extLst>
                <a:ext uri="{FF2B5EF4-FFF2-40B4-BE49-F238E27FC236}">
                  <a16:creationId xmlns:a16="http://schemas.microsoft.com/office/drawing/2014/main" id="{368EB6D4-779B-31C7-53A6-D74E12B58E86}"/>
                </a:ext>
              </a:extLst>
            </p:cNvPr>
            <p:cNvCxnSpPr/>
            <p:nvPr/>
          </p:nvCxnSpPr>
          <p:spPr>
            <a:xfrm flipV="1">
              <a:off x="5398851" y="1420239"/>
              <a:ext cx="2315183" cy="1138136"/>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AE2556B-760D-00EE-4D74-04974A1257D0}"/>
                </a:ext>
              </a:extLst>
            </p:cNvPr>
            <p:cNvCxnSpPr>
              <a:cxnSpLocks/>
            </p:cNvCxnSpPr>
            <p:nvPr/>
          </p:nvCxnSpPr>
          <p:spPr>
            <a:xfrm>
              <a:off x="7714032" y="1410510"/>
              <a:ext cx="2110902" cy="1138137"/>
            </a:xfrm>
            <a:prstGeom prst="line">
              <a:avLst/>
            </a:prstGeom>
            <a:ln w="41275">
              <a:solidFill>
                <a:srgbClr val="7030A0"/>
              </a:solidFill>
            </a:ln>
          </p:spPr>
          <p:style>
            <a:lnRef idx="2">
              <a:schemeClr val="accent1"/>
            </a:lnRef>
            <a:fillRef idx="0">
              <a:schemeClr val="accent1"/>
            </a:fillRef>
            <a:effectRef idx="1">
              <a:schemeClr val="accent1"/>
            </a:effectRef>
            <a:fontRef idx="minor">
              <a:schemeClr val="tx1"/>
            </a:fontRef>
          </p:style>
        </p:cxnSp>
        <p:sp>
          <p:nvSpPr>
            <p:cNvPr id="12" name="Freeform: Shape 11">
              <a:extLst>
                <a:ext uri="{FF2B5EF4-FFF2-40B4-BE49-F238E27FC236}">
                  <a16:creationId xmlns:a16="http://schemas.microsoft.com/office/drawing/2014/main" id="{AC407DB2-3F56-AA31-4D3A-C8AEE7D4A854}"/>
                </a:ext>
              </a:extLst>
            </p:cNvPr>
            <p:cNvSpPr/>
            <p:nvPr/>
          </p:nvSpPr>
          <p:spPr>
            <a:xfrm>
              <a:off x="5418306" y="2898843"/>
              <a:ext cx="4299626" cy="350195"/>
            </a:xfrm>
            <a:custGeom>
              <a:avLst/>
              <a:gdLst>
                <a:gd name="connsiteX0" fmla="*/ 0 w 4299626"/>
                <a:gd name="connsiteY0" fmla="*/ 262646 h 350195"/>
                <a:gd name="connsiteX1" fmla="*/ 301558 w 4299626"/>
                <a:gd name="connsiteY1" fmla="*/ 184825 h 350195"/>
                <a:gd name="connsiteX2" fmla="*/ 943583 w 4299626"/>
                <a:gd name="connsiteY2" fmla="*/ 87548 h 350195"/>
                <a:gd name="connsiteX3" fmla="*/ 1974715 w 4299626"/>
                <a:gd name="connsiteY3" fmla="*/ 0 h 350195"/>
                <a:gd name="connsiteX4" fmla="*/ 2577830 w 4299626"/>
                <a:gd name="connsiteY4" fmla="*/ 0 h 350195"/>
                <a:gd name="connsiteX5" fmla="*/ 3239311 w 4299626"/>
                <a:gd name="connsiteY5" fmla="*/ 87548 h 350195"/>
                <a:gd name="connsiteX6" fmla="*/ 3998068 w 4299626"/>
                <a:gd name="connsiteY6" fmla="*/ 252919 h 350195"/>
                <a:gd name="connsiteX7" fmla="*/ 4299626 w 4299626"/>
                <a:gd name="connsiteY7" fmla="*/ 350195 h 35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9626" h="350195">
                  <a:moveTo>
                    <a:pt x="0" y="262646"/>
                  </a:moveTo>
                  <a:lnTo>
                    <a:pt x="301558" y="184825"/>
                  </a:lnTo>
                  <a:lnTo>
                    <a:pt x="943583" y="87548"/>
                  </a:lnTo>
                  <a:lnTo>
                    <a:pt x="1974715" y="0"/>
                  </a:lnTo>
                  <a:lnTo>
                    <a:pt x="2577830" y="0"/>
                  </a:lnTo>
                  <a:lnTo>
                    <a:pt x="3239311" y="87548"/>
                  </a:lnTo>
                  <a:lnTo>
                    <a:pt x="3998068" y="252919"/>
                  </a:lnTo>
                  <a:lnTo>
                    <a:pt x="4299626" y="350195"/>
                  </a:lnTo>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1730807-2FE6-51E1-A224-659C7650E376}"/>
                </a:ext>
              </a:extLst>
            </p:cNvPr>
            <p:cNvSpPr/>
            <p:nvPr/>
          </p:nvSpPr>
          <p:spPr>
            <a:xfrm>
              <a:off x="5398851" y="3122579"/>
              <a:ext cx="4344002" cy="311285"/>
            </a:xfrm>
            <a:custGeom>
              <a:avLst/>
              <a:gdLst>
                <a:gd name="connsiteX0" fmla="*/ 0 w 4182894"/>
                <a:gd name="connsiteY0" fmla="*/ 311285 h 311285"/>
                <a:gd name="connsiteX1" fmla="*/ 933855 w 4182894"/>
                <a:gd name="connsiteY1" fmla="*/ 68093 h 311285"/>
                <a:gd name="connsiteX2" fmla="*/ 2110902 w 4182894"/>
                <a:gd name="connsiteY2" fmla="*/ 0 h 311285"/>
                <a:gd name="connsiteX3" fmla="*/ 3073940 w 4182894"/>
                <a:gd name="connsiteY3" fmla="*/ 68093 h 311285"/>
                <a:gd name="connsiteX4" fmla="*/ 4182894 w 4182894"/>
                <a:gd name="connsiteY4" fmla="*/ 184825 h 311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894" h="311285">
                  <a:moveTo>
                    <a:pt x="0" y="311285"/>
                  </a:moveTo>
                  <a:lnTo>
                    <a:pt x="933855" y="68093"/>
                  </a:lnTo>
                  <a:lnTo>
                    <a:pt x="2110902" y="0"/>
                  </a:lnTo>
                  <a:lnTo>
                    <a:pt x="3073940" y="68093"/>
                  </a:lnTo>
                  <a:lnTo>
                    <a:pt x="4182894" y="184825"/>
                  </a:lnTo>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04C323F-C720-09CB-6308-315C9BAC1943}"/>
                </a:ext>
              </a:extLst>
            </p:cNvPr>
            <p:cNvCxnSpPr>
              <a:cxnSpLocks/>
            </p:cNvCxnSpPr>
            <p:nvPr/>
          </p:nvCxnSpPr>
          <p:spPr>
            <a:xfrm flipH="1">
              <a:off x="6826125" y="2038182"/>
              <a:ext cx="693115" cy="347739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6BABBA7-C872-8FA3-5323-C52CF934AFAB}"/>
                </a:ext>
              </a:extLst>
            </p:cNvPr>
            <p:cNvCxnSpPr>
              <a:cxnSpLocks/>
            </p:cNvCxnSpPr>
            <p:nvPr/>
          </p:nvCxnSpPr>
          <p:spPr>
            <a:xfrm flipV="1">
              <a:off x="7283483" y="2038182"/>
              <a:ext cx="284636" cy="347739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3370811-326F-A92E-1FEB-E5910A9D5831}"/>
                </a:ext>
              </a:extLst>
            </p:cNvPr>
            <p:cNvCxnSpPr>
              <a:cxnSpLocks/>
            </p:cNvCxnSpPr>
            <p:nvPr/>
          </p:nvCxnSpPr>
          <p:spPr>
            <a:xfrm>
              <a:off x="7745767" y="2116006"/>
              <a:ext cx="454861" cy="3399574"/>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905B546-AD1A-3895-2B7F-EC891E27788B}"/>
                </a:ext>
              </a:extLst>
            </p:cNvPr>
            <p:cNvCxnSpPr>
              <a:cxnSpLocks/>
            </p:cNvCxnSpPr>
            <p:nvPr/>
          </p:nvCxnSpPr>
          <p:spPr>
            <a:xfrm>
              <a:off x="7785557" y="2038182"/>
              <a:ext cx="694145" cy="3477398"/>
            </a:xfrm>
            <a:prstGeom prst="line">
              <a:avLst/>
            </a:prstGeom>
            <a:ln w="34925">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ED22D057-3AD8-614A-27FF-FE813DF130D2}"/>
                </a:ext>
              </a:extLst>
            </p:cNvPr>
            <p:cNvGrpSpPr/>
            <p:nvPr/>
          </p:nvGrpSpPr>
          <p:grpSpPr>
            <a:xfrm>
              <a:off x="10097311" y="466928"/>
              <a:ext cx="2069297" cy="3455843"/>
              <a:chOff x="10097311" y="466928"/>
              <a:chExt cx="2069297" cy="3455843"/>
            </a:xfrm>
          </p:grpSpPr>
          <p:cxnSp>
            <p:nvCxnSpPr>
              <p:cNvPr id="20" name="Straight Connector 19">
                <a:extLst>
                  <a:ext uri="{FF2B5EF4-FFF2-40B4-BE49-F238E27FC236}">
                    <a16:creationId xmlns:a16="http://schemas.microsoft.com/office/drawing/2014/main" id="{6A3C7D65-EB0A-ED0E-BE87-08E4FC9DB191}"/>
                  </a:ext>
                </a:extLst>
              </p:cNvPr>
              <p:cNvCxnSpPr>
                <a:cxnSpLocks/>
              </p:cNvCxnSpPr>
              <p:nvPr/>
            </p:nvCxnSpPr>
            <p:spPr>
              <a:xfrm>
                <a:off x="10097311" y="466928"/>
                <a:ext cx="1177046" cy="0"/>
              </a:xfrm>
              <a:prstGeom prst="line">
                <a:avLst/>
              </a:prstGeom>
              <a:ln w="41275">
                <a:solidFill>
                  <a:srgbClr val="7030A0"/>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217BFBCC-E968-E1CB-8A86-82FC727ECAC6}"/>
                  </a:ext>
                </a:extLst>
              </p:cNvPr>
              <p:cNvSpPr txBox="1"/>
              <p:nvPr/>
            </p:nvSpPr>
            <p:spPr>
              <a:xfrm>
                <a:off x="10097311" y="680936"/>
                <a:ext cx="1177046"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Direct arrivals</a:t>
                </a:r>
              </a:p>
            </p:txBody>
          </p:sp>
          <p:cxnSp>
            <p:nvCxnSpPr>
              <p:cNvPr id="22" name="Straight Connector 21">
                <a:extLst>
                  <a:ext uri="{FF2B5EF4-FFF2-40B4-BE49-F238E27FC236}">
                    <a16:creationId xmlns:a16="http://schemas.microsoft.com/office/drawing/2014/main" id="{BEB156B9-EDE8-DB5C-9037-23A0C87D152E}"/>
                  </a:ext>
                </a:extLst>
              </p:cNvPr>
              <p:cNvCxnSpPr/>
              <p:nvPr/>
            </p:nvCxnSpPr>
            <p:spPr>
              <a:xfrm>
                <a:off x="10097311" y="1536970"/>
                <a:ext cx="1352144"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FE25BBB5-C7F2-26EC-7DCA-EC937B44FB4A}"/>
                  </a:ext>
                </a:extLst>
              </p:cNvPr>
              <p:cNvSpPr txBox="1"/>
              <p:nvPr/>
            </p:nvSpPr>
            <p:spPr>
              <a:xfrm>
                <a:off x="10097311" y="1746674"/>
                <a:ext cx="2042804"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Reflection waves:</a:t>
                </a:r>
              </a:p>
              <a:p>
                <a:r>
                  <a:rPr lang="en-US" sz="1600" dirty="0">
                    <a:latin typeface="Arial"/>
                    <a:cs typeface="Arial"/>
                  </a:rPr>
                  <a:t>hyperbolic moveout</a:t>
                </a:r>
                <a:r>
                  <a:rPr lang="en-US" sz="1600" dirty="0">
                    <a:latin typeface="Arial" panose="020B0604020202020204" pitchFamily="34" charset="0"/>
                    <a:cs typeface="Arial" panose="020B0604020202020204" pitchFamily="34" charset="0"/>
                  </a:rPr>
                  <a:t> </a:t>
                </a:r>
              </a:p>
            </p:txBody>
          </p:sp>
          <p:cxnSp>
            <p:nvCxnSpPr>
              <p:cNvPr id="24" name="Straight Connector 23">
                <a:extLst>
                  <a:ext uri="{FF2B5EF4-FFF2-40B4-BE49-F238E27FC236}">
                    <a16:creationId xmlns:a16="http://schemas.microsoft.com/office/drawing/2014/main" id="{59C7FA7C-9913-71E1-0727-BC1124B30AC0}"/>
                  </a:ext>
                </a:extLst>
              </p:cNvPr>
              <p:cNvCxnSpPr/>
              <p:nvPr/>
            </p:nvCxnSpPr>
            <p:spPr>
              <a:xfrm>
                <a:off x="10184860" y="2480553"/>
                <a:ext cx="1556425" cy="0"/>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B8F1B2BD-9E1C-F31E-A52A-2FDCECEB86DC}"/>
                  </a:ext>
                </a:extLst>
              </p:cNvPr>
              <p:cNvSpPr txBox="1"/>
              <p:nvPr/>
            </p:nvSpPr>
            <p:spPr>
              <a:xfrm>
                <a:off x="10123804" y="2724609"/>
                <a:ext cx="2042804"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Ground roll</a:t>
                </a:r>
              </a:p>
            </p:txBody>
          </p:sp>
          <p:sp>
            <p:nvSpPr>
              <p:cNvPr id="26" name="TextBox 25">
                <a:extLst>
                  <a:ext uri="{FF2B5EF4-FFF2-40B4-BE49-F238E27FC236}">
                    <a16:creationId xmlns:a16="http://schemas.microsoft.com/office/drawing/2014/main" id="{05D8EC44-1ED4-5888-AA90-8D6005798B15}"/>
                  </a:ext>
                </a:extLst>
              </p:cNvPr>
              <p:cNvSpPr txBox="1"/>
              <p:nvPr/>
            </p:nvSpPr>
            <p:spPr>
              <a:xfrm>
                <a:off x="10098928" y="3337996"/>
                <a:ext cx="2042804" cy="584775"/>
              </a:xfrm>
              <a:prstGeom prst="rect">
                <a:avLst/>
              </a:prstGeom>
              <a:noFill/>
            </p:spPr>
            <p:txBody>
              <a:bodyPr wrap="square" rtlCol="0">
                <a:spAutoFit/>
              </a:bodyPr>
              <a:lstStyle/>
              <a:p>
                <a:pPr algn="just"/>
                <a:r>
                  <a:rPr lang="en-US" sz="1600" dirty="0">
                    <a:latin typeface="Arial" panose="020B0604020202020204" pitchFamily="34" charset="0"/>
                    <a:cs typeface="Arial" panose="020B0604020202020204" pitchFamily="34" charset="0"/>
                  </a:rPr>
                  <a:t>Refracted waves were not recognized</a:t>
                </a:r>
              </a:p>
            </p:txBody>
          </p:sp>
        </p:grpSp>
        <p:sp>
          <p:nvSpPr>
            <p:cNvPr id="19" name="TextBox 18">
              <a:extLst>
                <a:ext uri="{FF2B5EF4-FFF2-40B4-BE49-F238E27FC236}">
                  <a16:creationId xmlns:a16="http://schemas.microsoft.com/office/drawing/2014/main" id="{C7501D1E-1160-B181-4F30-C6EB7CD687FF}"/>
                </a:ext>
              </a:extLst>
            </p:cNvPr>
            <p:cNvSpPr txBox="1"/>
            <p:nvPr/>
          </p:nvSpPr>
          <p:spPr>
            <a:xfrm>
              <a:off x="5468487" y="4411118"/>
              <a:ext cx="4043138" cy="830997"/>
            </a:xfrm>
            <a:prstGeom prst="rect">
              <a:avLst/>
            </a:prstGeom>
            <a:solidFill>
              <a:schemeClr val="bg1"/>
            </a:solidFill>
          </p:spPr>
          <p:txBody>
            <a:bodyPr wrap="square">
              <a:spAutoFit/>
            </a:bodyPr>
            <a:lstStyle/>
            <a:p>
              <a:pPr algn="just"/>
              <a:r>
                <a:rPr lang="en-US" sz="1600" dirty="0">
                  <a:latin typeface="Arial" panose="020B0604020202020204" pitchFamily="34" charset="0"/>
                  <a:cs typeface="Arial" panose="020B0604020202020204" pitchFamily="34" charset="0"/>
                </a:rPr>
                <a:t>Exponential scaling applied to compensate the geometrical spreading: amplitudes were recovered.</a:t>
              </a:r>
            </a:p>
          </p:txBody>
        </p:sp>
      </p:grpSp>
      <p:sp>
        <p:nvSpPr>
          <p:cNvPr id="34" name="TextBox 33">
            <a:extLst>
              <a:ext uri="{FF2B5EF4-FFF2-40B4-BE49-F238E27FC236}">
                <a16:creationId xmlns:a16="http://schemas.microsoft.com/office/drawing/2014/main" id="{8511B313-5F7A-45FD-E1DE-8F71893CFA5F}"/>
              </a:ext>
            </a:extLst>
          </p:cNvPr>
          <p:cNvSpPr txBox="1"/>
          <p:nvPr/>
        </p:nvSpPr>
        <p:spPr>
          <a:xfrm>
            <a:off x="1845599" y="2995944"/>
            <a:ext cx="3164588"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Reflection hyperbolas</a:t>
            </a:r>
            <a:endParaRPr lang="en-US" dirty="0"/>
          </a:p>
        </p:txBody>
      </p:sp>
      <p:cxnSp>
        <p:nvCxnSpPr>
          <p:cNvPr id="37" name="Straight Arrow Connector 36">
            <a:extLst>
              <a:ext uri="{FF2B5EF4-FFF2-40B4-BE49-F238E27FC236}">
                <a16:creationId xmlns:a16="http://schemas.microsoft.com/office/drawing/2014/main" id="{A4917444-CF86-1F59-311D-D27C8F17AD20}"/>
              </a:ext>
            </a:extLst>
          </p:cNvPr>
          <p:cNvCxnSpPr/>
          <p:nvPr/>
        </p:nvCxnSpPr>
        <p:spPr>
          <a:xfrm flipH="1">
            <a:off x="4399878" y="3063163"/>
            <a:ext cx="12586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DF3B2D49-94B8-FF76-D133-9DC954A513FD}"/>
              </a:ext>
            </a:extLst>
          </p:cNvPr>
          <p:cNvCxnSpPr/>
          <p:nvPr/>
        </p:nvCxnSpPr>
        <p:spPr>
          <a:xfrm flipH="1">
            <a:off x="4399879" y="3367902"/>
            <a:ext cx="12694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32C89D32-0742-E3C6-139E-8BD8FB8C433B}"/>
              </a:ext>
            </a:extLst>
          </p:cNvPr>
          <p:cNvSpPr>
            <a:spLocks noGrp="1"/>
          </p:cNvSpPr>
          <p:nvPr>
            <p:ph type="sldNum" sz="quarter" idx="12"/>
          </p:nvPr>
        </p:nvSpPr>
        <p:spPr/>
        <p:txBody>
          <a:bodyPr/>
          <a:lstStyle/>
          <a:p>
            <a:fld id="{330EA680-D336-4FF7-8B7A-9848BB0A1C32}" type="slidenum">
              <a:rPr lang="en-US" smtClean="0"/>
              <a:t>9</a:t>
            </a:fld>
            <a:endParaRPr lang="en-US"/>
          </a:p>
        </p:txBody>
      </p:sp>
    </p:spTree>
    <p:extLst>
      <p:ext uri="{BB962C8B-B14F-4D97-AF65-F5344CB8AC3E}">
        <p14:creationId xmlns:p14="http://schemas.microsoft.com/office/powerpoint/2010/main" val="386433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352BC8-01BA-4866-C90B-56D105B941BE}"/>
              </a:ext>
            </a:extLst>
          </p:cNvPr>
          <p:cNvSpPr txBox="1"/>
          <p:nvPr/>
        </p:nvSpPr>
        <p:spPr>
          <a:xfrm>
            <a:off x="185569" y="109840"/>
            <a:ext cx="11475719" cy="1200329"/>
          </a:xfrm>
          <a:prstGeom prst="rect">
            <a:avLst/>
          </a:prstGeom>
          <a:noFill/>
        </p:spPr>
        <p:txBody>
          <a:bodyPr wrap="square">
            <a:spAutoFit/>
          </a:bodyPr>
          <a:lstStyle/>
          <a:p>
            <a:pPr algn="just"/>
            <a:r>
              <a:rPr lang="en-US" b="1" dirty="0">
                <a:latin typeface="Arial" panose="020B0604020202020204" pitchFamily="34" charset="0"/>
                <a:cs typeface="Arial" panose="020B0604020202020204" pitchFamily="34" charset="0"/>
              </a:rPr>
              <a:t>8. Pick the arrival times of these reflections and compute their stacking velocities using the X 2 – T 2 analysis (for explanations of the method, see the end of this document). </a:t>
            </a:r>
          </a:p>
          <a:p>
            <a:pPr algn="just"/>
            <a:r>
              <a:rPr lang="en-US" b="0" i="0" dirty="0">
                <a:solidFill>
                  <a:srgbClr val="242424"/>
                </a:solidFill>
                <a:effectLst/>
                <a:latin typeface="Arial" panose="020B0604020202020204" pitchFamily="34" charset="0"/>
                <a:cs typeface="Arial" panose="020B0604020202020204" pitchFamily="34" charset="0"/>
              </a:rPr>
              <a:t>Make the table of (</a:t>
            </a:r>
            <a:r>
              <a:rPr lang="en-US" b="0" i="0" dirty="0" err="1">
                <a:solidFill>
                  <a:srgbClr val="242424"/>
                </a:solidFill>
                <a:effectLst/>
                <a:latin typeface="Arial" panose="020B0604020202020204" pitchFamily="34" charset="0"/>
                <a:cs typeface="Arial" panose="020B0604020202020204" pitchFamily="34" charset="0"/>
              </a:rPr>
              <a:t>x,t</a:t>
            </a:r>
            <a:r>
              <a:rPr lang="en-US" b="0" i="0" dirty="0">
                <a:solidFill>
                  <a:srgbClr val="242424"/>
                </a:solidFill>
                <a:effectLst/>
                <a:latin typeface="Arial" panose="020B0604020202020204" pitchFamily="34" charset="0"/>
                <a:cs typeface="Arial" panose="020B0604020202020204" pitchFamily="34" charset="0"/>
              </a:rPr>
              <a:t>) and produce the (x^2, t^2) plots.</a:t>
            </a:r>
          </a:p>
          <a:p>
            <a:pPr algn="just"/>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B7DFC50-0448-107E-B51B-AF5A420BC81B}"/>
              </a:ext>
            </a:extLst>
          </p:cNvPr>
          <p:cNvSpPr txBox="1"/>
          <p:nvPr/>
        </p:nvSpPr>
        <p:spPr>
          <a:xfrm>
            <a:off x="185568" y="1636075"/>
            <a:ext cx="11626327" cy="1200329"/>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9. Combine the refraction and reflection results in a final velocity model. Comment on the agreement between refraction and reflection travel-time data.</a:t>
            </a: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C5C1946-144C-C91F-E68B-B2A8A825C553}"/>
              </a:ext>
            </a:extLst>
          </p:cNvPr>
          <p:cNvSpPr>
            <a:spLocks noGrp="1"/>
          </p:cNvSpPr>
          <p:nvPr>
            <p:ph type="sldNum" sz="quarter" idx="12"/>
          </p:nvPr>
        </p:nvSpPr>
        <p:spPr/>
        <p:txBody>
          <a:bodyPr/>
          <a:lstStyle/>
          <a:p>
            <a:fld id="{330EA680-D336-4FF7-8B7A-9848BB0A1C32}" type="slidenum">
              <a:rPr lang="en-US" smtClean="0"/>
              <a:t>10</a:t>
            </a:fld>
            <a:endParaRPr lang="en-US"/>
          </a:p>
        </p:txBody>
      </p:sp>
    </p:spTree>
    <p:extLst>
      <p:ext uri="{BB962C8B-B14F-4D97-AF65-F5344CB8AC3E}">
        <p14:creationId xmlns:p14="http://schemas.microsoft.com/office/powerpoint/2010/main" val="194218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A87C07-2DE0-0836-D644-0750CC3B1822}"/>
              </a:ext>
            </a:extLst>
          </p:cNvPr>
          <p:cNvSpPr txBox="1"/>
          <p:nvPr/>
        </p:nvSpPr>
        <p:spPr>
          <a:xfrm>
            <a:off x="1794" y="260447"/>
            <a:ext cx="4268992" cy="2031325"/>
          </a:xfrm>
          <a:prstGeom prst="rect">
            <a:avLst/>
          </a:prstGeom>
          <a:noFill/>
        </p:spPr>
        <p:txBody>
          <a:bodyPr wrap="square">
            <a:spAutoFit/>
          </a:bodyPr>
          <a:lstStyle/>
          <a:p>
            <a:pPr algn="just"/>
            <a:r>
              <a:rPr lang="en-US" b="1" dirty="0">
                <a:latin typeface="Arial" panose="020B0604020202020204" pitchFamily="34" charset="0"/>
                <a:cs typeface="Arial" panose="020B0604020202020204" pitchFamily="34" charset="0"/>
              </a:rPr>
              <a:t>10. Estimate the frequency of the noisy trace on channel 96. (Count the number of periods n per T = 200 </a:t>
            </a:r>
            <a:r>
              <a:rPr lang="en-US" b="1" dirty="0" err="1">
                <a:latin typeface="Arial" panose="020B0604020202020204" pitchFamily="34" charset="0"/>
                <a:cs typeface="Arial" panose="020B0604020202020204" pitchFamily="34" charset="0"/>
              </a:rPr>
              <a:t>ms</a:t>
            </a:r>
            <a:r>
              <a:rPr lang="en-US" b="1" dirty="0">
                <a:latin typeface="Arial" panose="020B0604020202020204" pitchFamily="34" charset="0"/>
                <a:cs typeface="Arial" panose="020B0604020202020204" pitchFamily="34" charset="0"/>
              </a:rPr>
              <a:t>, and the frequency will be f = n/T). Based on the frequency, can you guess what is the likely cause of this noise?</a:t>
            </a:r>
          </a:p>
        </p:txBody>
      </p:sp>
      <p:pic>
        <p:nvPicPr>
          <p:cNvPr id="7" name="Picture 6">
            <a:extLst>
              <a:ext uri="{FF2B5EF4-FFF2-40B4-BE49-F238E27FC236}">
                <a16:creationId xmlns:a16="http://schemas.microsoft.com/office/drawing/2014/main" id="{4ABDE5D2-0C11-B5AE-5903-F732BA424C97}"/>
              </a:ext>
            </a:extLst>
          </p:cNvPr>
          <p:cNvPicPr>
            <a:picLocks noChangeAspect="1"/>
          </p:cNvPicPr>
          <p:nvPr/>
        </p:nvPicPr>
        <p:blipFill>
          <a:blip r:embed="rId2"/>
          <a:srcRect l="17999" r="5667"/>
          <a:stretch/>
        </p:blipFill>
        <p:spPr>
          <a:xfrm rot="16200000">
            <a:off x="4483669" y="56864"/>
            <a:ext cx="6658984" cy="6717376"/>
          </a:xfrm>
          <a:prstGeom prst="rect">
            <a:avLst/>
          </a:prstGeom>
        </p:spPr>
      </p:pic>
      <p:cxnSp>
        <p:nvCxnSpPr>
          <p:cNvPr id="33" name="Straight Connector 32">
            <a:extLst>
              <a:ext uri="{FF2B5EF4-FFF2-40B4-BE49-F238E27FC236}">
                <a16:creationId xmlns:a16="http://schemas.microsoft.com/office/drawing/2014/main" id="{80059EAE-F2A3-4BD7-8B5F-C3B8E1FF9EFF}"/>
              </a:ext>
            </a:extLst>
          </p:cNvPr>
          <p:cNvCxnSpPr/>
          <p:nvPr/>
        </p:nvCxnSpPr>
        <p:spPr>
          <a:xfrm>
            <a:off x="9714163" y="516367"/>
            <a:ext cx="0" cy="6336253"/>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0F77104E-39C0-4DD3-F3EB-B65E093E9067}"/>
              </a:ext>
            </a:extLst>
          </p:cNvPr>
          <p:cNvSpPr>
            <a:spLocks noGrp="1"/>
          </p:cNvSpPr>
          <p:nvPr>
            <p:ph type="sldNum" sz="quarter" idx="12"/>
          </p:nvPr>
        </p:nvSpPr>
        <p:spPr/>
        <p:txBody>
          <a:bodyPr/>
          <a:lstStyle/>
          <a:p>
            <a:fld id="{330EA680-D336-4FF7-8B7A-9848BB0A1C32}" type="slidenum">
              <a:rPr lang="en-US" smtClean="0"/>
              <a:t>11</a:t>
            </a:fld>
            <a:endParaRPr lang="en-US"/>
          </a:p>
        </p:txBody>
      </p:sp>
    </p:spTree>
    <p:extLst>
      <p:ext uri="{BB962C8B-B14F-4D97-AF65-F5344CB8AC3E}">
        <p14:creationId xmlns:p14="http://schemas.microsoft.com/office/powerpoint/2010/main" val="627212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C2DC7DB-1D09-6DFD-FF5E-56271324A877}"/>
              </a:ext>
            </a:extLst>
          </p:cNvPr>
          <p:cNvGrpSpPr/>
          <p:nvPr/>
        </p:nvGrpSpPr>
        <p:grpSpPr>
          <a:xfrm>
            <a:off x="644473" y="914735"/>
            <a:ext cx="10928402" cy="5771815"/>
            <a:chOff x="644473" y="914735"/>
            <a:chExt cx="10928402" cy="5771815"/>
          </a:xfrm>
        </p:grpSpPr>
        <p:grpSp>
          <p:nvGrpSpPr>
            <p:cNvPr id="12" name="Group 11">
              <a:extLst>
                <a:ext uri="{FF2B5EF4-FFF2-40B4-BE49-F238E27FC236}">
                  <a16:creationId xmlns:a16="http://schemas.microsoft.com/office/drawing/2014/main" id="{9440D551-53DA-2B1E-C695-3802792B6B09}"/>
                </a:ext>
              </a:extLst>
            </p:cNvPr>
            <p:cNvGrpSpPr/>
            <p:nvPr/>
          </p:nvGrpSpPr>
          <p:grpSpPr>
            <a:xfrm>
              <a:off x="644473" y="914735"/>
              <a:ext cx="10928402" cy="5771815"/>
              <a:chOff x="644473" y="914735"/>
              <a:chExt cx="10928402" cy="5771815"/>
            </a:xfrm>
          </p:grpSpPr>
          <p:pic>
            <p:nvPicPr>
              <p:cNvPr id="4" name="Picture 3">
                <a:extLst>
                  <a:ext uri="{FF2B5EF4-FFF2-40B4-BE49-F238E27FC236}">
                    <a16:creationId xmlns:a16="http://schemas.microsoft.com/office/drawing/2014/main" id="{048A38D9-A35E-FA27-BBC6-F3B160962DDE}"/>
                  </a:ext>
                </a:extLst>
              </p:cNvPr>
              <p:cNvPicPr>
                <a:picLocks noChangeAspect="1"/>
              </p:cNvPicPr>
              <p:nvPr/>
            </p:nvPicPr>
            <p:blipFill>
              <a:blip r:embed="rId2"/>
              <a:srcRect l="58742" r="5667"/>
              <a:stretch/>
            </p:blipFill>
            <p:spPr>
              <a:xfrm rot="16200000">
                <a:off x="3222766" y="-1663558"/>
                <a:ext cx="5771815" cy="10928402"/>
              </a:xfrm>
              <a:prstGeom prst="rect">
                <a:avLst/>
              </a:prstGeom>
            </p:spPr>
          </p:pic>
          <p:cxnSp>
            <p:nvCxnSpPr>
              <p:cNvPr id="8" name="Straight Connector 7">
                <a:extLst>
                  <a:ext uri="{FF2B5EF4-FFF2-40B4-BE49-F238E27FC236}">
                    <a16:creationId xmlns:a16="http://schemas.microsoft.com/office/drawing/2014/main" id="{1D73D55E-27D3-5D1D-4F28-3872336AF98F}"/>
                  </a:ext>
                </a:extLst>
              </p:cNvPr>
              <p:cNvCxnSpPr/>
              <p:nvPr/>
            </p:nvCxnSpPr>
            <p:spPr>
              <a:xfrm>
                <a:off x="1331551" y="3694090"/>
                <a:ext cx="7841019"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18" name="Straight Connector 17">
              <a:extLst>
                <a:ext uri="{FF2B5EF4-FFF2-40B4-BE49-F238E27FC236}">
                  <a16:creationId xmlns:a16="http://schemas.microsoft.com/office/drawing/2014/main" id="{D5C008E9-9D58-8C65-2F69-77AC6B3F9DCB}"/>
                </a:ext>
              </a:extLst>
            </p:cNvPr>
            <p:cNvCxnSpPr/>
            <p:nvPr/>
          </p:nvCxnSpPr>
          <p:spPr>
            <a:xfrm>
              <a:off x="1331551" y="4770783"/>
              <a:ext cx="7841019" cy="0"/>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22" name="Picture 21">
            <a:extLst>
              <a:ext uri="{FF2B5EF4-FFF2-40B4-BE49-F238E27FC236}">
                <a16:creationId xmlns:a16="http://schemas.microsoft.com/office/drawing/2014/main" id="{7F04C273-EC6E-85A5-C85E-5C8CCD670BA3}"/>
              </a:ext>
            </a:extLst>
          </p:cNvPr>
          <p:cNvPicPr>
            <a:picLocks noChangeAspect="1"/>
          </p:cNvPicPr>
          <p:nvPr/>
        </p:nvPicPr>
        <p:blipFill>
          <a:blip r:embed="rId3"/>
          <a:srcRect l="9766" t="27326" r="72110" b="45955"/>
          <a:stretch/>
        </p:blipFill>
        <p:spPr>
          <a:xfrm rot="5400000">
            <a:off x="2132280" y="242282"/>
            <a:ext cx="2130764" cy="1688363"/>
          </a:xfrm>
          <a:prstGeom prst="rect">
            <a:avLst/>
          </a:prstGeom>
        </p:spPr>
      </p:pic>
      <p:sp>
        <p:nvSpPr>
          <p:cNvPr id="23" name="TextBox 22">
            <a:extLst>
              <a:ext uri="{FF2B5EF4-FFF2-40B4-BE49-F238E27FC236}">
                <a16:creationId xmlns:a16="http://schemas.microsoft.com/office/drawing/2014/main" id="{CF4FA1E1-8708-8004-BEF4-CAF301C2BB7E}"/>
              </a:ext>
            </a:extLst>
          </p:cNvPr>
          <p:cNvSpPr txBox="1"/>
          <p:nvPr/>
        </p:nvSpPr>
        <p:spPr>
          <a:xfrm>
            <a:off x="2373242" y="1832541"/>
            <a:ext cx="1648839" cy="307777"/>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This is one cycle</a:t>
            </a:r>
          </a:p>
        </p:txBody>
      </p:sp>
      <p:sp>
        <p:nvSpPr>
          <p:cNvPr id="3" name="Slide Number Placeholder 2">
            <a:extLst>
              <a:ext uri="{FF2B5EF4-FFF2-40B4-BE49-F238E27FC236}">
                <a16:creationId xmlns:a16="http://schemas.microsoft.com/office/drawing/2014/main" id="{A29677C4-1B84-2367-5148-E54B2070CCA1}"/>
              </a:ext>
            </a:extLst>
          </p:cNvPr>
          <p:cNvSpPr>
            <a:spLocks noGrp="1"/>
          </p:cNvSpPr>
          <p:nvPr>
            <p:ph type="sldNum" sz="quarter" idx="12"/>
          </p:nvPr>
        </p:nvSpPr>
        <p:spPr/>
        <p:txBody>
          <a:bodyPr/>
          <a:lstStyle/>
          <a:p>
            <a:fld id="{330EA680-D336-4FF7-8B7A-9848BB0A1C32}" type="slidenum">
              <a:rPr lang="en-US" smtClean="0"/>
              <a:t>12</a:t>
            </a:fld>
            <a:endParaRPr lang="en-US"/>
          </a:p>
        </p:txBody>
      </p:sp>
    </p:spTree>
    <p:extLst>
      <p:ext uri="{BB962C8B-B14F-4D97-AF65-F5344CB8AC3E}">
        <p14:creationId xmlns:p14="http://schemas.microsoft.com/office/powerpoint/2010/main" val="246010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6DFE5D-AF71-6AA5-E9DC-291B4DD34F68}"/>
              </a:ext>
            </a:extLst>
          </p:cNvPr>
          <p:cNvPicPr>
            <a:picLocks noChangeAspect="1"/>
          </p:cNvPicPr>
          <p:nvPr/>
        </p:nvPicPr>
        <p:blipFill>
          <a:blip r:embed="rId2"/>
          <a:srcRect l="59532" t="41135" r="32031" b="4802"/>
          <a:stretch/>
        </p:blipFill>
        <p:spPr>
          <a:xfrm>
            <a:off x="590550" y="815667"/>
            <a:ext cx="1701902" cy="5861358"/>
          </a:xfrm>
          <a:prstGeom prst="rect">
            <a:avLst/>
          </a:prstGeom>
        </p:spPr>
      </p:pic>
      <p:sp>
        <p:nvSpPr>
          <p:cNvPr id="7" name="TextBox 6">
            <a:extLst>
              <a:ext uri="{FF2B5EF4-FFF2-40B4-BE49-F238E27FC236}">
                <a16:creationId xmlns:a16="http://schemas.microsoft.com/office/drawing/2014/main" id="{72556057-785D-27D4-4E03-DE2F95C1BF0F}"/>
              </a:ext>
            </a:extLst>
          </p:cNvPr>
          <p:cNvSpPr txBox="1"/>
          <p:nvPr/>
        </p:nvSpPr>
        <p:spPr>
          <a:xfrm>
            <a:off x="3190874" y="1167884"/>
            <a:ext cx="7343775" cy="1477328"/>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f = n/T</a:t>
            </a:r>
          </a:p>
          <a:p>
            <a:r>
              <a:rPr lang="en-US" b="1" dirty="0">
                <a:latin typeface="Arial" panose="020B0604020202020204" pitchFamily="34" charset="0"/>
                <a:cs typeface="Arial" panose="020B0604020202020204" pitchFamily="34" charset="0"/>
              </a:rPr>
              <a:t>f = </a:t>
            </a:r>
          </a:p>
          <a:p>
            <a:r>
              <a:rPr lang="en-US" b="1" dirty="0">
                <a:latin typeface="Arial" panose="020B0604020202020204" pitchFamily="34" charset="0"/>
                <a:cs typeface="Arial" panose="020B0604020202020204" pitchFamily="34" charset="0"/>
              </a:rPr>
              <a:t>Based on the frequency, can you guess what is the likely cause of this noise?</a:t>
            </a:r>
            <a:endParaRPr lang="en-US" dirty="0"/>
          </a:p>
          <a:p>
            <a:endParaRPr lang="en-US" dirty="0"/>
          </a:p>
        </p:txBody>
      </p:sp>
      <p:sp>
        <p:nvSpPr>
          <p:cNvPr id="3" name="Slide Number Placeholder 2">
            <a:extLst>
              <a:ext uri="{FF2B5EF4-FFF2-40B4-BE49-F238E27FC236}">
                <a16:creationId xmlns:a16="http://schemas.microsoft.com/office/drawing/2014/main" id="{5CB46837-7E32-087C-F35F-AAD778EC55ED}"/>
              </a:ext>
            </a:extLst>
          </p:cNvPr>
          <p:cNvSpPr>
            <a:spLocks noGrp="1"/>
          </p:cNvSpPr>
          <p:nvPr>
            <p:ph type="sldNum" sz="quarter" idx="12"/>
          </p:nvPr>
        </p:nvSpPr>
        <p:spPr/>
        <p:txBody>
          <a:bodyPr/>
          <a:lstStyle/>
          <a:p>
            <a:fld id="{330EA680-D336-4FF7-8B7A-9848BB0A1C32}" type="slidenum">
              <a:rPr lang="en-US" smtClean="0"/>
              <a:t>13</a:t>
            </a:fld>
            <a:endParaRPr lang="en-US"/>
          </a:p>
        </p:txBody>
      </p:sp>
    </p:spTree>
    <p:extLst>
      <p:ext uri="{BB962C8B-B14F-4D97-AF65-F5344CB8AC3E}">
        <p14:creationId xmlns:p14="http://schemas.microsoft.com/office/powerpoint/2010/main" val="4147213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5FE65-8FC3-5164-2B5B-41EC9F1DC50C}"/>
              </a:ext>
            </a:extLst>
          </p:cNvPr>
          <p:cNvSpPr>
            <a:spLocks noGrp="1"/>
          </p:cNvSpPr>
          <p:nvPr>
            <p:ph type="title"/>
          </p:nvPr>
        </p:nvSpPr>
        <p:spPr>
          <a:xfrm>
            <a:off x="978946" y="2409077"/>
            <a:ext cx="9832489" cy="1325563"/>
          </a:xfrm>
        </p:spPr>
        <p:txBody>
          <a:bodyPr>
            <a:normAutofit/>
          </a:bodyPr>
          <a:lstStyle/>
          <a:p>
            <a:pPr algn="ctr"/>
            <a:r>
              <a:rPr lang="en-US" dirty="0">
                <a:latin typeface="Arial" panose="020B0604020202020204" pitchFamily="34" charset="0"/>
                <a:cs typeface="Arial" panose="020B0604020202020204" pitchFamily="34" charset="0"/>
              </a:rPr>
              <a:t>Back up</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Seismic Data Analysis </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Yilmaz</a:t>
            </a:r>
          </a:p>
        </p:txBody>
      </p:sp>
      <p:sp>
        <p:nvSpPr>
          <p:cNvPr id="3" name="Slide Number Placeholder 2">
            <a:extLst>
              <a:ext uri="{FF2B5EF4-FFF2-40B4-BE49-F238E27FC236}">
                <a16:creationId xmlns:a16="http://schemas.microsoft.com/office/drawing/2014/main" id="{3CA428A8-B964-6830-464A-E6262D7F9E74}"/>
              </a:ext>
            </a:extLst>
          </p:cNvPr>
          <p:cNvSpPr>
            <a:spLocks noGrp="1"/>
          </p:cNvSpPr>
          <p:nvPr>
            <p:ph type="sldNum" sz="quarter" idx="12"/>
          </p:nvPr>
        </p:nvSpPr>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1570630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3786" y="463324"/>
            <a:ext cx="8599839" cy="2428200"/>
          </a:xfrm>
        </p:spPr>
        <p:txBody>
          <a:bodyPr vert="horz" lIns="91440" tIns="45720" rIns="91440" bIns="45720" rtlCol="0" anchor="t">
            <a:normAutofit fontScale="70000" lnSpcReduction="20000"/>
          </a:bodyPr>
          <a:lstStyle/>
          <a:p>
            <a:pPr algn="just"/>
            <a:r>
              <a:rPr lang="en-US" dirty="0">
                <a:latin typeface="Arial"/>
                <a:cs typeface="Arial"/>
              </a:rPr>
              <a:t>Record 1:</a:t>
            </a:r>
          </a:p>
          <a:p>
            <a:pPr algn="just"/>
            <a:r>
              <a:rPr lang="en-US" dirty="0">
                <a:latin typeface="Arial"/>
                <a:cs typeface="Arial"/>
              </a:rPr>
              <a:t>A number of reflections are present in this record with reasonably good S/N ratio. A genuine reflection is recognized in common shot gathers by its </a:t>
            </a:r>
            <a:r>
              <a:rPr lang="en-US" dirty="0" err="1">
                <a:latin typeface="Arial"/>
                <a:cs typeface="Arial"/>
              </a:rPr>
              <a:t>hyberbolic</a:t>
            </a:r>
            <a:r>
              <a:rPr lang="en-US" dirty="0">
                <a:latin typeface="Arial"/>
                <a:cs typeface="Arial"/>
              </a:rPr>
              <a:t> nature. </a:t>
            </a:r>
          </a:p>
          <a:p>
            <a:pPr algn="just"/>
            <a:r>
              <a:rPr lang="en-US" dirty="0">
                <a:latin typeface="Arial"/>
                <a:cs typeface="Arial"/>
              </a:rPr>
              <a:t>In split-spread geometry, the source is located somewhere in the middle of the receiver cable, usually at the center. A dipping horizon yields a skewed hyperbola on a common shot gather, while still yielding a symmetric hyperbola on a common-midpoint gather. Reciprocity of sources and receivers provides this symmetry.  From the reflection hyperbolas, note </a:t>
            </a:r>
            <a:r>
              <a:rPr lang="en-US" dirty="0" err="1">
                <a:latin typeface="Arial"/>
                <a:cs typeface="Arial"/>
              </a:rPr>
              <a:t>tha</a:t>
            </a:r>
            <a:r>
              <a:rPr lang="en-US" dirty="0">
                <a:latin typeface="Arial"/>
                <a:cs typeface="Arial"/>
              </a:rPr>
              <a:t> the subsurface is made up of nearly horizontally flat layers. Any irregularity in the shape of the moveout hyperbola can be attributed to near-surface effects and lateral variation in velocity.</a:t>
            </a:r>
            <a:endParaRPr lang="en-US" dirty="0"/>
          </a:p>
          <a:p>
            <a:pPr algn="just"/>
            <a:endParaRPr lang="en-US" dirty="0">
              <a:latin typeface="Arial"/>
              <a:cs typeface="Arial"/>
            </a:endParaRPr>
          </a:p>
          <a:p>
            <a:pPr algn="just"/>
            <a:endParaRPr lang="en-US" dirty="0">
              <a:latin typeface="Arial"/>
              <a:cs typeface="Arial"/>
            </a:endParaRPr>
          </a:p>
        </p:txBody>
      </p:sp>
      <p:pic>
        <p:nvPicPr>
          <p:cNvPr id="6" name="Picture 5" descr="A screenshot of a computer&#10;&#10;AI-generated content may be incorrect.">
            <a:extLst>
              <a:ext uri="{FF2B5EF4-FFF2-40B4-BE49-F238E27FC236}">
                <a16:creationId xmlns:a16="http://schemas.microsoft.com/office/drawing/2014/main" id="{E40FF6BB-8715-BC3E-FF11-6B874A48FBCE}"/>
              </a:ext>
            </a:extLst>
          </p:cNvPr>
          <p:cNvPicPr>
            <a:picLocks noChangeAspect="1"/>
          </p:cNvPicPr>
          <p:nvPr/>
        </p:nvPicPr>
        <p:blipFill>
          <a:blip r:embed="rId2"/>
          <a:srcRect l="29563" t="11932" r="58698" b="6707"/>
          <a:stretch/>
        </p:blipFill>
        <p:spPr>
          <a:xfrm>
            <a:off x="9258823" y="536392"/>
            <a:ext cx="2412499" cy="4710520"/>
          </a:xfrm>
          <a:prstGeom prst="rect">
            <a:avLst/>
          </a:prstGeom>
        </p:spPr>
      </p:pic>
      <p:sp>
        <p:nvSpPr>
          <p:cNvPr id="2" name="Slide Number Placeholder 1">
            <a:extLst>
              <a:ext uri="{FF2B5EF4-FFF2-40B4-BE49-F238E27FC236}">
                <a16:creationId xmlns:a16="http://schemas.microsoft.com/office/drawing/2014/main" id="{199BBC7F-AFEC-F6C3-7756-F3D7D72D0EB1}"/>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3218380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267DD4D8-9FD2-A6E2-522B-CED01176D5F6}"/>
              </a:ext>
            </a:extLst>
          </p:cNvPr>
          <p:cNvPicPr>
            <a:picLocks noChangeAspect="1"/>
          </p:cNvPicPr>
          <p:nvPr/>
        </p:nvPicPr>
        <p:blipFill>
          <a:blip r:embed="rId2"/>
          <a:srcRect l="3078" t="17664" r="53700" b="54401"/>
          <a:stretch/>
        </p:blipFill>
        <p:spPr>
          <a:xfrm rot="5400000">
            <a:off x="7053718" y="2789650"/>
            <a:ext cx="6893440" cy="1242007"/>
          </a:xfrm>
          <a:prstGeom prst="rect">
            <a:avLst/>
          </a:prstGeom>
        </p:spPr>
      </p:pic>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3:</a:t>
            </a:r>
          </a:p>
          <a:p>
            <a:pPr marL="0" indent="0" algn="just">
              <a:buNone/>
            </a:pPr>
            <a:r>
              <a:rPr lang="en-US" dirty="0">
                <a:latin typeface="Arial"/>
                <a:cs typeface="Arial"/>
              </a:rPr>
              <a:t>Was obtained using dynamite, contains a series of reflection with nearly perfect hyperbolic moveout, especially between 1 and 3 s. </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sp>
        <p:nvSpPr>
          <p:cNvPr id="2" name="Slide Number Placeholder 1">
            <a:extLst>
              <a:ext uri="{FF2B5EF4-FFF2-40B4-BE49-F238E27FC236}">
                <a16:creationId xmlns:a16="http://schemas.microsoft.com/office/drawing/2014/main" id="{FD1396FA-792A-DECE-861D-49BB1C52886E}"/>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4118640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4:</a:t>
            </a:r>
          </a:p>
          <a:p>
            <a:pPr marL="0" indent="0" algn="just">
              <a:buNone/>
            </a:pPr>
            <a:r>
              <a:rPr lang="en-US" dirty="0">
                <a:latin typeface="Arial"/>
                <a:cs typeface="Arial"/>
              </a:rPr>
              <a:t>Contains events with complex moveout between 2.5 and 3.5 s. Events A, B y C have skewed hyperbolic moveout.</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2" name="Picture 1" descr="A screenshot of a computer&#10;&#10;AI-generated content may be incorrect.">
            <a:extLst>
              <a:ext uri="{FF2B5EF4-FFF2-40B4-BE49-F238E27FC236}">
                <a16:creationId xmlns:a16="http://schemas.microsoft.com/office/drawing/2014/main" id="{00E47AB8-2873-FFAD-D1C0-50AD1F91B3AA}"/>
              </a:ext>
            </a:extLst>
          </p:cNvPr>
          <p:cNvPicPr>
            <a:picLocks noChangeAspect="1"/>
          </p:cNvPicPr>
          <p:nvPr/>
        </p:nvPicPr>
        <p:blipFill>
          <a:blip r:embed="rId2"/>
          <a:srcRect l="58526" t="31326" r="6941" b="9527"/>
          <a:stretch/>
        </p:blipFill>
        <p:spPr>
          <a:xfrm rot="5400000">
            <a:off x="7740041" y="2179006"/>
            <a:ext cx="5765591" cy="2779692"/>
          </a:xfrm>
          <a:prstGeom prst="rect">
            <a:avLst/>
          </a:prstGeom>
        </p:spPr>
      </p:pic>
      <p:sp>
        <p:nvSpPr>
          <p:cNvPr id="3" name="Slide Number Placeholder 2">
            <a:extLst>
              <a:ext uri="{FF2B5EF4-FFF2-40B4-BE49-F238E27FC236}">
                <a16:creationId xmlns:a16="http://schemas.microsoft.com/office/drawing/2014/main" id="{16F7ABCD-1BD7-C011-DDF9-D361BFDADE44}"/>
              </a:ext>
            </a:extLst>
          </p:cNvPr>
          <p:cNvSpPr>
            <a:spLocks noGrp="1"/>
          </p:cNvSpPr>
          <p:nvPr>
            <p:ph type="sldNum" sz="quarter" idx="12"/>
          </p:nvPr>
        </p:nvSpPr>
        <p:spPr/>
        <p:txBody>
          <a:bodyPr/>
          <a:lstStyle/>
          <a:p>
            <a:fld id="{330EA680-D336-4FF7-8B7A-9848BB0A1C32}" type="slidenum">
              <a:rPr lang="en-US" smtClean="0"/>
              <a:t>17</a:t>
            </a:fld>
            <a:endParaRPr lang="en-US"/>
          </a:p>
        </p:txBody>
      </p:sp>
    </p:spTree>
    <p:extLst>
      <p:ext uri="{BB962C8B-B14F-4D97-AF65-F5344CB8AC3E}">
        <p14:creationId xmlns:p14="http://schemas.microsoft.com/office/powerpoint/2010/main" val="4291275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5:</a:t>
            </a:r>
          </a:p>
          <a:p>
            <a:pPr marL="0" indent="0" algn="just">
              <a:buNone/>
            </a:pPr>
            <a:r>
              <a:rPr lang="en-US" dirty="0">
                <a:latin typeface="Arial"/>
                <a:cs typeface="Arial"/>
              </a:rPr>
              <a:t>Has some ground roll energy, which is characterized by its low frequency, high-</a:t>
            </a:r>
            <a:r>
              <a:rPr lang="en-US" dirty="0" err="1">
                <a:latin typeface="Arial"/>
                <a:cs typeface="Arial"/>
              </a:rPr>
              <a:t>amplitud</a:t>
            </a:r>
            <a:r>
              <a:rPr lang="en-US" dirty="0">
                <a:latin typeface="Arial"/>
                <a:cs typeface="Arial"/>
              </a:rPr>
              <a:t> appearance. This kind of energy </a:t>
            </a:r>
            <a:r>
              <a:rPr lang="en-US" dirty="0" err="1">
                <a:latin typeface="Arial"/>
                <a:cs typeface="Arial"/>
              </a:rPr>
              <a:t>tipically</a:t>
            </a:r>
            <a:r>
              <a:rPr lang="en-US" dirty="0">
                <a:latin typeface="Arial"/>
                <a:cs typeface="Arial"/>
              </a:rPr>
              <a:t> is suppressed in the field by using a proper receiver array.</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3" name="Picture 2" descr="A screenshot of a computer&#10;&#10;AI-generated content may be incorrect.">
            <a:extLst>
              <a:ext uri="{FF2B5EF4-FFF2-40B4-BE49-F238E27FC236}">
                <a16:creationId xmlns:a16="http://schemas.microsoft.com/office/drawing/2014/main" id="{D9BF4F67-C400-F6FA-9DAE-DCB76525D9D8}"/>
              </a:ext>
            </a:extLst>
          </p:cNvPr>
          <p:cNvPicPr>
            <a:picLocks noChangeAspect="1"/>
          </p:cNvPicPr>
          <p:nvPr/>
        </p:nvPicPr>
        <p:blipFill>
          <a:blip r:embed="rId2"/>
          <a:srcRect l="61611" t="22145" r="9511" b="49924"/>
          <a:stretch/>
        </p:blipFill>
        <p:spPr>
          <a:xfrm rot="5400000">
            <a:off x="7510397" y="2561433"/>
            <a:ext cx="6777524" cy="1845015"/>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2" name="Ink 1">
                <a:extLst>
                  <a:ext uri="{FF2B5EF4-FFF2-40B4-BE49-F238E27FC236}">
                    <a16:creationId xmlns:a16="http://schemas.microsoft.com/office/drawing/2014/main" id="{0746A027-59FD-7EB2-FF16-440120707054}"/>
                  </a:ext>
                </a:extLst>
              </p14:cNvPr>
              <p14:cNvContentPartPr/>
              <p14:nvPr/>
            </p14:nvContentPartPr>
            <p14:xfrm>
              <a:off x="3287750" y="1429813"/>
              <a:ext cx="360" cy="360"/>
            </p14:xfrm>
          </p:contentPart>
        </mc:Choice>
        <mc:Fallback xmlns="">
          <p:pic>
            <p:nvPicPr>
              <p:cNvPr id="2" name="Ink 1">
                <a:extLst>
                  <a:ext uri="{FF2B5EF4-FFF2-40B4-BE49-F238E27FC236}">
                    <a16:creationId xmlns:a16="http://schemas.microsoft.com/office/drawing/2014/main" id="{0746A027-59FD-7EB2-FF16-440120707054}"/>
                  </a:ext>
                </a:extLst>
              </p:cNvPr>
              <p:cNvPicPr/>
              <p:nvPr/>
            </p:nvPicPr>
            <p:blipFill>
              <a:blip r:embed="rId4"/>
              <a:stretch>
                <a:fillRect/>
              </a:stretch>
            </p:blipFill>
            <p:spPr>
              <a:xfrm>
                <a:off x="3278750" y="137617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4" name="Ink 3">
                <a:extLst>
                  <a:ext uri="{FF2B5EF4-FFF2-40B4-BE49-F238E27FC236}">
                    <a16:creationId xmlns:a16="http://schemas.microsoft.com/office/drawing/2014/main" id="{553D229F-EB12-A91C-CF3F-73C8EFBE5B78}"/>
                  </a:ext>
                </a:extLst>
              </p14:cNvPr>
              <p14:cNvContentPartPr/>
              <p14:nvPr/>
            </p14:nvContentPartPr>
            <p14:xfrm>
              <a:off x="3371630" y="1219573"/>
              <a:ext cx="4320" cy="6120"/>
            </p14:xfrm>
          </p:contentPart>
        </mc:Choice>
        <mc:Fallback xmlns="">
          <p:pic>
            <p:nvPicPr>
              <p:cNvPr id="4" name="Ink 3">
                <a:extLst>
                  <a:ext uri="{FF2B5EF4-FFF2-40B4-BE49-F238E27FC236}">
                    <a16:creationId xmlns:a16="http://schemas.microsoft.com/office/drawing/2014/main" id="{553D229F-EB12-A91C-CF3F-73C8EFBE5B78}"/>
                  </a:ext>
                </a:extLst>
              </p:cNvPr>
              <p:cNvPicPr/>
              <p:nvPr/>
            </p:nvPicPr>
            <p:blipFill>
              <a:blip r:embed="rId6"/>
              <a:stretch>
                <a:fillRect/>
              </a:stretch>
            </p:blipFill>
            <p:spPr>
              <a:xfrm>
                <a:off x="3362630" y="1165573"/>
                <a:ext cx="21960" cy="113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5" name="Ink 4">
                <a:extLst>
                  <a:ext uri="{FF2B5EF4-FFF2-40B4-BE49-F238E27FC236}">
                    <a16:creationId xmlns:a16="http://schemas.microsoft.com/office/drawing/2014/main" id="{AB0C1A1D-3AA4-1602-6F01-0323DC40D6BA}"/>
                  </a:ext>
                </a:extLst>
              </p14:cNvPr>
              <p14:cNvContentPartPr/>
              <p14:nvPr/>
            </p14:nvContentPartPr>
            <p14:xfrm>
              <a:off x="3200270" y="1284013"/>
              <a:ext cx="360" cy="360"/>
            </p14:xfrm>
          </p:contentPart>
        </mc:Choice>
        <mc:Fallback xmlns="">
          <p:pic>
            <p:nvPicPr>
              <p:cNvPr id="5" name="Ink 4">
                <a:extLst>
                  <a:ext uri="{FF2B5EF4-FFF2-40B4-BE49-F238E27FC236}">
                    <a16:creationId xmlns:a16="http://schemas.microsoft.com/office/drawing/2014/main" id="{AB0C1A1D-3AA4-1602-6F01-0323DC40D6BA}"/>
                  </a:ext>
                </a:extLst>
              </p:cNvPr>
              <p:cNvPicPr/>
              <p:nvPr/>
            </p:nvPicPr>
            <p:blipFill>
              <a:blip r:embed="rId8"/>
              <a:stretch>
                <a:fillRect/>
              </a:stretch>
            </p:blipFill>
            <p:spPr>
              <a:xfrm>
                <a:off x="3191270" y="123001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7" name="Ink 6">
                <a:extLst>
                  <a:ext uri="{FF2B5EF4-FFF2-40B4-BE49-F238E27FC236}">
                    <a16:creationId xmlns:a16="http://schemas.microsoft.com/office/drawing/2014/main" id="{09E95F72-4382-E36B-0474-304FA105C2D7}"/>
                  </a:ext>
                </a:extLst>
              </p14:cNvPr>
              <p14:cNvContentPartPr/>
              <p14:nvPr/>
            </p14:nvContentPartPr>
            <p14:xfrm>
              <a:off x="3200270" y="1284013"/>
              <a:ext cx="360" cy="360"/>
            </p14:xfrm>
          </p:contentPart>
        </mc:Choice>
        <mc:Fallback xmlns="">
          <p:pic>
            <p:nvPicPr>
              <p:cNvPr id="7" name="Ink 6">
                <a:extLst>
                  <a:ext uri="{FF2B5EF4-FFF2-40B4-BE49-F238E27FC236}">
                    <a16:creationId xmlns:a16="http://schemas.microsoft.com/office/drawing/2014/main" id="{09E95F72-4382-E36B-0474-304FA105C2D7}"/>
                  </a:ext>
                </a:extLst>
              </p:cNvPr>
              <p:cNvPicPr/>
              <p:nvPr/>
            </p:nvPicPr>
            <p:blipFill>
              <a:blip r:embed="rId8"/>
              <a:stretch>
                <a:fillRect/>
              </a:stretch>
            </p:blipFill>
            <p:spPr>
              <a:xfrm>
                <a:off x="3191270" y="123001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8" name="Ink 7">
                <a:extLst>
                  <a:ext uri="{FF2B5EF4-FFF2-40B4-BE49-F238E27FC236}">
                    <a16:creationId xmlns:a16="http://schemas.microsoft.com/office/drawing/2014/main" id="{5025365C-F10A-B380-2939-2B3F9EAD4DC7}"/>
                  </a:ext>
                </a:extLst>
              </p14:cNvPr>
              <p14:cNvContentPartPr/>
              <p14:nvPr/>
            </p14:nvContentPartPr>
            <p14:xfrm>
              <a:off x="3326630" y="1205893"/>
              <a:ext cx="360" cy="360"/>
            </p14:xfrm>
          </p:contentPart>
        </mc:Choice>
        <mc:Fallback xmlns="">
          <p:pic>
            <p:nvPicPr>
              <p:cNvPr id="8" name="Ink 7">
                <a:extLst>
                  <a:ext uri="{FF2B5EF4-FFF2-40B4-BE49-F238E27FC236}">
                    <a16:creationId xmlns:a16="http://schemas.microsoft.com/office/drawing/2014/main" id="{5025365C-F10A-B380-2939-2B3F9EAD4DC7}"/>
                  </a:ext>
                </a:extLst>
              </p:cNvPr>
              <p:cNvPicPr/>
              <p:nvPr/>
            </p:nvPicPr>
            <p:blipFill>
              <a:blip r:embed="rId11"/>
              <a:stretch>
                <a:fillRect/>
              </a:stretch>
            </p:blipFill>
            <p:spPr>
              <a:xfrm>
                <a:off x="3317630" y="115225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9" name="Ink 8">
                <a:extLst>
                  <a:ext uri="{FF2B5EF4-FFF2-40B4-BE49-F238E27FC236}">
                    <a16:creationId xmlns:a16="http://schemas.microsoft.com/office/drawing/2014/main" id="{95FA95DA-9B44-27B9-B363-7CF60C51938A}"/>
                  </a:ext>
                </a:extLst>
              </p14:cNvPr>
              <p14:cNvContentPartPr/>
              <p14:nvPr/>
            </p14:nvContentPartPr>
            <p14:xfrm>
              <a:off x="3326630" y="1205893"/>
              <a:ext cx="360" cy="21600"/>
            </p14:xfrm>
          </p:contentPart>
        </mc:Choice>
        <mc:Fallback xmlns="">
          <p:pic>
            <p:nvPicPr>
              <p:cNvPr id="9" name="Ink 8">
                <a:extLst>
                  <a:ext uri="{FF2B5EF4-FFF2-40B4-BE49-F238E27FC236}">
                    <a16:creationId xmlns:a16="http://schemas.microsoft.com/office/drawing/2014/main" id="{95FA95DA-9B44-27B9-B363-7CF60C51938A}"/>
                  </a:ext>
                </a:extLst>
              </p:cNvPr>
              <p:cNvPicPr/>
              <p:nvPr/>
            </p:nvPicPr>
            <p:blipFill>
              <a:blip r:embed="rId13"/>
              <a:stretch>
                <a:fillRect/>
              </a:stretch>
            </p:blipFill>
            <p:spPr>
              <a:xfrm>
                <a:off x="3317630" y="1152253"/>
                <a:ext cx="18000" cy="129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10" name="Ink 9">
                <a:extLst>
                  <a:ext uri="{FF2B5EF4-FFF2-40B4-BE49-F238E27FC236}">
                    <a16:creationId xmlns:a16="http://schemas.microsoft.com/office/drawing/2014/main" id="{A9EC86E3-578E-73AD-20E4-C4C47A818C99}"/>
                  </a:ext>
                </a:extLst>
              </p14:cNvPr>
              <p14:cNvContentPartPr/>
              <p14:nvPr/>
            </p14:nvContentPartPr>
            <p14:xfrm>
              <a:off x="3187310" y="1322893"/>
              <a:ext cx="23040" cy="23760"/>
            </p14:xfrm>
          </p:contentPart>
        </mc:Choice>
        <mc:Fallback xmlns="">
          <p:pic>
            <p:nvPicPr>
              <p:cNvPr id="10" name="Ink 9">
                <a:extLst>
                  <a:ext uri="{FF2B5EF4-FFF2-40B4-BE49-F238E27FC236}">
                    <a16:creationId xmlns:a16="http://schemas.microsoft.com/office/drawing/2014/main" id="{A9EC86E3-578E-73AD-20E4-C4C47A818C99}"/>
                  </a:ext>
                </a:extLst>
              </p:cNvPr>
              <p:cNvPicPr/>
              <p:nvPr/>
            </p:nvPicPr>
            <p:blipFill>
              <a:blip r:embed="rId15"/>
              <a:stretch>
                <a:fillRect/>
              </a:stretch>
            </p:blipFill>
            <p:spPr>
              <a:xfrm>
                <a:off x="3178670" y="1268893"/>
                <a:ext cx="40680" cy="131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11" name="Ink 10">
                <a:extLst>
                  <a:ext uri="{FF2B5EF4-FFF2-40B4-BE49-F238E27FC236}">
                    <a16:creationId xmlns:a16="http://schemas.microsoft.com/office/drawing/2014/main" id="{F2336AAF-AF93-8266-7AA0-921F82AEA943}"/>
                  </a:ext>
                </a:extLst>
              </p14:cNvPr>
              <p14:cNvContentPartPr/>
              <p14:nvPr/>
            </p14:nvContentPartPr>
            <p14:xfrm>
              <a:off x="3239150" y="1264213"/>
              <a:ext cx="360" cy="360"/>
            </p14:xfrm>
          </p:contentPart>
        </mc:Choice>
        <mc:Fallback xmlns="">
          <p:pic>
            <p:nvPicPr>
              <p:cNvPr id="11" name="Ink 10">
                <a:extLst>
                  <a:ext uri="{FF2B5EF4-FFF2-40B4-BE49-F238E27FC236}">
                    <a16:creationId xmlns:a16="http://schemas.microsoft.com/office/drawing/2014/main" id="{F2336AAF-AF93-8266-7AA0-921F82AEA943}"/>
                  </a:ext>
                </a:extLst>
              </p:cNvPr>
              <p:cNvPicPr/>
              <p:nvPr/>
            </p:nvPicPr>
            <p:blipFill>
              <a:blip r:embed="rId17"/>
              <a:stretch>
                <a:fillRect/>
              </a:stretch>
            </p:blipFill>
            <p:spPr>
              <a:xfrm>
                <a:off x="3230150" y="121057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12" name="Ink 11">
                <a:extLst>
                  <a:ext uri="{FF2B5EF4-FFF2-40B4-BE49-F238E27FC236}">
                    <a16:creationId xmlns:a16="http://schemas.microsoft.com/office/drawing/2014/main" id="{1F175A58-F135-B4AC-45BF-0DF09040D5F9}"/>
                  </a:ext>
                </a:extLst>
              </p14:cNvPr>
              <p14:cNvContentPartPr/>
              <p14:nvPr/>
            </p14:nvContentPartPr>
            <p14:xfrm>
              <a:off x="2203070" y="1235413"/>
              <a:ext cx="24480" cy="77040"/>
            </p14:xfrm>
          </p:contentPart>
        </mc:Choice>
        <mc:Fallback xmlns="">
          <p:pic>
            <p:nvPicPr>
              <p:cNvPr id="12" name="Ink 11">
                <a:extLst>
                  <a:ext uri="{FF2B5EF4-FFF2-40B4-BE49-F238E27FC236}">
                    <a16:creationId xmlns:a16="http://schemas.microsoft.com/office/drawing/2014/main" id="{1F175A58-F135-B4AC-45BF-0DF09040D5F9}"/>
                  </a:ext>
                </a:extLst>
              </p:cNvPr>
              <p:cNvPicPr/>
              <p:nvPr/>
            </p:nvPicPr>
            <p:blipFill>
              <a:blip r:embed="rId19"/>
              <a:stretch>
                <a:fillRect/>
              </a:stretch>
            </p:blipFill>
            <p:spPr>
              <a:xfrm>
                <a:off x="2194430" y="1181413"/>
                <a:ext cx="42120" cy="184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3" name="Ink 12">
                <a:extLst>
                  <a:ext uri="{FF2B5EF4-FFF2-40B4-BE49-F238E27FC236}">
                    <a16:creationId xmlns:a16="http://schemas.microsoft.com/office/drawing/2014/main" id="{60CAD324-2CD1-3E2A-A086-DEFD833B3C2F}"/>
                  </a:ext>
                </a:extLst>
              </p14:cNvPr>
              <p14:cNvContentPartPr/>
              <p14:nvPr/>
            </p14:nvContentPartPr>
            <p14:xfrm>
              <a:off x="2743070" y="1293733"/>
              <a:ext cx="360" cy="360"/>
            </p14:xfrm>
          </p:contentPart>
        </mc:Choice>
        <mc:Fallback xmlns="">
          <p:pic>
            <p:nvPicPr>
              <p:cNvPr id="13" name="Ink 12">
                <a:extLst>
                  <a:ext uri="{FF2B5EF4-FFF2-40B4-BE49-F238E27FC236}">
                    <a16:creationId xmlns:a16="http://schemas.microsoft.com/office/drawing/2014/main" id="{60CAD324-2CD1-3E2A-A086-DEFD833B3C2F}"/>
                  </a:ext>
                </a:extLst>
              </p:cNvPr>
              <p:cNvPicPr/>
              <p:nvPr/>
            </p:nvPicPr>
            <p:blipFill>
              <a:blip r:embed="rId21"/>
              <a:stretch>
                <a:fillRect/>
              </a:stretch>
            </p:blipFill>
            <p:spPr>
              <a:xfrm>
                <a:off x="2734430" y="1240093"/>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4" name="Ink 13">
                <a:extLst>
                  <a:ext uri="{FF2B5EF4-FFF2-40B4-BE49-F238E27FC236}">
                    <a16:creationId xmlns:a16="http://schemas.microsoft.com/office/drawing/2014/main" id="{40D35977-8A3F-EE25-FDEF-0A0E243B1A0B}"/>
                  </a:ext>
                </a:extLst>
              </p14:cNvPr>
              <p14:cNvContentPartPr/>
              <p14:nvPr/>
            </p14:nvContentPartPr>
            <p14:xfrm>
              <a:off x="4028630" y="1108693"/>
              <a:ext cx="37440" cy="53280"/>
            </p14:xfrm>
          </p:contentPart>
        </mc:Choice>
        <mc:Fallback xmlns="">
          <p:pic>
            <p:nvPicPr>
              <p:cNvPr id="14" name="Ink 13">
                <a:extLst>
                  <a:ext uri="{FF2B5EF4-FFF2-40B4-BE49-F238E27FC236}">
                    <a16:creationId xmlns:a16="http://schemas.microsoft.com/office/drawing/2014/main" id="{40D35977-8A3F-EE25-FDEF-0A0E243B1A0B}"/>
                  </a:ext>
                </a:extLst>
              </p:cNvPr>
              <p:cNvPicPr/>
              <p:nvPr/>
            </p:nvPicPr>
            <p:blipFill>
              <a:blip r:embed="rId23"/>
              <a:stretch>
                <a:fillRect/>
              </a:stretch>
            </p:blipFill>
            <p:spPr>
              <a:xfrm>
                <a:off x="4019990" y="1055053"/>
                <a:ext cx="55080" cy="160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5" name="Ink 14">
                <a:extLst>
                  <a:ext uri="{FF2B5EF4-FFF2-40B4-BE49-F238E27FC236}">
                    <a16:creationId xmlns:a16="http://schemas.microsoft.com/office/drawing/2014/main" id="{9D98EADF-DE5E-09D1-659A-64B754F289D9}"/>
                  </a:ext>
                </a:extLst>
              </p14:cNvPr>
              <p14:cNvContentPartPr/>
              <p14:nvPr/>
            </p14:nvContentPartPr>
            <p14:xfrm>
              <a:off x="2334470" y="719533"/>
              <a:ext cx="360" cy="360"/>
            </p14:xfrm>
          </p:contentPart>
        </mc:Choice>
        <mc:Fallback xmlns="">
          <p:pic>
            <p:nvPicPr>
              <p:cNvPr id="15" name="Ink 14">
                <a:extLst>
                  <a:ext uri="{FF2B5EF4-FFF2-40B4-BE49-F238E27FC236}">
                    <a16:creationId xmlns:a16="http://schemas.microsoft.com/office/drawing/2014/main" id="{9D98EADF-DE5E-09D1-659A-64B754F289D9}"/>
                  </a:ext>
                </a:extLst>
              </p:cNvPr>
              <p:cNvPicPr/>
              <p:nvPr/>
            </p:nvPicPr>
            <p:blipFill>
              <a:blip r:embed="rId25"/>
              <a:stretch>
                <a:fillRect/>
              </a:stretch>
            </p:blipFill>
            <p:spPr>
              <a:xfrm>
                <a:off x="2325830" y="665533"/>
                <a:ext cx="18000" cy="108000"/>
              </a:xfrm>
              <a:prstGeom prst="rect">
                <a:avLst/>
              </a:prstGeom>
            </p:spPr>
          </p:pic>
        </mc:Fallback>
      </mc:AlternateContent>
      <p:sp>
        <p:nvSpPr>
          <p:cNvPr id="16" name="Slide Number Placeholder 15">
            <a:extLst>
              <a:ext uri="{FF2B5EF4-FFF2-40B4-BE49-F238E27FC236}">
                <a16:creationId xmlns:a16="http://schemas.microsoft.com/office/drawing/2014/main" id="{09C24B7E-0A86-0D78-40F0-FB96307C07B1}"/>
              </a:ext>
            </a:extLst>
          </p:cNvPr>
          <p:cNvSpPr>
            <a:spLocks noGrp="1"/>
          </p:cNvSpPr>
          <p:nvPr>
            <p:ph type="sldNum" sz="quarter" idx="12"/>
          </p:nvPr>
        </p:nvSpPr>
        <p:spPr/>
        <p:txBody>
          <a:bodyPr/>
          <a:lstStyle/>
          <a:p>
            <a:fld id="{330EA680-D336-4FF7-8B7A-9848BB0A1C32}" type="slidenum">
              <a:rPr lang="en-US" smtClean="0"/>
              <a:t>18</a:t>
            </a:fld>
            <a:endParaRPr lang="en-US"/>
          </a:p>
        </p:txBody>
      </p:sp>
    </p:spTree>
    <p:extLst>
      <p:ext uri="{BB962C8B-B14F-4D97-AF65-F5344CB8AC3E}">
        <p14:creationId xmlns:p14="http://schemas.microsoft.com/office/powerpoint/2010/main" val="2875165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10:</a:t>
            </a:r>
          </a:p>
          <a:p>
            <a:pPr marL="0" indent="0" algn="just">
              <a:buNone/>
            </a:pPr>
            <a:r>
              <a:rPr lang="en-US" dirty="0">
                <a:latin typeface="Arial"/>
                <a:cs typeface="Arial"/>
              </a:rPr>
              <a:t>Contains two strong shallow reflectors, A and B in addition to ground roll energy C. Also a bundle of energy, with extremely large moveout is noted between 2.5 and 5 s.</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2" name="Picture 1" descr="A screenshot of a computer&#10;&#10;AI-generated content may be incorrect.">
            <a:extLst>
              <a:ext uri="{FF2B5EF4-FFF2-40B4-BE49-F238E27FC236}">
                <a16:creationId xmlns:a16="http://schemas.microsoft.com/office/drawing/2014/main" id="{933B18C9-6930-4C26-6543-845748B8B39D}"/>
              </a:ext>
            </a:extLst>
          </p:cNvPr>
          <p:cNvPicPr>
            <a:picLocks noChangeAspect="1"/>
          </p:cNvPicPr>
          <p:nvPr/>
        </p:nvPicPr>
        <p:blipFill>
          <a:blip r:embed="rId2"/>
          <a:srcRect l="58355" t="21840" r="5913" b="38415"/>
          <a:stretch/>
        </p:blipFill>
        <p:spPr>
          <a:xfrm rot="5400000">
            <a:off x="7336332" y="2265775"/>
            <a:ext cx="6913941" cy="2177049"/>
          </a:xfrm>
          <a:prstGeom prst="rect">
            <a:avLst/>
          </a:prstGeom>
        </p:spPr>
      </p:pic>
      <p:sp>
        <p:nvSpPr>
          <p:cNvPr id="3" name="Slide Number Placeholder 2">
            <a:extLst>
              <a:ext uri="{FF2B5EF4-FFF2-40B4-BE49-F238E27FC236}">
                <a16:creationId xmlns:a16="http://schemas.microsoft.com/office/drawing/2014/main" id="{86DEF630-EAC0-5347-4427-9563E3682012}"/>
              </a:ext>
            </a:extLst>
          </p:cNvPr>
          <p:cNvSpPr>
            <a:spLocks noGrp="1"/>
          </p:cNvSpPr>
          <p:nvPr>
            <p:ph type="sldNum" sz="quarter" idx="12"/>
          </p:nvPr>
        </p:nvSpPr>
        <p:spPr/>
        <p:txBody>
          <a:bodyPr/>
          <a:lstStyle/>
          <a:p>
            <a:fld id="{330EA680-D336-4FF7-8B7A-9848BB0A1C32}" type="slidenum">
              <a:rPr lang="en-US" smtClean="0"/>
              <a:t>19</a:t>
            </a:fld>
            <a:endParaRPr lang="en-US"/>
          </a:p>
        </p:txBody>
      </p:sp>
    </p:spTree>
    <p:extLst>
      <p:ext uri="{BB962C8B-B14F-4D97-AF65-F5344CB8AC3E}">
        <p14:creationId xmlns:p14="http://schemas.microsoft.com/office/powerpoint/2010/main" val="924046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11:</a:t>
            </a:r>
          </a:p>
          <a:p>
            <a:pPr marL="0" indent="0" algn="just">
              <a:buNone/>
            </a:pPr>
            <a:r>
              <a:rPr lang="en-US" dirty="0">
                <a:latin typeface="Arial"/>
                <a:cs typeface="Arial"/>
              </a:rPr>
              <a:t>Contains four prominent reflections. This record is from Alaska, where the thickness of the permafrost layer can be irregular. </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3" name="Picture 2" descr="A screenshot of a computer&#10;&#10;AI-generated content may be incorrect.">
            <a:extLst>
              <a:ext uri="{FF2B5EF4-FFF2-40B4-BE49-F238E27FC236}">
                <a16:creationId xmlns:a16="http://schemas.microsoft.com/office/drawing/2014/main" id="{0DBFD918-792E-C6E0-2B3D-09249BDEE2F0}"/>
              </a:ext>
            </a:extLst>
          </p:cNvPr>
          <p:cNvPicPr>
            <a:picLocks noChangeAspect="1"/>
          </p:cNvPicPr>
          <p:nvPr/>
        </p:nvPicPr>
        <p:blipFill>
          <a:blip r:embed="rId2"/>
          <a:srcRect l="58098" t="29157" r="8655" b="29573"/>
          <a:stretch/>
        </p:blipFill>
        <p:spPr>
          <a:xfrm rot="5400000">
            <a:off x="7207685" y="2248284"/>
            <a:ext cx="6704915" cy="2344142"/>
          </a:xfrm>
          <a:prstGeom prst="rect">
            <a:avLst/>
          </a:prstGeom>
        </p:spPr>
      </p:pic>
      <p:sp>
        <p:nvSpPr>
          <p:cNvPr id="2" name="Slide Number Placeholder 1">
            <a:extLst>
              <a:ext uri="{FF2B5EF4-FFF2-40B4-BE49-F238E27FC236}">
                <a16:creationId xmlns:a16="http://schemas.microsoft.com/office/drawing/2014/main" id="{BBDFDA17-4F9D-78D6-9F2C-E60FAE3300A1}"/>
              </a:ext>
            </a:extLst>
          </p:cNvPr>
          <p:cNvSpPr>
            <a:spLocks noGrp="1"/>
          </p:cNvSpPr>
          <p:nvPr>
            <p:ph type="sldNum" sz="quarter" idx="12"/>
          </p:nvPr>
        </p:nvSpPr>
        <p:spPr/>
        <p:txBody>
          <a:bodyPr/>
          <a:lstStyle/>
          <a:p>
            <a:fld id="{330EA680-D336-4FF7-8B7A-9848BB0A1C32}" type="slidenum">
              <a:rPr lang="en-US" smtClean="0"/>
              <a:t>20</a:t>
            </a:fld>
            <a:endParaRPr lang="en-US"/>
          </a:p>
        </p:txBody>
      </p:sp>
    </p:spTree>
    <p:extLst>
      <p:ext uri="{BB962C8B-B14F-4D97-AF65-F5344CB8AC3E}">
        <p14:creationId xmlns:p14="http://schemas.microsoft.com/office/powerpoint/2010/main" val="3253038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16:</a:t>
            </a:r>
          </a:p>
          <a:p>
            <a:pPr marL="0" indent="0" algn="just">
              <a:buNone/>
            </a:pPr>
            <a:r>
              <a:rPr lang="en-US" dirty="0">
                <a:latin typeface="Arial"/>
                <a:cs typeface="Arial"/>
              </a:rPr>
              <a:t>Wave packet A is made up entirely of guided waves. </a:t>
            </a:r>
            <a:r>
              <a:rPr lang="en-US" dirty="0">
                <a:solidFill>
                  <a:schemeClr val="accent2"/>
                </a:solidFill>
                <a:latin typeface="Arial"/>
                <a:cs typeface="Arial"/>
              </a:rPr>
              <a:t>Direct arrivals B </a:t>
            </a:r>
            <a:r>
              <a:rPr lang="en-US" dirty="0">
                <a:latin typeface="Arial"/>
                <a:cs typeface="Arial"/>
              </a:rPr>
              <a:t>carry the highest </a:t>
            </a:r>
            <a:r>
              <a:rPr lang="en-US" dirty="0" err="1">
                <a:latin typeface="Arial"/>
                <a:cs typeface="Arial"/>
              </a:rPr>
              <a:t>frecuency</a:t>
            </a:r>
            <a:r>
              <a:rPr lang="en-US" dirty="0">
                <a:latin typeface="Arial"/>
                <a:cs typeface="Arial"/>
              </a:rPr>
              <a:t> </a:t>
            </a:r>
            <a:r>
              <a:rPr lang="en-US" dirty="0" err="1">
                <a:latin typeface="Arial"/>
                <a:cs typeface="Arial"/>
              </a:rPr>
              <a:t>componentes</a:t>
            </a:r>
            <a:r>
              <a:rPr lang="en-US" dirty="0">
                <a:latin typeface="Arial"/>
                <a:cs typeface="Arial"/>
              </a:rPr>
              <a:t>, while lower </a:t>
            </a:r>
            <a:r>
              <a:rPr lang="en-US" dirty="0" err="1">
                <a:latin typeface="Arial"/>
                <a:cs typeface="Arial"/>
              </a:rPr>
              <a:t>frecuencies</a:t>
            </a:r>
            <a:r>
              <a:rPr lang="en-US" dirty="0">
                <a:latin typeface="Arial"/>
                <a:cs typeface="Arial"/>
              </a:rPr>
              <a:t> C arrive earlier. This record has a reflection E and long-period multiples M1 through M4.</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2" name="Picture 1" descr="A screenshot of a computer&#10;&#10;AI-generated content may be incorrect.">
            <a:extLst>
              <a:ext uri="{FF2B5EF4-FFF2-40B4-BE49-F238E27FC236}">
                <a16:creationId xmlns:a16="http://schemas.microsoft.com/office/drawing/2014/main" id="{39055AB6-6E56-24D7-4781-91A2F6D9D9AA}"/>
              </a:ext>
            </a:extLst>
          </p:cNvPr>
          <p:cNvPicPr>
            <a:picLocks noChangeAspect="1"/>
          </p:cNvPicPr>
          <p:nvPr/>
        </p:nvPicPr>
        <p:blipFill>
          <a:blip r:embed="rId2"/>
          <a:srcRect l="59811" t="34493" r="8055" b="25610"/>
          <a:stretch/>
        </p:blipFill>
        <p:spPr>
          <a:xfrm rot="5400000">
            <a:off x="7395576" y="2232625"/>
            <a:ext cx="6569094" cy="2276222"/>
          </a:xfrm>
          <a:prstGeom prst="rect">
            <a:avLst/>
          </a:prstGeom>
        </p:spPr>
      </p:pic>
      <p:sp>
        <p:nvSpPr>
          <p:cNvPr id="3" name="Slide Number Placeholder 2">
            <a:extLst>
              <a:ext uri="{FF2B5EF4-FFF2-40B4-BE49-F238E27FC236}">
                <a16:creationId xmlns:a16="http://schemas.microsoft.com/office/drawing/2014/main" id="{0AFB57D7-FAEF-EF6C-259B-3187BE08138B}"/>
              </a:ext>
            </a:extLst>
          </p:cNvPr>
          <p:cNvSpPr>
            <a:spLocks noGrp="1"/>
          </p:cNvSpPr>
          <p:nvPr>
            <p:ph type="sldNum" sz="quarter" idx="12"/>
          </p:nvPr>
        </p:nvSpPr>
        <p:spPr/>
        <p:txBody>
          <a:bodyPr/>
          <a:lstStyle/>
          <a:p>
            <a:fld id="{330EA680-D336-4FF7-8B7A-9848BB0A1C32}" type="slidenum">
              <a:rPr lang="en-US" smtClean="0"/>
              <a:t>21</a:t>
            </a:fld>
            <a:endParaRPr lang="en-US"/>
          </a:p>
        </p:txBody>
      </p:sp>
    </p:spTree>
    <p:extLst>
      <p:ext uri="{BB962C8B-B14F-4D97-AF65-F5344CB8AC3E}">
        <p14:creationId xmlns:p14="http://schemas.microsoft.com/office/powerpoint/2010/main" val="2613485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20:</a:t>
            </a:r>
          </a:p>
          <a:p>
            <a:pPr marL="0" indent="0" algn="just">
              <a:buNone/>
            </a:pPr>
            <a:r>
              <a:rPr lang="en-US" dirty="0">
                <a:latin typeface="Arial"/>
                <a:cs typeface="Arial"/>
              </a:rPr>
              <a:t>Marine record. </a:t>
            </a:r>
            <a:r>
              <a:rPr lang="en-US" dirty="0">
                <a:solidFill>
                  <a:schemeClr val="accent2"/>
                </a:solidFill>
                <a:latin typeface="Arial"/>
                <a:cs typeface="Arial"/>
              </a:rPr>
              <a:t>Direct arrivals A </a:t>
            </a:r>
            <a:r>
              <a:rPr lang="en-US" dirty="0">
                <a:latin typeface="Arial"/>
                <a:cs typeface="Arial"/>
              </a:rPr>
              <a:t>are significantly suppressed by receiver arrays in the field. We can see the water bottom reflection B on short-offset traces. Note a shallow reflector C and associated </a:t>
            </a:r>
            <a:r>
              <a:rPr lang="en-US" dirty="0">
                <a:solidFill>
                  <a:srgbClr val="FF0000"/>
                </a:solidFill>
                <a:latin typeface="Arial"/>
                <a:cs typeface="Arial"/>
              </a:rPr>
              <a:t>refraction arrival D.</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3" name="Picture 2" descr="A screenshot of a computer&#10;&#10;AI-generated content may be incorrect.">
            <a:extLst>
              <a:ext uri="{FF2B5EF4-FFF2-40B4-BE49-F238E27FC236}">
                <a16:creationId xmlns:a16="http://schemas.microsoft.com/office/drawing/2014/main" id="{736E9EA7-B7D9-C0F6-D513-DBFDBA1248CC}"/>
              </a:ext>
            </a:extLst>
          </p:cNvPr>
          <p:cNvPicPr>
            <a:picLocks noChangeAspect="1"/>
          </p:cNvPicPr>
          <p:nvPr/>
        </p:nvPicPr>
        <p:blipFill>
          <a:blip r:embed="rId2"/>
          <a:srcRect l="52014" t="34493" r="3770" b="33232"/>
          <a:stretch/>
        </p:blipFill>
        <p:spPr>
          <a:xfrm rot="5400000">
            <a:off x="7049139" y="2721258"/>
            <a:ext cx="6925254" cy="1419878"/>
          </a:xfrm>
          <a:prstGeom prst="rect">
            <a:avLst/>
          </a:prstGeom>
        </p:spPr>
      </p:pic>
      <p:sp>
        <p:nvSpPr>
          <p:cNvPr id="2" name="Slide Number Placeholder 1">
            <a:extLst>
              <a:ext uri="{FF2B5EF4-FFF2-40B4-BE49-F238E27FC236}">
                <a16:creationId xmlns:a16="http://schemas.microsoft.com/office/drawing/2014/main" id="{41557910-4804-904C-50DE-A0F6D45A3406}"/>
              </a:ext>
            </a:extLst>
          </p:cNvPr>
          <p:cNvSpPr>
            <a:spLocks noGrp="1"/>
          </p:cNvSpPr>
          <p:nvPr>
            <p:ph type="sldNum" sz="quarter" idx="12"/>
          </p:nvPr>
        </p:nvSpPr>
        <p:spPr/>
        <p:txBody>
          <a:bodyPr/>
          <a:lstStyle/>
          <a:p>
            <a:fld id="{330EA680-D336-4FF7-8B7A-9848BB0A1C32}" type="slidenum">
              <a:rPr lang="en-US" smtClean="0"/>
              <a:t>22</a:t>
            </a:fld>
            <a:endParaRPr lang="en-US"/>
          </a:p>
        </p:txBody>
      </p:sp>
    </p:spTree>
    <p:extLst>
      <p:ext uri="{BB962C8B-B14F-4D97-AF65-F5344CB8AC3E}">
        <p14:creationId xmlns:p14="http://schemas.microsoft.com/office/powerpoint/2010/main" val="1660321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765E086-3C16-7877-9B54-C40D1BA7A444}"/>
              </a:ext>
            </a:extLst>
          </p:cNvPr>
          <p:cNvSpPr txBox="1">
            <a:spLocks/>
          </p:cNvSpPr>
          <p:nvPr/>
        </p:nvSpPr>
        <p:spPr>
          <a:xfrm>
            <a:off x="353786" y="463324"/>
            <a:ext cx="8599839" cy="2428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Arial"/>
                <a:cs typeface="Arial"/>
              </a:rPr>
              <a:t>Record 31:</a:t>
            </a:r>
          </a:p>
          <a:p>
            <a:pPr marL="0" indent="0" algn="just">
              <a:buNone/>
            </a:pPr>
            <a:r>
              <a:rPr lang="en-US" dirty="0">
                <a:latin typeface="Arial"/>
                <a:cs typeface="Arial"/>
              </a:rPr>
              <a:t>Primarily made up of guided waves. </a:t>
            </a:r>
            <a:r>
              <a:rPr lang="en-US" dirty="0">
                <a:solidFill>
                  <a:srgbClr val="FF0000"/>
                </a:solidFill>
                <a:latin typeface="Arial"/>
                <a:cs typeface="Arial"/>
              </a:rPr>
              <a:t>A is a refraction arrival</a:t>
            </a:r>
            <a:r>
              <a:rPr lang="en-US" dirty="0">
                <a:latin typeface="Arial"/>
                <a:cs typeface="Arial"/>
              </a:rPr>
              <a:t>, B multiples, </a:t>
            </a:r>
            <a:r>
              <a:rPr lang="en-US" dirty="0">
                <a:solidFill>
                  <a:schemeClr val="accent2"/>
                </a:solidFill>
                <a:latin typeface="Arial"/>
                <a:cs typeface="Arial"/>
              </a:rPr>
              <a:t>C is direct arrival.</a:t>
            </a:r>
          </a:p>
          <a:p>
            <a:pPr algn="just"/>
            <a:endParaRPr lang="en-US" dirty="0">
              <a:latin typeface="Arial"/>
              <a:cs typeface="Arial"/>
            </a:endParaRPr>
          </a:p>
          <a:p>
            <a:pPr algn="just"/>
            <a:endParaRPr lang="en-US" dirty="0">
              <a:latin typeface="Arial"/>
              <a:cs typeface="Arial"/>
            </a:endParaRPr>
          </a:p>
          <a:p>
            <a:pPr algn="just"/>
            <a:endParaRPr lang="en-US" dirty="0">
              <a:latin typeface="Arial"/>
              <a:cs typeface="Arial"/>
            </a:endParaRPr>
          </a:p>
        </p:txBody>
      </p:sp>
      <p:pic>
        <p:nvPicPr>
          <p:cNvPr id="2" name="Picture 1" descr="A screenshot of a computer&#10;&#10;AI-generated content may be incorrect.">
            <a:extLst>
              <a:ext uri="{FF2B5EF4-FFF2-40B4-BE49-F238E27FC236}">
                <a16:creationId xmlns:a16="http://schemas.microsoft.com/office/drawing/2014/main" id="{F8D08C69-061F-4A06-003A-861089B14A2B}"/>
              </a:ext>
            </a:extLst>
          </p:cNvPr>
          <p:cNvPicPr>
            <a:picLocks noChangeAspect="1"/>
          </p:cNvPicPr>
          <p:nvPr/>
        </p:nvPicPr>
        <p:blipFill>
          <a:blip r:embed="rId2"/>
          <a:srcRect l="50728" t="19207" r="2819" b="43182"/>
          <a:stretch/>
        </p:blipFill>
        <p:spPr>
          <a:xfrm rot="5400000">
            <a:off x="7526056" y="2629282"/>
            <a:ext cx="6884863" cy="1571511"/>
          </a:xfrm>
          <a:prstGeom prst="rect">
            <a:avLst/>
          </a:prstGeom>
        </p:spPr>
      </p:pic>
      <p:sp>
        <p:nvSpPr>
          <p:cNvPr id="3" name="Slide Number Placeholder 2">
            <a:extLst>
              <a:ext uri="{FF2B5EF4-FFF2-40B4-BE49-F238E27FC236}">
                <a16:creationId xmlns:a16="http://schemas.microsoft.com/office/drawing/2014/main" id="{133BB8C3-A3DA-19F9-2DF9-ED26CBC083C1}"/>
              </a:ext>
            </a:extLst>
          </p:cNvPr>
          <p:cNvSpPr>
            <a:spLocks noGrp="1"/>
          </p:cNvSpPr>
          <p:nvPr>
            <p:ph type="sldNum" sz="quarter" idx="12"/>
          </p:nvPr>
        </p:nvSpPr>
        <p:spPr/>
        <p:txBody>
          <a:bodyPr/>
          <a:lstStyle/>
          <a:p>
            <a:fld id="{330EA680-D336-4FF7-8B7A-9848BB0A1C32}" type="slidenum">
              <a:rPr lang="en-US" smtClean="0"/>
              <a:t>23</a:t>
            </a:fld>
            <a:endParaRPr lang="en-US"/>
          </a:p>
        </p:txBody>
      </p:sp>
    </p:spTree>
    <p:extLst>
      <p:ext uri="{BB962C8B-B14F-4D97-AF65-F5344CB8AC3E}">
        <p14:creationId xmlns:p14="http://schemas.microsoft.com/office/powerpoint/2010/main" val="3676286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508</TotalTime>
  <Words>1224</Words>
  <Application>Microsoft Office PowerPoint</Application>
  <PresentationFormat>Widescreen</PresentationFormat>
  <Paragraphs>109</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Aptos Display</vt:lpstr>
      <vt:lpstr>Arial</vt:lpstr>
      <vt:lpstr>office theme</vt:lpstr>
      <vt:lpstr>Lab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 up Seismic Data Analysis  Yilmaz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Fernandez, Cesar</dc:creator>
  <cp:lastModifiedBy>Fernandez, Cesar</cp:lastModifiedBy>
  <cp:revision>379</cp:revision>
  <dcterms:created xsi:type="dcterms:W3CDTF">2025-01-24T19:01:29Z</dcterms:created>
  <dcterms:modified xsi:type="dcterms:W3CDTF">2025-01-28T18:20:06Z</dcterms:modified>
</cp:coreProperties>
</file>