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2.xml.rels" ContentType="application/vnd.openxmlformats-package.relationships+xml"/>
  <Override PartName="/ppt/slides/_rels/slide10.xml.rels" ContentType="application/vnd.openxmlformats-package.relationships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media/image14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9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1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8E22F7-03DB-4A99-80A7-DF96519CEC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D79FF70-1FC7-47ED-9DD2-701686759C3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7A3ABF-2583-4AF3-96B3-05F604A61A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5E600C-891B-452F-A01B-844F094877A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6CF73F-4D14-4A51-9023-0445BEFA96D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8D19F11-BF9E-4699-8FD0-0F3C8D2EA69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8FAC5CE-44DB-47F7-B79A-05D2D36BB4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477ED1-4E9E-4FD6-8EEC-001705D4B20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EBFE01-8700-4C44-A141-81FD896BFE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D971CC9-2118-4420-AE41-0B13D32E3C0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DC9FF7-E48D-4DAA-A2EA-4A5DEB58879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73F141-0EC5-49FA-8DA5-7FC0AF7256A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284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612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421BB9-5D42-4B73-BDD4-941E79642D09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10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612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CA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524880" y="360"/>
            <a:ext cx="9072720" cy="5670360"/>
          </a:xfrm>
          <a:prstGeom prst="rect">
            <a:avLst/>
          </a:prstGeom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0" y="0"/>
            <a:ext cx="396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Layout if the experiment and sample record (ffid=7)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/>
          <p:nvPr/>
        </p:nvSpPr>
        <p:spPr>
          <a:xfrm>
            <a:off x="0" y="0"/>
            <a:ext cx="252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S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o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u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r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e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a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n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d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r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e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e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i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v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e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r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o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o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r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d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i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n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a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t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e</a:t>
            </a: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540000" y="198360"/>
            <a:ext cx="9000000" cy="3221640"/>
          </a:xfrm>
          <a:prstGeom prst="rect">
            <a:avLst/>
          </a:prstGeom>
          <a:ln w="0">
            <a:noFill/>
          </a:ln>
        </p:spPr>
      </p:pic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740880" y="3209400"/>
            <a:ext cx="8799120" cy="2550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720000" y="7200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47" name=""/>
          <p:cNvSpPr/>
          <p:nvPr/>
        </p:nvSpPr>
        <p:spPr>
          <a:xfrm>
            <a:off x="0" y="0"/>
            <a:ext cx="252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Picks and velocity in FFID 9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616320" y="7200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49" name=""/>
          <p:cNvSpPr/>
          <p:nvPr/>
        </p:nvSpPr>
        <p:spPr>
          <a:xfrm>
            <a:off x="0" y="0"/>
            <a:ext cx="252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Picks and velocity in FFID 7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540000" y="7200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51" name=""/>
          <p:cNvSpPr/>
          <p:nvPr/>
        </p:nvSpPr>
        <p:spPr>
          <a:xfrm>
            <a:off x="0" y="0"/>
            <a:ext cx="303228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ffid=7 strike from stn 101 (on the left)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616320" y="58320"/>
            <a:ext cx="8889840" cy="5670360"/>
          </a:xfrm>
          <a:prstGeom prst="rect">
            <a:avLst/>
          </a:prstGeom>
          <a:ln w="29160">
            <a:noFill/>
          </a:ln>
        </p:spPr>
      </p:pic>
      <p:sp>
        <p:nvSpPr>
          <p:cNvPr id="53" name=""/>
          <p:cNvSpPr/>
          <p:nvPr/>
        </p:nvSpPr>
        <p:spPr>
          <a:xfrm>
            <a:off x="0" y="0"/>
            <a:ext cx="360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Cross-correlations with chan=1 in the same record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3888000" y="252000"/>
            <a:ext cx="1980000" cy="36000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720" rIns="99720" tIns="54720" bIns="547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577800" y="53640"/>
            <a:ext cx="8966880" cy="567036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8640720" y="0"/>
            <a:ext cx="1440000" cy="5580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MASW Dispersion analysis of FFID 7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At frequencies f &gt; about 1.4 kHz, velocity is higher and </a:t>
            </a: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close to V=1.35 m/ms seen in first arrivals.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At lower frequencies, slowness is about 1 ms/m and </a:t>
            </a: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velocity is also about 1 m/ms.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This means that velocity at low frequencies appears to </a:t>
            </a: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be LOWER than at high frequencies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This could be due to the </a:t>
            </a:r>
            <a:r>
              <a:rPr b="1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flexural</a:t>
            </a: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r>
              <a:rPr b="1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mode</a:t>
            </a: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 of floor </a:t>
            </a: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deformation (?)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Hyperbolas are aliased semblance peaks.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 flipH="1">
            <a:off x="6300000" y="2340000"/>
            <a:ext cx="2340000" cy="2160000"/>
          </a:xfrm>
          <a:prstGeom prst="line">
            <a:avLst/>
          </a:prstGeom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9360" rIns="99360" tIns="54360" bIns="5436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 flipH="1">
            <a:off x="7560000" y="1080000"/>
            <a:ext cx="1074960" cy="3600000"/>
          </a:xfrm>
          <a:prstGeom prst="line">
            <a:avLst/>
          </a:prstGeom>
          <a:ln w="190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9360" rIns="99360" tIns="54360" bIns="5436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573120" y="89640"/>
            <a:ext cx="8966880" cy="567036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6660360" y="36000"/>
            <a:ext cx="3420720" cy="360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Vibrator record FFID 10 shows similar result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616320" y="2232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62" name=""/>
          <p:cNvSpPr/>
          <p:nvPr/>
        </p:nvSpPr>
        <p:spPr>
          <a:xfrm>
            <a:off x="0" y="0"/>
            <a:ext cx="360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Noise record ffid=20 (first two seconds)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3888000" y="252000"/>
            <a:ext cx="1980000" cy="36000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720" rIns="99720" tIns="54720" bIns="547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830160" y="5364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65" name=""/>
          <p:cNvSpPr/>
          <p:nvPr/>
        </p:nvSpPr>
        <p:spPr>
          <a:xfrm>
            <a:off x="0" y="0"/>
            <a:ext cx="360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Cross-correlation of the same ffid 20 (first 100 ms)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"/>
          <p:cNvSpPr/>
          <p:nvPr/>
        </p:nvSpPr>
        <p:spPr>
          <a:xfrm>
            <a:off x="3888000" y="252000"/>
            <a:ext cx="1980000" cy="36000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720" rIns="99720" tIns="54720" bIns="547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0" y="5112000"/>
            <a:ext cx="3780000" cy="5587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Looks like we only see the low-frequency “standing wave” (no moveout with distance). Measure the period and frequency!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658440" y="4068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69" name=""/>
          <p:cNvSpPr/>
          <p:nvPr/>
        </p:nvSpPr>
        <p:spPr>
          <a:xfrm>
            <a:off x="0" y="0"/>
            <a:ext cx="360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Cross-correlation of the next ffid 21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3888000" y="252000"/>
            <a:ext cx="1980000" cy="36000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720" rIns="99720" tIns="54720" bIns="547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"/>
          <p:cNvSpPr/>
          <p:nvPr/>
        </p:nvSpPr>
        <p:spPr>
          <a:xfrm>
            <a:off x="0" y="5112000"/>
            <a:ext cx="3780000" cy="5587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Note that there still is a noticeable moveout on the right (crosses)! We’ll have to apply low-cut filter to see it better (can’t do it now).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616320" y="53640"/>
            <a:ext cx="8889840" cy="5670360"/>
          </a:xfrm>
          <a:prstGeom prst="rect">
            <a:avLst/>
          </a:prstGeom>
          <a:ln w="0">
            <a:noFill/>
          </a:ln>
        </p:spPr>
      </p:pic>
      <p:sp>
        <p:nvSpPr>
          <p:cNvPr id="73" name=""/>
          <p:cNvSpPr/>
          <p:nvPr/>
        </p:nvSpPr>
        <p:spPr>
          <a:xfrm>
            <a:off x="0" y="0"/>
            <a:ext cx="360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Cross-correlation of  ffid 22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3888000" y="252000"/>
            <a:ext cx="1980000" cy="36000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720" rIns="99720" tIns="54720" bIns="547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0" y="5112000"/>
            <a:ext cx="3780000" cy="46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More of the high-frequency waves are seen, but still not too well.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649800" y="360"/>
            <a:ext cx="8890200" cy="5670360"/>
          </a:xfrm>
          <a:prstGeom prst="rect">
            <a:avLst/>
          </a:prstGeom>
          <a:ln w="0">
            <a:noFill/>
          </a:ln>
        </p:spPr>
      </p:pic>
      <p:sp>
        <p:nvSpPr>
          <p:cNvPr id="77" name=""/>
          <p:cNvSpPr/>
          <p:nvPr/>
        </p:nvSpPr>
        <p:spPr>
          <a:xfrm>
            <a:off x="0" y="0"/>
            <a:ext cx="3600000" cy="28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200" spc="-1" strike="noStrike">
                <a:solidFill>
                  <a:srgbClr val="c9211e"/>
                </a:solidFill>
                <a:latin typeface="Arial"/>
                <a:ea typeface="DejaVu Sans"/>
              </a:rPr>
              <a:t>Cross-correlation of  ffid 23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3888000" y="252000"/>
            <a:ext cx="1980000" cy="36000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720" rIns="99720" tIns="54720" bIns="547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0" y="5112000"/>
            <a:ext cx="3780000" cy="4680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c9211e"/>
                </a:solidFill>
                <a:latin typeface="Arial"/>
                <a:ea typeface="DejaVu Sans"/>
              </a:rPr>
              <a:t>More of the high frequency waves ...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</TotalTime>
  <Application>LibreOffice/7.5.8.2$Linux_X86_64 LibreOffice_project/50$Build-2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2023-11-14T13:36:24Z</dcterms:created>
  <dc:creator/>
  <dc:description/>
  <dc:language>en-CA</dc:language>
  <cp:lastModifiedBy/>
  <dcterms:modified xsi:type="dcterms:W3CDTF">2023-12-03T15:20:51Z</dcterms:modified>
  <cp:revision>67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