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.xml.rels" ContentType="application/vnd.openxmlformats-package.relationships+xml"/>
  <Override PartName="/ppt/slideLayouts/slideLayout1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3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10.xml.rels" ContentType="application/vnd.openxmlformats-package.relationships+xml"/>
  <Override PartName="/ppt/slides/_rels/slide1.xml.rels" ContentType="application/vnd.openxmlformats-package.relationships+xml"/>
  <Override PartName="/ppt/slides/_rels/slide13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19.xml.rels" ContentType="application/vnd.openxmlformats-package.relationships+xml"/>
  <Override PartName="/ppt/slides/_rels/slide6.xml.rels" ContentType="application/vnd.openxmlformats-package.relationships+xml"/>
  <Override PartName="/ppt/slides/_rels/slide18.xml.rels" ContentType="application/vnd.openxmlformats-package.relationships+xml"/>
  <Override PartName="/ppt/slides/_rels/slide5.xml.rels" ContentType="application/vnd.openxmlformats-package.relationships+xml"/>
  <Override PartName="/ppt/slides/_rels/slide17.xml.rels" ContentType="application/vnd.openxmlformats-package.relationships+xml"/>
  <Override PartName="/ppt/slides/_rels/slide16.xml.rels" ContentType="application/vnd.openxmlformats-package.relationships+xml"/>
  <Override PartName="/ppt/slides/_rels/slide4.xml.rels" ContentType="application/vnd.openxmlformats-package.relationships+xml"/>
  <Override PartName="/ppt/slides/_rels/slide15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4.xml.rels" ContentType="application/vnd.openxmlformats-package.relationships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media/image9.png" ContentType="image/png"/>
  <Override PartName="/ppt/media/image10.png" ContentType="image/png"/>
  <Override PartName="/ppt/media/image13.png" ContentType="image/png"/>
  <Override PartName="/ppt/media/image8.png" ContentType="image/png"/>
  <Override PartName="/ppt/media/image12.png" ContentType="image/png"/>
  <Override PartName="/ppt/media/image20.png" ContentType="image/png"/>
  <Override PartName="/ppt/media/image7.png" ContentType="image/png"/>
  <Override PartName="/ppt/media/image19.png" ContentType="image/png"/>
  <Override PartName="/ppt/media/image1.png" ContentType="image/png"/>
  <Override PartName="/ppt/media/image18.png" ContentType="image/png"/>
  <Override PartName="/ppt/media/image17.png" ContentType="image/png"/>
  <Override PartName="/ppt/media/image16.png" ContentType="image/png"/>
  <Override PartName="/ppt/media/image15.png" ContentType="image/png"/>
  <Override PartName="/ppt/media/image14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11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31A8DE2-4F11-4B39-A01C-28ACA6DAF36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1DD5708-9338-4CCC-8F3F-200908BB225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CDD9244-B84C-49BE-A72F-9A2A0F2CA71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320" y="1326600"/>
            <a:ext cx="442656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DC925C0-CD53-4252-ADF2-C2BBEA4280D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524D31B-DBD6-421A-8839-91F6FB47471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280" cy="438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7F6949E-C69A-45E3-A0E4-FC46A42CCD2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320" y="1326600"/>
            <a:ext cx="442656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D6B176E-0A60-41F0-9BC1-C6B0D7DA89A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32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320" y="304416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4FC8280-0CB9-41A9-9034-6C0C6A9BB68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32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2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351F0D1-CE69-40A2-A964-7BBCAE7E311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2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ED5DA1E-EC06-4804-9FE4-B3AB830A1B0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32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320" y="304416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57905F8-BFDD-48A0-8021-E2921CE6A61E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82D1F6C-5219-41D0-AFEE-5FDBC7196DF8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759F9ED-6B38-4216-A2C7-6624303854C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9D40804-5F31-4EB8-A8FE-B15B7822C2C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45676E8-4C9C-40F8-A9CB-BB31DEBF69A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320" y="1326600"/>
            <a:ext cx="442656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E4D880B-2046-43B4-B874-AD24F3F52CF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67A5FD4-9C73-4DF5-8A5D-9A8EDDC1C26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280" cy="438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228AFBE-E36C-4B28-A5C8-6E4D0C61C3C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320" y="1326600"/>
            <a:ext cx="442656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606CB92-68A3-4A98-930A-BAD9DCBE265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32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320" y="304416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93C0F18-6EB3-41CF-BCD4-0712CB02077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32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2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7374848-EFA8-4539-9452-A75117D67F7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2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1EB4267-87AD-4070-82D3-FD5FF878B56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32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320" y="304416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5FBEC5D-F7AF-465E-83D4-2CF2803E8CF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A2E2B17-DFDC-45CC-AE24-060773969D4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AA86078-2A17-4164-B971-CBA29CA534BA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9D2D574-20F2-41BA-B2D3-3529298FA57C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4" name="" descr=""/>
          <p:cNvPicPr/>
          <p:nvPr/>
        </p:nvPicPr>
        <p:blipFill>
          <a:blip r:embed="rId1"/>
          <a:stretch/>
        </p:blipFill>
        <p:spPr>
          <a:xfrm>
            <a:off x="288360" y="0"/>
            <a:ext cx="9071280" cy="5669280"/>
          </a:xfrm>
          <a:prstGeom prst="rect">
            <a:avLst/>
          </a:prstGeom>
          <a:ln w="0">
            <a:noFill/>
          </a:ln>
        </p:spPr>
      </p:pic>
      <p:sp>
        <p:nvSpPr>
          <p:cNvPr id="85" name=""/>
          <p:cNvSpPr/>
          <p:nvPr/>
        </p:nvSpPr>
        <p:spPr>
          <a:xfrm>
            <a:off x="2906280" y="0"/>
            <a:ext cx="2853360" cy="2898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400" spc="-1" strike="noStrike">
                <a:solidFill>
                  <a:srgbClr val="c9211e"/>
                </a:solidFill>
                <a:latin typeface="Arial"/>
              </a:rPr>
              <a:t>Hammer strike at source station 1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8" name="" descr=""/>
          <p:cNvPicPr/>
          <p:nvPr/>
        </p:nvPicPr>
        <p:blipFill>
          <a:blip r:embed="rId1"/>
          <a:stretch/>
        </p:blipFill>
        <p:spPr>
          <a:xfrm>
            <a:off x="21240" y="14400"/>
            <a:ext cx="10079280" cy="5669280"/>
          </a:xfrm>
          <a:prstGeom prst="rect">
            <a:avLst/>
          </a:prstGeom>
          <a:ln w="0">
            <a:noFill/>
          </a:ln>
        </p:spPr>
      </p:pic>
      <p:sp>
        <p:nvSpPr>
          <p:cNvPr id="89" name=""/>
          <p:cNvSpPr/>
          <p:nvPr/>
        </p:nvSpPr>
        <p:spPr>
          <a:xfrm>
            <a:off x="306720" y="3769920"/>
            <a:ext cx="3492000" cy="2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000" spc="-1" strike="noStrike">
                <a:solidFill>
                  <a:srgbClr val="c9211e"/>
                </a:solidFill>
                <a:latin typeface="Arial"/>
              </a:rPr>
              <a:t>This layout plot is wrong. Refer to the plot on the next slide.</a:t>
            </a:r>
            <a:endParaRPr b="0" lang="en-CA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"/>
          <p:cNvSpPr/>
          <p:nvPr/>
        </p:nvSpPr>
        <p:spPr>
          <a:xfrm>
            <a:off x="2906640" y="0"/>
            <a:ext cx="3690000" cy="2898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400" spc="-1" strike="noStrike">
                <a:solidFill>
                  <a:srgbClr val="c9211e"/>
                </a:solidFill>
                <a:latin typeface="Arial"/>
              </a:rPr>
              <a:t>The same with STA/LTA picks of first arrivals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3" name="" descr=""/>
          <p:cNvPicPr/>
          <p:nvPr/>
        </p:nvPicPr>
        <p:blipFill>
          <a:blip r:embed="rId1"/>
          <a:stretch/>
        </p:blipFill>
        <p:spPr>
          <a:xfrm>
            <a:off x="21240" y="14400"/>
            <a:ext cx="10079280" cy="5669280"/>
          </a:xfrm>
          <a:prstGeom prst="rect">
            <a:avLst/>
          </a:prstGeom>
          <a:ln w="0">
            <a:noFill/>
          </a:ln>
        </p:spPr>
      </p:pic>
      <p:sp>
        <p:nvSpPr>
          <p:cNvPr id="94" name=""/>
          <p:cNvSpPr/>
          <p:nvPr/>
        </p:nvSpPr>
        <p:spPr>
          <a:xfrm>
            <a:off x="2906640" y="0"/>
            <a:ext cx="2919240" cy="2898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400" spc="-1" strike="noStrike">
                <a:solidFill>
                  <a:srgbClr val="c9211e"/>
                </a:solidFill>
                <a:latin typeface="Arial"/>
                <a:ea typeface="Noto Sans CJK SC"/>
              </a:rPr>
              <a:t>knuckles strike at source station 2 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7" name="" descr=""/>
          <p:cNvPicPr/>
          <p:nvPr/>
        </p:nvPicPr>
        <p:blipFill>
          <a:blip r:embed="rId1"/>
          <a:stretch/>
        </p:blipFill>
        <p:spPr>
          <a:xfrm>
            <a:off x="21240" y="14400"/>
            <a:ext cx="10079280" cy="5669280"/>
          </a:xfrm>
          <a:prstGeom prst="rect">
            <a:avLst/>
          </a:prstGeom>
          <a:ln w="0">
            <a:noFill/>
          </a:ln>
        </p:spPr>
      </p:pic>
      <p:sp>
        <p:nvSpPr>
          <p:cNvPr id="98" name=""/>
          <p:cNvSpPr/>
          <p:nvPr/>
        </p:nvSpPr>
        <p:spPr>
          <a:xfrm>
            <a:off x="2906640" y="0"/>
            <a:ext cx="2868840" cy="2898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400" spc="-1" strike="noStrike">
                <a:solidFill>
                  <a:srgbClr val="c9211e"/>
                </a:solidFill>
                <a:latin typeface="Arial"/>
              </a:rPr>
              <a:t>knuckles strike at source station 3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1" name="" descr=""/>
          <p:cNvPicPr/>
          <p:nvPr/>
        </p:nvPicPr>
        <p:blipFill>
          <a:blip r:embed="rId1"/>
          <a:stretch/>
        </p:blipFill>
        <p:spPr>
          <a:xfrm>
            <a:off x="21240" y="14400"/>
            <a:ext cx="10079280" cy="5669280"/>
          </a:xfrm>
          <a:prstGeom prst="rect">
            <a:avLst/>
          </a:prstGeom>
          <a:ln w="0">
            <a:noFill/>
          </a:ln>
        </p:spPr>
      </p:pic>
      <p:sp>
        <p:nvSpPr>
          <p:cNvPr id="102" name=""/>
          <p:cNvSpPr/>
          <p:nvPr/>
        </p:nvSpPr>
        <p:spPr>
          <a:xfrm>
            <a:off x="2906640" y="0"/>
            <a:ext cx="4403520" cy="2898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400" spc="-1" strike="noStrike">
                <a:solidFill>
                  <a:srgbClr val="c9211e"/>
                </a:solidFill>
                <a:latin typeface="Arial"/>
              </a:rPr>
              <a:t>knuckles strike at source station 4 (broadside off-line)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5" name="" descr=""/>
          <p:cNvPicPr/>
          <p:nvPr/>
        </p:nvPicPr>
        <p:blipFill>
          <a:blip r:embed="rId1"/>
          <a:stretch/>
        </p:blipFill>
        <p:spPr>
          <a:xfrm>
            <a:off x="21240" y="14400"/>
            <a:ext cx="10079280" cy="5669280"/>
          </a:xfrm>
          <a:prstGeom prst="rect">
            <a:avLst/>
          </a:prstGeom>
          <a:ln w="0">
            <a:noFill/>
          </a:ln>
        </p:spPr>
      </p:pic>
      <p:sp>
        <p:nvSpPr>
          <p:cNvPr id="106" name=""/>
          <p:cNvSpPr/>
          <p:nvPr/>
        </p:nvSpPr>
        <p:spPr>
          <a:xfrm>
            <a:off x="2907000" y="0"/>
            <a:ext cx="2804400" cy="2898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400" spc="-1" strike="noStrike">
                <a:solidFill>
                  <a:srgbClr val="c9211e"/>
                </a:solidFill>
                <a:latin typeface="Arial"/>
              </a:rPr>
              <a:t>1</a:t>
            </a:r>
            <a:r>
              <a:rPr b="0" lang="en-CA" sz="1400" spc="-1" strike="noStrike" baseline="33000">
                <a:solidFill>
                  <a:srgbClr val="c9211e"/>
                </a:solidFill>
                <a:latin typeface="Arial"/>
              </a:rPr>
              <a:t>st</a:t>
            </a:r>
            <a:r>
              <a:rPr b="0" lang="en-CA" sz="1400" spc="-1" strike="noStrike">
                <a:solidFill>
                  <a:srgbClr val="c9211e"/>
                </a:solidFill>
                <a:latin typeface="Arial"/>
              </a:rPr>
              <a:t> accelerometer used as source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8" name="" descr=""/>
          <p:cNvPicPr/>
          <p:nvPr/>
        </p:nvPicPr>
        <p:blipFill>
          <a:blip r:embed="rId1"/>
          <a:stretch/>
        </p:blipFill>
        <p:spPr>
          <a:xfrm>
            <a:off x="504000" y="1326600"/>
            <a:ext cx="9071280" cy="3287880"/>
          </a:xfrm>
          <a:prstGeom prst="rect">
            <a:avLst/>
          </a:prstGeom>
          <a:ln w="0">
            <a:noFill/>
          </a:ln>
        </p:spPr>
      </p:pic>
      <p:pic>
        <p:nvPicPr>
          <p:cNvPr id="109" name="" descr=""/>
          <p:cNvPicPr/>
          <p:nvPr/>
        </p:nvPicPr>
        <p:blipFill>
          <a:blip r:embed="rId2"/>
          <a:stretch/>
        </p:blipFill>
        <p:spPr>
          <a:xfrm>
            <a:off x="524880" y="22320"/>
            <a:ext cx="9072720" cy="5670360"/>
          </a:xfrm>
          <a:prstGeom prst="rect">
            <a:avLst/>
          </a:prstGeom>
          <a:ln w="0">
            <a:noFill/>
          </a:ln>
        </p:spPr>
      </p:pic>
      <p:sp>
        <p:nvSpPr>
          <p:cNvPr id="110" name=""/>
          <p:cNvSpPr/>
          <p:nvPr/>
        </p:nvSpPr>
        <p:spPr>
          <a:xfrm>
            <a:off x="2907000" y="0"/>
            <a:ext cx="4653000" cy="2898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400" spc="-1" strike="noStrike">
                <a:solidFill>
                  <a:srgbClr val="c9211e"/>
                </a:solidFill>
                <a:latin typeface="Arial"/>
              </a:rPr>
              <a:t>The same with real good zoom in for measuring velocity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3" name="" descr=""/>
          <p:cNvPicPr/>
          <p:nvPr/>
        </p:nvPicPr>
        <p:blipFill>
          <a:blip r:embed="rId1"/>
          <a:stretch/>
        </p:blipFill>
        <p:spPr>
          <a:xfrm>
            <a:off x="360000" y="0"/>
            <a:ext cx="9071280" cy="5669280"/>
          </a:xfrm>
          <a:prstGeom prst="rect">
            <a:avLst/>
          </a:prstGeom>
          <a:ln w="0">
            <a:noFill/>
          </a:ln>
        </p:spPr>
      </p:pic>
      <p:sp>
        <p:nvSpPr>
          <p:cNvPr id="114" name=""/>
          <p:cNvSpPr/>
          <p:nvPr/>
        </p:nvSpPr>
        <p:spPr>
          <a:xfrm>
            <a:off x="2907360" y="0"/>
            <a:ext cx="4761360" cy="2898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400" spc="-1" strike="noStrike">
                <a:solidFill>
                  <a:srgbClr val="c9211e"/>
                </a:solidFill>
                <a:latin typeface="Arial"/>
              </a:rPr>
              <a:t>Spectra of the source record from this accelerometer drop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7" name="" descr=""/>
          <p:cNvPicPr/>
          <p:nvPr/>
        </p:nvPicPr>
        <p:blipFill>
          <a:blip r:embed="rId1"/>
          <a:stretch/>
        </p:blipFill>
        <p:spPr>
          <a:xfrm>
            <a:off x="21240" y="14400"/>
            <a:ext cx="10079280" cy="5669280"/>
          </a:xfrm>
          <a:prstGeom prst="rect">
            <a:avLst/>
          </a:prstGeom>
          <a:ln w="0">
            <a:noFill/>
          </a:ln>
        </p:spPr>
      </p:pic>
      <p:sp>
        <p:nvSpPr>
          <p:cNvPr id="118" name=""/>
          <p:cNvSpPr/>
          <p:nvPr/>
        </p:nvSpPr>
        <p:spPr>
          <a:xfrm>
            <a:off x="2906640" y="0"/>
            <a:ext cx="3300120" cy="2898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400" spc="-1" strike="noStrike">
                <a:solidFill>
                  <a:srgbClr val="c9211e"/>
                </a:solidFill>
                <a:latin typeface="Arial"/>
                <a:ea typeface="Noto Sans CJK SC"/>
              </a:rPr>
              <a:t> </a:t>
            </a:r>
            <a:r>
              <a:rPr b="0" lang="en-CA" sz="1400" spc="-1" strike="noStrike">
                <a:solidFill>
                  <a:srgbClr val="c9211e"/>
                </a:solidFill>
                <a:latin typeface="Arial"/>
                <a:ea typeface="Noto Sans CJK SC"/>
              </a:rPr>
              <a:t>1-s 100-2000 Hz up-sweep at station 1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1" name="" descr=""/>
          <p:cNvPicPr/>
          <p:nvPr/>
        </p:nvPicPr>
        <p:blipFill>
          <a:blip r:embed="rId1"/>
          <a:stretch/>
        </p:blipFill>
        <p:spPr>
          <a:xfrm>
            <a:off x="21240" y="14400"/>
            <a:ext cx="10079280" cy="5669280"/>
          </a:xfrm>
          <a:prstGeom prst="rect">
            <a:avLst/>
          </a:prstGeom>
          <a:ln w="0">
            <a:noFill/>
          </a:ln>
        </p:spPr>
      </p:pic>
      <p:sp>
        <p:nvSpPr>
          <p:cNvPr id="122" name=""/>
          <p:cNvSpPr/>
          <p:nvPr/>
        </p:nvSpPr>
        <p:spPr>
          <a:xfrm>
            <a:off x="2906640" y="0"/>
            <a:ext cx="1916280" cy="2898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400" spc="-1" strike="noStrike">
                <a:solidFill>
                  <a:srgbClr val="c9211e"/>
                </a:solidFill>
                <a:latin typeface="Arial"/>
                <a:ea typeface="Noto Sans CJK SC"/>
              </a:rPr>
              <a:t> </a:t>
            </a:r>
            <a:r>
              <a:rPr b="0" lang="en-CA" sz="1400" spc="-1" strike="noStrike">
                <a:solidFill>
                  <a:srgbClr val="c9211e"/>
                </a:solidFill>
                <a:latin typeface="Arial"/>
                <a:ea typeface="Noto Sans CJK SC"/>
              </a:rPr>
              <a:t>Zoom-in on the same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5" name="" descr=""/>
          <p:cNvPicPr/>
          <p:nvPr/>
        </p:nvPicPr>
        <p:blipFill>
          <a:blip r:embed="rId1"/>
          <a:stretch/>
        </p:blipFill>
        <p:spPr>
          <a:xfrm>
            <a:off x="21240" y="14400"/>
            <a:ext cx="10079280" cy="5669280"/>
          </a:xfrm>
          <a:prstGeom prst="rect">
            <a:avLst/>
          </a:prstGeom>
          <a:ln w="0">
            <a:noFill/>
          </a:ln>
        </p:spPr>
      </p:pic>
      <p:sp>
        <p:nvSpPr>
          <p:cNvPr id="126" name=""/>
          <p:cNvSpPr/>
          <p:nvPr/>
        </p:nvSpPr>
        <p:spPr>
          <a:xfrm>
            <a:off x="2906640" y="0"/>
            <a:ext cx="5247720" cy="2898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400" spc="-1" strike="noStrike">
                <a:solidFill>
                  <a:srgbClr val="c9211e"/>
                </a:solidFill>
                <a:latin typeface="Arial"/>
                <a:ea typeface="Noto Sans CJK SC"/>
              </a:rPr>
              <a:t> </a:t>
            </a:r>
            <a:r>
              <a:rPr b="0" lang="en-CA" sz="1400" spc="-1" strike="noStrike">
                <a:solidFill>
                  <a:srgbClr val="c9211e"/>
                </a:solidFill>
                <a:latin typeface="Arial"/>
                <a:ea typeface="Noto Sans CJK SC"/>
              </a:rPr>
              <a:t>Sweep cross-correlated with chan 1 to create impulsive records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9" name="" descr=""/>
          <p:cNvPicPr/>
          <p:nvPr/>
        </p:nvPicPr>
        <p:blipFill>
          <a:blip r:embed="rId1"/>
          <a:stretch/>
        </p:blipFill>
        <p:spPr>
          <a:xfrm>
            <a:off x="525240" y="0"/>
            <a:ext cx="9071280" cy="5669280"/>
          </a:xfrm>
          <a:prstGeom prst="rect">
            <a:avLst/>
          </a:prstGeom>
          <a:ln w="0">
            <a:noFill/>
          </a:ln>
        </p:spPr>
      </p:pic>
      <p:sp>
        <p:nvSpPr>
          <p:cNvPr id="130" name=""/>
          <p:cNvSpPr/>
          <p:nvPr/>
        </p:nvSpPr>
        <p:spPr>
          <a:xfrm>
            <a:off x="2906640" y="0"/>
            <a:ext cx="2664720" cy="2898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400" spc="-1" strike="noStrike">
                <a:solidFill>
                  <a:srgbClr val="c9211e"/>
                </a:solidFill>
                <a:latin typeface="Arial"/>
                <a:ea typeface="Noto Sans CJK SC"/>
              </a:rPr>
              <a:t> </a:t>
            </a:r>
            <a:r>
              <a:rPr b="0" lang="en-CA" sz="1400" spc="-1" strike="noStrike">
                <a:solidFill>
                  <a:srgbClr val="c9211e"/>
                </a:solidFill>
                <a:latin typeface="Arial"/>
                <a:ea typeface="Noto Sans CJK SC"/>
              </a:rPr>
              <a:t>Spectra of sweep, near-source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3" name="" descr=""/>
          <p:cNvPicPr/>
          <p:nvPr/>
        </p:nvPicPr>
        <p:blipFill>
          <a:blip r:embed="rId1"/>
          <a:stretch/>
        </p:blipFill>
        <p:spPr>
          <a:xfrm>
            <a:off x="525240" y="-98280"/>
            <a:ext cx="9071280" cy="5669280"/>
          </a:xfrm>
          <a:prstGeom prst="rect">
            <a:avLst/>
          </a:prstGeom>
          <a:ln w="0">
            <a:noFill/>
          </a:ln>
        </p:spPr>
      </p:pic>
      <p:sp>
        <p:nvSpPr>
          <p:cNvPr id="134" name=""/>
          <p:cNvSpPr/>
          <p:nvPr/>
        </p:nvSpPr>
        <p:spPr>
          <a:xfrm>
            <a:off x="2907000" y="0"/>
            <a:ext cx="4572720" cy="2898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400" spc="-1" strike="noStrike">
                <a:solidFill>
                  <a:srgbClr val="c9211e"/>
                </a:solidFill>
                <a:latin typeface="Arial"/>
                <a:ea typeface="Noto Sans CJK SC"/>
              </a:rPr>
              <a:t> </a:t>
            </a:r>
            <a:r>
              <a:rPr b="0" lang="en-CA" sz="1400" spc="-1" strike="noStrike">
                <a:solidFill>
                  <a:srgbClr val="c9211e"/>
                </a:solidFill>
                <a:latin typeface="Arial"/>
                <a:ea typeface="Noto Sans CJK SC"/>
              </a:rPr>
              <a:t>Spectra of sweep, middle of the table (note resonance)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7" name="" descr=""/>
          <p:cNvPicPr/>
          <p:nvPr/>
        </p:nvPicPr>
        <p:blipFill>
          <a:blip r:embed="rId1"/>
          <a:stretch/>
        </p:blipFill>
        <p:spPr>
          <a:xfrm>
            <a:off x="468360" y="360"/>
            <a:ext cx="9071280" cy="5669280"/>
          </a:xfrm>
          <a:prstGeom prst="rect">
            <a:avLst/>
          </a:prstGeom>
          <a:ln w="0">
            <a:noFill/>
          </a:ln>
        </p:spPr>
      </p:pic>
      <p:sp>
        <p:nvSpPr>
          <p:cNvPr id="138" name=""/>
          <p:cNvSpPr/>
          <p:nvPr/>
        </p:nvSpPr>
        <p:spPr>
          <a:xfrm>
            <a:off x="2340000" y="0"/>
            <a:ext cx="5619600" cy="2898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400" spc="-1" strike="noStrike">
                <a:solidFill>
                  <a:srgbClr val="c9211e"/>
                </a:solidFill>
                <a:latin typeface="Arial"/>
                <a:ea typeface="Noto Sans CJK SC"/>
              </a:rPr>
              <a:t> </a:t>
            </a:r>
            <a:r>
              <a:rPr b="0" lang="en-CA" sz="1400" spc="-1" strike="noStrike">
                <a:solidFill>
                  <a:srgbClr val="c9211e"/>
                </a:solidFill>
                <a:latin typeface="Arial"/>
                <a:ea typeface="Noto Sans CJK SC"/>
              </a:rPr>
              <a:t>Spectra of sweep, noisy weak signal at the opposite end of the table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1" name="" descr=""/>
          <p:cNvPicPr/>
          <p:nvPr/>
        </p:nvPicPr>
        <p:blipFill>
          <a:blip r:embed="rId1"/>
          <a:stretch/>
        </p:blipFill>
        <p:spPr>
          <a:xfrm>
            <a:off x="360000" y="360"/>
            <a:ext cx="9071280" cy="5669280"/>
          </a:xfrm>
          <a:prstGeom prst="rect">
            <a:avLst/>
          </a:prstGeom>
          <a:ln w="0">
            <a:noFill/>
          </a:ln>
        </p:spPr>
      </p:pic>
      <p:sp>
        <p:nvSpPr>
          <p:cNvPr id="142" name=""/>
          <p:cNvSpPr/>
          <p:nvPr/>
        </p:nvSpPr>
        <p:spPr>
          <a:xfrm>
            <a:off x="2906640" y="0"/>
            <a:ext cx="3156840" cy="2898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400" spc="-1" strike="noStrike">
                <a:solidFill>
                  <a:srgbClr val="c9211e"/>
                </a:solidFill>
                <a:latin typeface="Arial"/>
                <a:ea typeface="Noto Sans CJK SC"/>
              </a:rPr>
              <a:t> </a:t>
            </a:r>
            <a:r>
              <a:rPr b="0" lang="en-CA" sz="1400" spc="-1" strike="noStrike">
                <a:solidFill>
                  <a:srgbClr val="c9211e"/>
                </a:solidFill>
                <a:latin typeface="Arial"/>
                <a:ea typeface="Noto Sans CJK SC"/>
              </a:rPr>
              <a:t>Spectra of chan 1 from the first strike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5" name="" descr=""/>
          <p:cNvPicPr/>
          <p:nvPr/>
        </p:nvPicPr>
        <p:blipFill>
          <a:blip r:embed="rId1"/>
          <a:stretch/>
        </p:blipFill>
        <p:spPr>
          <a:xfrm>
            <a:off x="460440" y="360"/>
            <a:ext cx="9071280" cy="5669280"/>
          </a:xfrm>
          <a:prstGeom prst="rect">
            <a:avLst/>
          </a:prstGeom>
          <a:ln w="0">
            <a:noFill/>
          </a:ln>
        </p:spPr>
      </p:pic>
      <p:sp>
        <p:nvSpPr>
          <p:cNvPr id="146" name=""/>
          <p:cNvSpPr/>
          <p:nvPr/>
        </p:nvSpPr>
        <p:spPr>
          <a:xfrm>
            <a:off x="2906640" y="0"/>
            <a:ext cx="3912840" cy="2898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400" spc="-1" strike="noStrike">
                <a:solidFill>
                  <a:srgbClr val="c9211e"/>
                </a:solidFill>
                <a:latin typeface="Arial"/>
                <a:ea typeface="Noto Sans CJK SC"/>
              </a:rPr>
              <a:t> </a:t>
            </a:r>
            <a:r>
              <a:rPr b="0" lang="en-CA" sz="1400" spc="-1" strike="noStrike">
                <a:solidFill>
                  <a:srgbClr val="c9211e"/>
                </a:solidFill>
                <a:latin typeface="Arial"/>
                <a:ea typeface="Noto Sans CJK SC"/>
              </a:rPr>
              <a:t>Spectra of chan 1 from the first ‘knuckle” strike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9" name="" descr=""/>
          <p:cNvPicPr/>
          <p:nvPr/>
        </p:nvPicPr>
        <p:blipFill>
          <a:blip r:embed="rId1"/>
          <a:stretch/>
        </p:blipFill>
        <p:spPr>
          <a:xfrm>
            <a:off x="540000" y="0"/>
            <a:ext cx="9071280" cy="5669280"/>
          </a:xfrm>
          <a:prstGeom prst="rect">
            <a:avLst/>
          </a:prstGeom>
          <a:ln w="0">
            <a:noFill/>
          </a:ln>
        </p:spPr>
      </p:pic>
      <p:sp>
        <p:nvSpPr>
          <p:cNvPr id="150" name=""/>
          <p:cNvSpPr/>
          <p:nvPr/>
        </p:nvSpPr>
        <p:spPr>
          <a:xfrm>
            <a:off x="2907000" y="0"/>
            <a:ext cx="2539800" cy="2898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400" spc="-1" strike="noStrike">
                <a:solidFill>
                  <a:srgbClr val="c9211e"/>
                </a:solidFill>
                <a:latin typeface="Arial"/>
                <a:ea typeface="Noto Sans CJK SC"/>
              </a:rPr>
              <a:t> </a:t>
            </a:r>
            <a:r>
              <a:rPr b="0" lang="en-CA" sz="1400" spc="-1" strike="noStrike">
                <a:solidFill>
                  <a:srgbClr val="c9211e"/>
                </a:solidFill>
                <a:latin typeface="Arial"/>
                <a:ea typeface="Noto Sans CJK SC"/>
              </a:rPr>
              <a:t>the first ‘knuckle” strike again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3" name="" descr=""/>
          <p:cNvPicPr/>
          <p:nvPr/>
        </p:nvPicPr>
        <p:blipFill>
          <a:blip r:embed="rId1"/>
          <a:stretch/>
        </p:blipFill>
        <p:spPr>
          <a:xfrm>
            <a:off x="468360" y="0"/>
            <a:ext cx="9071280" cy="5669280"/>
          </a:xfrm>
          <a:prstGeom prst="rect">
            <a:avLst/>
          </a:prstGeom>
          <a:ln w="0">
            <a:noFill/>
          </a:ln>
        </p:spPr>
      </p:pic>
      <p:sp>
        <p:nvSpPr>
          <p:cNvPr id="154" name=""/>
          <p:cNvSpPr/>
          <p:nvPr/>
        </p:nvSpPr>
        <p:spPr>
          <a:xfrm>
            <a:off x="2906640" y="0"/>
            <a:ext cx="4654800" cy="2898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400" spc="-1" strike="noStrike">
                <a:solidFill>
                  <a:srgbClr val="c9211e"/>
                </a:solidFill>
                <a:latin typeface="Arial"/>
                <a:ea typeface="Noto Sans CJK SC"/>
              </a:rPr>
              <a:t> </a:t>
            </a:r>
            <a:r>
              <a:rPr b="0" lang="en-CA" sz="1400" spc="-1" strike="noStrike">
                <a:solidFill>
                  <a:srgbClr val="c9211e"/>
                </a:solidFill>
                <a:latin typeface="Arial"/>
                <a:ea typeface="Noto Sans CJK SC"/>
              </a:rPr>
              <a:t>the first ‘knuckle” strike band-pass filtered below 200 Hz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7" name="" descr=""/>
          <p:cNvPicPr/>
          <p:nvPr/>
        </p:nvPicPr>
        <p:blipFill>
          <a:blip r:embed="rId1"/>
          <a:stretch/>
        </p:blipFill>
        <p:spPr>
          <a:xfrm>
            <a:off x="468360" y="360"/>
            <a:ext cx="9071280" cy="5669280"/>
          </a:xfrm>
          <a:prstGeom prst="rect">
            <a:avLst/>
          </a:prstGeom>
          <a:ln w="0">
            <a:noFill/>
          </a:ln>
        </p:spPr>
      </p:pic>
      <p:sp>
        <p:nvSpPr>
          <p:cNvPr id="158" name=""/>
          <p:cNvSpPr/>
          <p:nvPr/>
        </p:nvSpPr>
        <p:spPr>
          <a:xfrm>
            <a:off x="2907000" y="0"/>
            <a:ext cx="4144320" cy="2898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400" spc="-1" strike="noStrike">
                <a:solidFill>
                  <a:srgbClr val="c9211e"/>
                </a:solidFill>
                <a:latin typeface="Arial"/>
                <a:ea typeface="Noto Sans CJK SC"/>
              </a:rPr>
              <a:t> </a:t>
            </a:r>
            <a:r>
              <a:rPr b="0" lang="en-CA" sz="1400" spc="-1" strike="noStrike">
                <a:solidFill>
                  <a:srgbClr val="c9211e"/>
                </a:solidFill>
                <a:latin typeface="Arial"/>
                <a:ea typeface="Noto Sans CJK SC"/>
              </a:rPr>
              <a:t>the same record band-pass filtered above 200 Hz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</TotalTime>
  <Application>LibreOffice/7.5.7.1$Linux_X86_64 LibreOffice_project/50$Build-1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2023-11-14T13:36:24Z</dcterms:created>
  <dc:creator/>
  <dc:description/>
  <dc:language>en-CA</dc:language>
  <cp:lastModifiedBy/>
  <dcterms:modified xsi:type="dcterms:W3CDTF">2023-11-15T18:14:45Z</dcterms:modified>
  <cp:revision>24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