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.xml.rels" ContentType="application/vnd.openxmlformats-package.relationships+xml"/>
  <Override PartName="/ppt/slides/_rels/slide16.xml.rels" ContentType="application/vnd.openxmlformats-package.relationships+xml"/>
  <Override PartName="/ppt/slides/_rels/slide2.xml.rels" ContentType="application/vnd.openxmlformats-package.relationships+xml"/>
  <Override PartName="/ppt/slides/_rels/slide17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_rels/presentation.xml.rels" ContentType="application/vnd.openxmlformats-package.relationships+xml"/>
  <Override PartName="/ppt/media/image13.png" ContentType="image/png"/>
  <Override PartName="/ppt/media/image4.png" ContentType="image/png"/>
  <Override PartName="/ppt/media/image9.png" ContentType="image/png"/>
  <Override PartName="/ppt/media/image18.png" ContentType="image/png"/>
  <Override PartName="/ppt/media/image20.png" ContentType="image/png"/>
  <Override PartName="/ppt/media/image12.png" ContentType="image/png"/>
  <Override PartName="/ppt/media/image3.png" ContentType="image/png"/>
  <Override PartName="/ppt/media/image21.png" ContentType="image/png"/>
  <Override PartName="/ppt/media/image19.png" ContentType="image/png"/>
  <Override PartName="/ppt/media/image5.png" ContentType="image/png"/>
  <Override PartName="/ppt/media/image14.png" ContentType="image/png"/>
  <Override PartName="/ppt/media/image15.png" ContentType="image/png"/>
  <Override PartName="/ppt/media/image6.png" ContentType="image/png"/>
  <Override PartName="/ppt/media/image10.png" ContentType="image/png"/>
  <Override PartName="/ppt/media/image1.png" ContentType="image/png"/>
  <Override PartName="/ppt/media/image16.png" ContentType="image/png"/>
  <Override PartName="/ppt/media/image7.png" ContentType="image/png"/>
  <Override PartName="/ppt/media/image2.png" ContentType="image/png"/>
  <Override PartName="/ppt/media/image11.png" ContentType="image/png"/>
  <Override PartName="/ppt/media/image8.png" ContentType="image/png"/>
  <Override PartName="/ppt/media/image17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790E69E-E7A4-4C9F-90D5-F46B977A264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464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24FD0FD-F1F2-4B5B-B808-D569E3985A81}" type="slidenum">
              <a:rPr b="0" lang="en-CA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Arial"/>
              </a:rPr>
              <a:t>Click to edit the outline text format</a:t>
            </a:r>
            <a:endParaRPr b="0" lang="en-US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Second Outline Level</a:t>
            </a:r>
            <a:endParaRPr b="0" lang="en-US" sz="20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"/>
          <p:cNvPicPr/>
          <p:nvPr/>
        </p:nvPicPr>
        <p:blipFill>
          <a:blip r:embed="rId1"/>
          <a:stretch/>
        </p:blipFill>
        <p:spPr>
          <a:xfrm>
            <a:off x="3420000" y="479880"/>
            <a:ext cx="6292080" cy="2219760"/>
          </a:xfrm>
          <a:prstGeom prst="rect">
            <a:avLst/>
          </a:prstGeom>
          <a:ln w="0">
            <a:noFill/>
          </a:ln>
        </p:spPr>
      </p:pic>
      <p:pic>
        <p:nvPicPr>
          <p:cNvPr id="6" name="Picture 5" descr=""/>
          <p:cNvPicPr/>
          <p:nvPr/>
        </p:nvPicPr>
        <p:blipFill>
          <a:blip r:embed="rId2"/>
          <a:stretch/>
        </p:blipFill>
        <p:spPr>
          <a:xfrm>
            <a:off x="3863160" y="3126240"/>
            <a:ext cx="5496480" cy="1733400"/>
          </a:xfrm>
          <a:prstGeom prst="rect">
            <a:avLst/>
          </a:prstGeom>
          <a:ln w="0">
            <a:noFill/>
          </a:ln>
        </p:spPr>
      </p:pic>
      <p:sp>
        <p:nvSpPr>
          <p:cNvPr id="7" name="TextBox 6"/>
          <p:cNvSpPr/>
          <p:nvPr/>
        </p:nvSpPr>
        <p:spPr>
          <a:xfrm>
            <a:off x="360000" y="360000"/>
            <a:ext cx="2519640" cy="943200"/>
          </a:xfrm>
          <a:prstGeom prst="rect">
            <a:avLst/>
          </a:prstGeom>
          <a:solidFill>
            <a:srgbClr val="ffff3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Receiver and source coordinates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Source station ‘1002’ is a spurious one I created by mistake. 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We used inline numbers 101-105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" name="Picture 7" descr=""/>
          <p:cNvPicPr/>
          <p:nvPr/>
        </p:nvPicPr>
        <p:blipFill>
          <a:blip r:embed="rId3"/>
          <a:stretch/>
        </p:blipFill>
        <p:spPr>
          <a:xfrm>
            <a:off x="246600" y="2773440"/>
            <a:ext cx="3173040" cy="2086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"/>
          <p:cNvPicPr/>
          <p:nvPr/>
        </p:nvPicPr>
        <p:blipFill>
          <a:blip r:embed="rId1"/>
          <a:stretch/>
        </p:blipFill>
        <p:spPr>
          <a:xfrm>
            <a:off x="4320000" y="46800"/>
            <a:ext cx="5713920" cy="5669280"/>
          </a:xfrm>
          <a:prstGeom prst="rect">
            <a:avLst/>
          </a:prstGeom>
          <a:ln w="0">
            <a:noFill/>
          </a:ln>
        </p:spPr>
      </p:pic>
      <p:sp>
        <p:nvSpPr>
          <p:cNvPr id="10" name="TextBox 9"/>
          <p:cNvSpPr/>
          <p:nvPr/>
        </p:nvSpPr>
        <p:spPr>
          <a:xfrm>
            <a:off x="360000" y="226800"/>
            <a:ext cx="3599640" cy="431280"/>
          </a:xfrm>
          <a:prstGeom prst="rect">
            <a:avLst/>
          </a:prstGeom>
          <a:solidFill>
            <a:srgbClr val="ffff3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Trial 200-Hz sine function signal at shot point 1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Note the variations of amplitudes (bottom plot)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"/>
          <p:cNvPicPr/>
          <p:nvPr/>
        </p:nvPicPr>
        <p:blipFill>
          <a:blip r:embed="rId1"/>
          <a:stretch/>
        </p:blipFill>
        <p:spPr>
          <a:xfrm>
            <a:off x="900000" y="360000"/>
            <a:ext cx="8301600" cy="5188320"/>
          </a:xfrm>
          <a:prstGeom prst="rect">
            <a:avLst/>
          </a:prstGeom>
          <a:ln w="0">
            <a:noFill/>
          </a:ln>
        </p:spPr>
      </p:pic>
      <p:sp>
        <p:nvSpPr>
          <p:cNvPr id="12" name="TextBox 11"/>
          <p:cNvSpPr/>
          <p:nvPr/>
        </p:nvSpPr>
        <p:spPr>
          <a:xfrm>
            <a:off x="720000" y="46800"/>
            <a:ext cx="3599640" cy="312840"/>
          </a:xfrm>
          <a:prstGeom prst="rect">
            <a:avLst/>
          </a:prstGeom>
          <a:solidFill>
            <a:srgbClr val="ffff3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Shot point 1 on the left – general view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"/>
          <p:cNvPicPr/>
          <p:nvPr/>
        </p:nvPicPr>
        <p:blipFill>
          <a:blip r:embed="rId1"/>
          <a:stretch/>
        </p:blipFill>
        <p:spPr>
          <a:xfrm>
            <a:off x="1080000" y="180000"/>
            <a:ext cx="8459280" cy="5319720"/>
          </a:xfrm>
          <a:prstGeom prst="rect">
            <a:avLst/>
          </a:prstGeom>
          <a:ln w="0">
            <a:noFill/>
          </a:ln>
        </p:spPr>
      </p:pic>
      <p:sp>
        <p:nvSpPr>
          <p:cNvPr id="14" name="TextBox 13"/>
          <p:cNvSpPr/>
          <p:nvPr/>
        </p:nvSpPr>
        <p:spPr>
          <a:xfrm>
            <a:off x="180000" y="46800"/>
            <a:ext cx="3419640" cy="772560"/>
          </a:xfrm>
          <a:prstGeom prst="rect">
            <a:avLst/>
          </a:prstGeom>
          <a:solidFill>
            <a:srgbClr val="ffff3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Zoom in of the same with first-arrival picks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Measure (rough) pulse width and frequencies of  the swings you can see in the data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Channel 5 is perhaps the easiest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"/>
          <p:cNvPicPr/>
          <p:nvPr/>
        </p:nvPicPr>
        <p:blipFill>
          <a:blip r:embed="rId1"/>
          <a:stretch/>
        </p:blipFill>
        <p:spPr>
          <a:xfrm>
            <a:off x="540360" y="3240"/>
            <a:ext cx="9015120" cy="5669280"/>
          </a:xfrm>
          <a:prstGeom prst="rect">
            <a:avLst/>
          </a:prstGeom>
          <a:ln w="0">
            <a:noFill/>
          </a:ln>
        </p:spPr>
      </p:pic>
      <p:sp>
        <p:nvSpPr>
          <p:cNvPr id="16" name="TextBox 15"/>
          <p:cNvSpPr/>
          <p:nvPr/>
        </p:nvSpPr>
        <p:spPr>
          <a:xfrm>
            <a:off x="5760000" y="837720"/>
            <a:ext cx="3779640" cy="601920"/>
          </a:xfrm>
          <a:prstGeom prst="rect">
            <a:avLst/>
          </a:prstGeom>
          <a:solidFill>
            <a:srgbClr val="ffff3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Strong zoom for measuring velocity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Draw a straight line approximating ALL 8 points and measure slope  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"/>
          <p:cNvPicPr/>
          <p:nvPr/>
        </p:nvPicPr>
        <p:blipFill>
          <a:blip r:embed="rId1"/>
          <a:stretch/>
        </p:blipFill>
        <p:spPr>
          <a:xfrm>
            <a:off x="1424520" y="136800"/>
            <a:ext cx="8655120" cy="5442840"/>
          </a:xfrm>
          <a:prstGeom prst="rect">
            <a:avLst/>
          </a:prstGeom>
          <a:ln w="0">
            <a:noFill/>
          </a:ln>
        </p:spPr>
      </p:pic>
      <p:sp>
        <p:nvSpPr>
          <p:cNvPr id="18" name="TextBox 17"/>
          <p:cNvSpPr/>
          <p:nvPr/>
        </p:nvSpPr>
        <p:spPr>
          <a:xfrm>
            <a:off x="180000" y="47160"/>
            <a:ext cx="3419640" cy="431280"/>
          </a:xfrm>
          <a:prstGeom prst="rect">
            <a:avLst/>
          </a:prstGeom>
          <a:solidFill>
            <a:srgbClr val="ffff3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Different source (that eroded hook) at the same source point. Are the records much different?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"/>
          <p:cNvPicPr/>
          <p:nvPr/>
        </p:nvPicPr>
        <p:blipFill>
          <a:blip r:embed="rId1"/>
          <a:stretch/>
        </p:blipFill>
        <p:spPr>
          <a:xfrm>
            <a:off x="1440000" y="136800"/>
            <a:ext cx="8655120" cy="5442840"/>
          </a:xfrm>
          <a:prstGeom prst="rect">
            <a:avLst/>
          </a:prstGeom>
          <a:ln w="0">
            <a:noFill/>
          </a:ln>
        </p:spPr>
      </p:pic>
      <p:sp>
        <p:nvSpPr>
          <p:cNvPr id="20" name="TextBox 19"/>
          <p:cNvSpPr/>
          <p:nvPr/>
        </p:nvSpPr>
        <p:spPr>
          <a:xfrm>
            <a:off x="180000" y="47160"/>
            <a:ext cx="3419640" cy="772560"/>
          </a:xfrm>
          <a:prstGeom prst="rect">
            <a:avLst/>
          </a:prstGeom>
          <a:solidFill>
            <a:srgbClr val="ffff3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Source point 4 (on the side)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For a bonus, can you estimate wave velocity from this shape or travel-time curve (hyperbola)?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"/>
          <p:cNvPicPr/>
          <p:nvPr/>
        </p:nvPicPr>
        <p:blipFill>
          <a:blip r:embed="rId1"/>
          <a:stretch/>
        </p:blipFill>
        <p:spPr>
          <a:xfrm>
            <a:off x="1064520" y="0"/>
            <a:ext cx="9015120" cy="5669280"/>
          </a:xfrm>
          <a:prstGeom prst="rect">
            <a:avLst/>
          </a:prstGeom>
          <a:ln w="0">
            <a:noFill/>
          </a:ln>
        </p:spPr>
      </p:pic>
      <p:sp>
        <p:nvSpPr>
          <p:cNvPr id="22" name="TextBox 21"/>
          <p:cNvSpPr/>
          <p:nvPr/>
        </p:nvSpPr>
        <p:spPr>
          <a:xfrm>
            <a:off x="180000" y="47160"/>
            <a:ext cx="3419640" cy="601920"/>
          </a:xfrm>
          <a:prstGeom prst="rect">
            <a:avLst/>
          </a:prstGeom>
          <a:solidFill>
            <a:srgbClr val="ffff3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Strike on the right.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Measure the velocity again and compare to the one from the left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/>
          <p:nvPr/>
        </p:nvSpPr>
        <p:spPr>
          <a:xfrm>
            <a:off x="180000" y="47160"/>
            <a:ext cx="3779640" cy="772560"/>
          </a:xfrm>
          <a:prstGeom prst="rect">
            <a:avLst/>
          </a:prstGeom>
          <a:solidFill>
            <a:srgbClr val="ffff3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Vibrator signal near channel 1 ( 100 to 5000 Hz sweep in 1 sec)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Note that the strongest signal is near channels 2-5 (plot on the bottom) 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4" name="Picture 23" descr=""/>
          <p:cNvPicPr/>
          <p:nvPr/>
        </p:nvPicPr>
        <p:blipFill>
          <a:blip r:embed="rId1"/>
          <a:stretch/>
        </p:blipFill>
        <p:spPr>
          <a:xfrm>
            <a:off x="3960000" y="0"/>
            <a:ext cx="5728680" cy="5669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/>
          <p:nvPr/>
        </p:nvSpPr>
        <p:spPr>
          <a:xfrm>
            <a:off x="180000" y="47160"/>
            <a:ext cx="3779640" cy="431280"/>
          </a:xfrm>
          <a:prstGeom prst="rect">
            <a:avLst/>
          </a:prstGeom>
          <a:solidFill>
            <a:srgbClr val="ffff3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Zoom-in into the same sweep records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6" name="Picture 25" descr=""/>
          <p:cNvPicPr/>
          <p:nvPr/>
        </p:nvPicPr>
        <p:blipFill>
          <a:blip r:embed="rId1"/>
          <a:stretch/>
        </p:blipFill>
        <p:spPr>
          <a:xfrm>
            <a:off x="2065680" y="540000"/>
            <a:ext cx="8013960" cy="503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/>
          <p:nvPr/>
        </p:nvSpPr>
        <p:spPr>
          <a:xfrm>
            <a:off x="180000" y="47160"/>
            <a:ext cx="3779640" cy="312480"/>
          </a:xfrm>
          <a:prstGeom prst="rect">
            <a:avLst/>
          </a:prstGeom>
          <a:solidFill>
            <a:srgbClr val="ffff3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Spectra of the sweep signals (lower-left plot)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8" name="Picture 27" descr=""/>
          <p:cNvPicPr/>
          <p:nvPr/>
        </p:nvPicPr>
        <p:blipFill>
          <a:blip r:embed="rId1"/>
          <a:stretch/>
        </p:blipFill>
        <p:spPr>
          <a:xfrm>
            <a:off x="2340000" y="540000"/>
            <a:ext cx="7544160" cy="4777560"/>
          </a:xfrm>
          <a:prstGeom prst="rect">
            <a:avLst/>
          </a:prstGeom>
          <a:ln w="0">
            <a:noFill/>
          </a:ln>
        </p:spPr>
      </p:pic>
      <p:sp>
        <p:nvSpPr>
          <p:cNvPr id="29" name="TextBox 28"/>
          <p:cNvSpPr/>
          <p:nvPr/>
        </p:nvSpPr>
        <p:spPr>
          <a:xfrm>
            <a:off x="360000" y="3600000"/>
            <a:ext cx="1799640" cy="1113840"/>
          </a:xfrm>
          <a:prstGeom prst="rect">
            <a:avLst/>
          </a:prstGeom>
          <a:solidFill>
            <a:srgbClr val="ffff3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Have we really achieved 5 kHz frequencies on this table?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What frequencies are there?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/>
          <p:nvPr/>
        </p:nvSpPr>
        <p:spPr>
          <a:xfrm>
            <a:off x="180000" y="47160"/>
            <a:ext cx="8999640" cy="431280"/>
          </a:xfrm>
          <a:prstGeom prst="rect">
            <a:avLst/>
          </a:prstGeom>
          <a:solidFill>
            <a:srgbClr val="ffff3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Sweep records after cross-correlating each channel with channel 1. This creates (imperfect here) pulses which I picked by ‘x’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TextBox 30"/>
          <p:cNvSpPr/>
          <p:nvPr/>
        </p:nvSpPr>
        <p:spPr>
          <a:xfrm>
            <a:off x="360000" y="3600000"/>
            <a:ext cx="1799640" cy="772560"/>
          </a:xfrm>
          <a:prstGeom prst="rect">
            <a:avLst/>
          </a:prstGeom>
          <a:solidFill>
            <a:srgbClr val="ffff3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Measure wave velocity using these ‘x’. Is it close to the one you had before?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2" name="Picture 31" descr=""/>
          <p:cNvPicPr/>
          <p:nvPr/>
        </p:nvPicPr>
        <p:blipFill>
          <a:blip r:embed="rId1"/>
          <a:stretch/>
        </p:blipFill>
        <p:spPr>
          <a:xfrm>
            <a:off x="1800000" y="360000"/>
            <a:ext cx="8156520" cy="5129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3" descr=""/>
          <p:cNvPicPr/>
          <p:nvPr/>
        </p:nvPicPr>
        <p:blipFill>
          <a:blip r:embed="rId1"/>
          <a:stretch/>
        </p:blipFill>
        <p:spPr>
          <a:xfrm>
            <a:off x="4500000" y="720000"/>
            <a:ext cx="5580720" cy="3669480"/>
          </a:xfrm>
          <a:prstGeom prst="rect">
            <a:avLst/>
          </a:prstGeom>
          <a:ln w="0">
            <a:noFill/>
          </a:ln>
        </p:spPr>
      </p:pic>
      <p:sp>
        <p:nvSpPr>
          <p:cNvPr id="34" name="TextBox 32"/>
          <p:cNvSpPr/>
          <p:nvPr/>
        </p:nvSpPr>
        <p:spPr>
          <a:xfrm>
            <a:off x="180000" y="47160"/>
            <a:ext cx="3419640" cy="745560"/>
          </a:xfrm>
          <a:prstGeom prst="rect">
            <a:avLst/>
          </a:prstGeom>
          <a:solidFill>
            <a:srgbClr val="ffff3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Starting location tests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Here is the map of actual locations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(all coordinates are multiples of 0.3 m)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5" name="" descr=""/>
          <p:cNvPicPr/>
          <p:nvPr/>
        </p:nvPicPr>
        <p:blipFill>
          <a:blip r:embed="rId2"/>
          <a:stretch/>
        </p:blipFill>
        <p:spPr>
          <a:xfrm>
            <a:off x="131760" y="1254960"/>
            <a:ext cx="5268240" cy="1937520"/>
          </a:xfrm>
          <a:prstGeom prst="rect">
            <a:avLst/>
          </a:prstGeom>
          <a:ln w="0">
            <a:noFill/>
          </a:ln>
        </p:spPr>
      </p:pic>
      <p:pic>
        <p:nvPicPr>
          <p:cNvPr id="36" name="" descr=""/>
          <p:cNvPicPr/>
          <p:nvPr/>
        </p:nvPicPr>
        <p:blipFill>
          <a:blip r:embed="rId3"/>
          <a:stretch/>
        </p:blipFill>
        <p:spPr>
          <a:xfrm>
            <a:off x="127080" y="3672000"/>
            <a:ext cx="5452920" cy="1787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4" descr=""/>
          <p:cNvPicPr/>
          <p:nvPr/>
        </p:nvPicPr>
        <p:blipFill>
          <a:blip r:embed="rId1"/>
          <a:stretch/>
        </p:blipFill>
        <p:spPr>
          <a:xfrm>
            <a:off x="2295360" y="540000"/>
            <a:ext cx="7727760" cy="4859640"/>
          </a:xfrm>
          <a:prstGeom prst="rect">
            <a:avLst/>
          </a:prstGeom>
          <a:ln w="0">
            <a:noFill/>
          </a:ln>
        </p:spPr>
      </p:pic>
      <p:sp>
        <p:nvSpPr>
          <p:cNvPr id="38" name="TextBox 35"/>
          <p:cNvSpPr/>
          <p:nvPr/>
        </p:nvSpPr>
        <p:spPr>
          <a:xfrm>
            <a:off x="180000" y="47160"/>
            <a:ext cx="5579640" cy="431280"/>
          </a:xfrm>
          <a:prstGeom prst="rect">
            <a:avLst/>
          </a:prstGeom>
          <a:solidFill>
            <a:srgbClr val="ffff3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Location of strike #1 using travel times  (crosses ‘x’) in the upper-right plot)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TextBox 36"/>
          <p:cNvSpPr/>
          <p:nvPr/>
        </p:nvSpPr>
        <p:spPr>
          <a:xfrm>
            <a:off x="360000" y="1980000"/>
            <a:ext cx="2159640" cy="1455120"/>
          </a:xfrm>
          <a:prstGeom prst="rect">
            <a:avLst/>
          </a:prstGeom>
          <a:solidFill>
            <a:srgbClr val="ffff3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The inverted location is shown by green ‘x’ here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Color shows a sum of travel-time misfits (the smallest value is white, where the final location is)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TextBox 37"/>
          <p:cNvSpPr/>
          <p:nvPr/>
        </p:nvSpPr>
        <p:spPr>
          <a:xfrm>
            <a:off x="7920000" y="180000"/>
            <a:ext cx="1799640" cy="943200"/>
          </a:xfrm>
          <a:prstGeom prst="rect">
            <a:avLst/>
          </a:prstGeom>
          <a:solidFill>
            <a:srgbClr val="ffff3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This plot shows measured wave-onset times (black ‘x’) and modelled times (red)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They look quite close?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TextBox 38"/>
          <p:cNvSpPr/>
          <p:nvPr/>
        </p:nvSpPr>
        <p:spPr>
          <a:xfrm>
            <a:off x="5760000" y="5148360"/>
            <a:ext cx="4263120" cy="431280"/>
          </a:xfrm>
          <a:prstGeom prst="rect">
            <a:avLst/>
          </a:prstGeom>
          <a:solidFill>
            <a:srgbClr val="ffff3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This plot shows travel times vs. source-receiver distance. Slope of this red line gives velocity within the  floor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TextBox 39"/>
          <p:cNvSpPr/>
          <p:nvPr/>
        </p:nvSpPr>
        <p:spPr>
          <a:xfrm>
            <a:off x="540000" y="1080000"/>
            <a:ext cx="1799640" cy="260640"/>
          </a:xfrm>
          <a:prstGeom prst="rect">
            <a:avLst/>
          </a:prstGeom>
          <a:solidFill>
            <a:srgbClr val="ffff3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Summary of results: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TextBox 40"/>
          <p:cNvSpPr/>
          <p:nvPr/>
        </p:nvSpPr>
        <p:spPr>
          <a:xfrm>
            <a:off x="495720" y="3764520"/>
            <a:ext cx="1799640" cy="1455120"/>
          </a:xfrm>
          <a:prstGeom prst="rect">
            <a:avLst/>
          </a:prstGeom>
          <a:solidFill>
            <a:srgbClr val="ffff3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Black circles are possible source locations FROM THE VIEWPOINTS of the individual stations.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The correct location is where all these circles intersect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1"/>
          <p:cNvSpPr/>
          <p:nvPr/>
        </p:nvSpPr>
        <p:spPr>
          <a:xfrm>
            <a:off x="245520" y="2199240"/>
            <a:ext cx="2159640" cy="1967760"/>
          </a:xfrm>
          <a:prstGeom prst="rect">
            <a:avLst/>
          </a:prstGeom>
          <a:solidFill>
            <a:srgbClr val="ffff3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This is a test inverting not observed but MODELED travel times from source #1.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The location is PERFECT – all black circles intersect at the correct point, and all travel times are predicted accurately (red line on the upper-right)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5" name="Picture 42" descr=""/>
          <p:cNvPicPr/>
          <p:nvPr/>
        </p:nvPicPr>
        <p:blipFill>
          <a:blip r:embed="rId1"/>
          <a:stretch/>
        </p:blipFill>
        <p:spPr>
          <a:xfrm>
            <a:off x="2140560" y="540000"/>
            <a:ext cx="7939080" cy="4992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3"/>
          <p:cNvSpPr/>
          <p:nvPr/>
        </p:nvSpPr>
        <p:spPr>
          <a:xfrm>
            <a:off x="245520" y="2199240"/>
            <a:ext cx="2159640" cy="1870560"/>
          </a:xfrm>
          <a:prstGeom prst="rect">
            <a:avLst/>
          </a:prstGeom>
          <a:solidFill>
            <a:srgbClr val="ffff3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Another pretty good location, but maybe a little off (green cross).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Which source was it? 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What is the location error?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Compare velocity values. 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7" name="Picture 44" descr=""/>
          <p:cNvPicPr/>
          <p:nvPr/>
        </p:nvPicPr>
        <p:blipFill>
          <a:blip r:embed="rId1"/>
          <a:stretch/>
        </p:blipFill>
        <p:spPr>
          <a:xfrm>
            <a:off x="2295360" y="540000"/>
            <a:ext cx="7727760" cy="485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Box 45"/>
          <p:cNvSpPr/>
          <p:nvPr/>
        </p:nvSpPr>
        <p:spPr>
          <a:xfrm>
            <a:off x="245520" y="2199240"/>
            <a:ext cx="2159640" cy="1455120"/>
          </a:xfrm>
          <a:prstGeom prst="rect">
            <a:avLst/>
          </a:prstGeom>
          <a:solidFill>
            <a:srgbClr val="ffff3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Another location, OUTSIDE of the area covered by receivers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Same questions</a:t>
            </a:r>
            <a:r>
              <a:rPr b="0" lang="en-CA" sz="1200" spc="-1" strike="noStrike">
                <a:solidFill>
                  <a:srgbClr val="000000"/>
                </a:solidFill>
                <a:latin typeface="Arial"/>
                <a:ea typeface="DejaVu Sans"/>
              </a:rPr>
              <a:t> as in the preceding slide?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9" name="Picture 46" descr=""/>
          <p:cNvPicPr/>
          <p:nvPr/>
        </p:nvPicPr>
        <p:blipFill>
          <a:blip r:embed="rId1"/>
          <a:stretch/>
        </p:blipFill>
        <p:spPr>
          <a:xfrm>
            <a:off x="2307600" y="367560"/>
            <a:ext cx="7715520" cy="4852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</TotalTime>
  <Application>LibreOffice/24.2.6.2$Linux_X86_64 LibreOffice_project/420$Build-2</Application>
  <AppVersion>15.0000</AppVersion>
  <Words>490</Words>
  <Paragraphs>51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2024-12-02T19:36:28Z</dcterms:created>
  <dc:creator/>
  <dc:description/>
  <dc:language>en-CA</dc:language>
  <cp:lastModifiedBy/>
  <dcterms:modified xsi:type="dcterms:W3CDTF">2024-12-03T10:03:10Z</dcterms:modified>
  <cp:revision>15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Custom</vt:lpwstr>
  </property>
  <property fmtid="{D5CDD505-2E9C-101B-9397-08002B2CF9AE}" pid="3" name="Slides">
    <vt:i4>17</vt:i4>
  </property>
</Properties>
</file>