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7">
  <p:sldMasterIdLst>
    <p:sldMasterId id="2147483648" r:id="rId1"/>
  </p:sldMasterIdLst>
  <p:notesMasterIdLst>
    <p:notesMasterId r:id="rId26"/>
  </p:notesMasterIdLst>
  <p:sldIdLst>
    <p:sldId id="257" r:id="rId2"/>
    <p:sldId id="260" r:id="rId3"/>
    <p:sldId id="277" r:id="rId4"/>
    <p:sldId id="258" r:id="rId5"/>
    <p:sldId id="259" r:id="rId6"/>
    <p:sldId id="281" r:id="rId7"/>
    <p:sldId id="275" r:id="rId8"/>
    <p:sldId id="263" r:id="rId9"/>
    <p:sldId id="278" r:id="rId10"/>
    <p:sldId id="279" r:id="rId11"/>
    <p:sldId id="280" r:id="rId12"/>
    <p:sldId id="276" r:id="rId13"/>
    <p:sldId id="262" r:id="rId14"/>
    <p:sldId id="264" r:id="rId15"/>
    <p:sldId id="265" r:id="rId16"/>
    <p:sldId id="266" r:id="rId17"/>
    <p:sldId id="267" r:id="rId18"/>
    <p:sldId id="268" r:id="rId19"/>
    <p:sldId id="269" r:id="rId20"/>
    <p:sldId id="270" r:id="rId21"/>
    <p:sldId id="272" r:id="rId22"/>
    <p:sldId id="273" r:id="rId23"/>
    <p:sldId id="271" r:id="rId24"/>
    <p:sldId id="274"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90" y="2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45F095-71F4-4430-857A-605C6899A687}" type="datetimeFigureOut">
              <a:rPr lang="en-CA" smtClean="0"/>
              <a:t>2024-05-17</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EC2BCC-8964-4B91-812E-0FB56697B1BD}" type="slidenum">
              <a:rPr lang="en-CA" smtClean="0"/>
              <a:t>‹#›</a:t>
            </a:fld>
            <a:endParaRPr lang="en-CA"/>
          </a:p>
        </p:txBody>
      </p:sp>
    </p:spTree>
    <p:extLst>
      <p:ext uri="{BB962C8B-B14F-4D97-AF65-F5344CB8AC3E}">
        <p14:creationId xmlns:p14="http://schemas.microsoft.com/office/powerpoint/2010/main" val="2001514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CC961-756D-6545-A5E2-9000B9DD148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5F02E98A-D26C-B96E-553E-122AF5921BA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D450D369-ACBB-D8C1-04C7-3C3A6018503E}"/>
              </a:ext>
            </a:extLst>
          </p:cNvPr>
          <p:cNvSpPr>
            <a:spLocks noGrp="1"/>
          </p:cNvSpPr>
          <p:nvPr>
            <p:ph type="dt" sz="half" idx="10"/>
          </p:nvPr>
        </p:nvSpPr>
        <p:spPr/>
        <p:txBody>
          <a:bodyPr/>
          <a:lstStyle/>
          <a:p>
            <a:fld id="{E151A172-1A88-4289-BC70-B00E6E76FCE6}" type="datetime1">
              <a:rPr lang="en-CA" smtClean="0"/>
              <a:t>2024-05-17</a:t>
            </a:fld>
            <a:endParaRPr lang="en-CA"/>
          </a:p>
        </p:txBody>
      </p:sp>
      <p:sp>
        <p:nvSpPr>
          <p:cNvPr id="5" name="Footer Placeholder 4">
            <a:extLst>
              <a:ext uri="{FF2B5EF4-FFF2-40B4-BE49-F238E27FC236}">
                <a16:creationId xmlns:a16="http://schemas.microsoft.com/office/drawing/2014/main" id="{C09EAB0C-BA1B-0F38-BC09-90392C65D264}"/>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8295A998-6011-A506-474E-F1C10FDBB553}"/>
              </a:ext>
            </a:extLst>
          </p:cNvPr>
          <p:cNvSpPr>
            <a:spLocks noGrp="1"/>
          </p:cNvSpPr>
          <p:nvPr>
            <p:ph type="sldNum" sz="quarter" idx="12"/>
          </p:nvPr>
        </p:nvSpPr>
        <p:spPr/>
        <p:txBody>
          <a:bodyPr/>
          <a:lstStyle/>
          <a:p>
            <a:fld id="{EC7E1DAD-4979-4288-AA49-3B811F18F449}" type="slidenum">
              <a:rPr lang="en-CA" smtClean="0"/>
              <a:t>‹#›</a:t>
            </a:fld>
            <a:endParaRPr lang="en-CA"/>
          </a:p>
        </p:txBody>
      </p:sp>
    </p:spTree>
    <p:extLst>
      <p:ext uri="{BB962C8B-B14F-4D97-AF65-F5344CB8AC3E}">
        <p14:creationId xmlns:p14="http://schemas.microsoft.com/office/powerpoint/2010/main" val="37394068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58FF5-BFA8-3418-D457-F8F60915A1FB}"/>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915F480-BBDE-4457-1B16-124E32BCE58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5BB2A59D-915C-1B7A-9F8A-DD1A4CCF2D7D}"/>
              </a:ext>
            </a:extLst>
          </p:cNvPr>
          <p:cNvSpPr>
            <a:spLocks noGrp="1"/>
          </p:cNvSpPr>
          <p:nvPr>
            <p:ph type="dt" sz="half" idx="10"/>
          </p:nvPr>
        </p:nvSpPr>
        <p:spPr/>
        <p:txBody>
          <a:bodyPr/>
          <a:lstStyle/>
          <a:p>
            <a:fld id="{A22CC64F-9392-4C3D-9976-64B1667F3403}" type="datetime1">
              <a:rPr lang="en-CA" smtClean="0"/>
              <a:t>2024-05-17</a:t>
            </a:fld>
            <a:endParaRPr lang="en-CA"/>
          </a:p>
        </p:txBody>
      </p:sp>
      <p:sp>
        <p:nvSpPr>
          <p:cNvPr id="5" name="Footer Placeholder 4">
            <a:extLst>
              <a:ext uri="{FF2B5EF4-FFF2-40B4-BE49-F238E27FC236}">
                <a16:creationId xmlns:a16="http://schemas.microsoft.com/office/drawing/2014/main" id="{8C36F804-419B-BEE5-3F60-E6003D8A987D}"/>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E176DF38-6E3D-133F-B25B-FCC064297684}"/>
              </a:ext>
            </a:extLst>
          </p:cNvPr>
          <p:cNvSpPr>
            <a:spLocks noGrp="1"/>
          </p:cNvSpPr>
          <p:nvPr>
            <p:ph type="sldNum" sz="quarter" idx="12"/>
          </p:nvPr>
        </p:nvSpPr>
        <p:spPr/>
        <p:txBody>
          <a:bodyPr/>
          <a:lstStyle/>
          <a:p>
            <a:fld id="{EC7E1DAD-4979-4288-AA49-3B811F18F449}" type="slidenum">
              <a:rPr lang="en-CA" smtClean="0"/>
              <a:t>‹#›</a:t>
            </a:fld>
            <a:endParaRPr lang="en-CA"/>
          </a:p>
        </p:txBody>
      </p:sp>
    </p:spTree>
    <p:extLst>
      <p:ext uri="{BB962C8B-B14F-4D97-AF65-F5344CB8AC3E}">
        <p14:creationId xmlns:p14="http://schemas.microsoft.com/office/powerpoint/2010/main" val="16801200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B87D9-80E0-BD29-432B-2765A3CCEBF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AFCD7AD2-FD81-1089-E6C4-5EB429C4892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81F7DD1-4683-CD3C-171B-23F0400F1C9E}"/>
              </a:ext>
            </a:extLst>
          </p:cNvPr>
          <p:cNvSpPr>
            <a:spLocks noGrp="1"/>
          </p:cNvSpPr>
          <p:nvPr>
            <p:ph type="dt" sz="half" idx="10"/>
          </p:nvPr>
        </p:nvSpPr>
        <p:spPr/>
        <p:txBody>
          <a:bodyPr/>
          <a:lstStyle/>
          <a:p>
            <a:fld id="{FA90C192-8F55-40EC-949A-40F62F28D8C0}" type="datetime1">
              <a:rPr lang="en-CA" smtClean="0"/>
              <a:t>2024-05-17</a:t>
            </a:fld>
            <a:endParaRPr lang="en-CA"/>
          </a:p>
        </p:txBody>
      </p:sp>
      <p:sp>
        <p:nvSpPr>
          <p:cNvPr id="5" name="Footer Placeholder 4">
            <a:extLst>
              <a:ext uri="{FF2B5EF4-FFF2-40B4-BE49-F238E27FC236}">
                <a16:creationId xmlns:a16="http://schemas.microsoft.com/office/drawing/2014/main" id="{EDBE36E7-7148-02C2-7D27-5D1223F53CF7}"/>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74C11F10-59D1-197B-6735-46A7C2FA4BE4}"/>
              </a:ext>
            </a:extLst>
          </p:cNvPr>
          <p:cNvSpPr>
            <a:spLocks noGrp="1"/>
          </p:cNvSpPr>
          <p:nvPr>
            <p:ph type="sldNum" sz="quarter" idx="12"/>
          </p:nvPr>
        </p:nvSpPr>
        <p:spPr/>
        <p:txBody>
          <a:bodyPr/>
          <a:lstStyle/>
          <a:p>
            <a:fld id="{EC7E1DAD-4979-4288-AA49-3B811F18F449}" type="slidenum">
              <a:rPr lang="en-CA" smtClean="0"/>
              <a:t>‹#›</a:t>
            </a:fld>
            <a:endParaRPr lang="en-CA"/>
          </a:p>
        </p:txBody>
      </p:sp>
    </p:spTree>
    <p:extLst>
      <p:ext uri="{BB962C8B-B14F-4D97-AF65-F5344CB8AC3E}">
        <p14:creationId xmlns:p14="http://schemas.microsoft.com/office/powerpoint/2010/main" val="3475375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10BA7-4205-14DC-B124-9D27BAFF4455}"/>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8732D28A-00FE-8249-7136-8B2534BAC8C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30DC630D-C677-0CEA-A852-2B1A9F63322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9C1ABA07-98CC-11CD-5CA1-A0FBFA7C6CB3}"/>
              </a:ext>
            </a:extLst>
          </p:cNvPr>
          <p:cNvSpPr>
            <a:spLocks noGrp="1"/>
          </p:cNvSpPr>
          <p:nvPr>
            <p:ph type="dt" sz="half" idx="10"/>
          </p:nvPr>
        </p:nvSpPr>
        <p:spPr/>
        <p:txBody>
          <a:bodyPr/>
          <a:lstStyle/>
          <a:p>
            <a:fld id="{F53D1B7B-17F3-45B1-B91E-FFAC637AE7F9}" type="datetime1">
              <a:rPr lang="en-CA" smtClean="0"/>
              <a:t>2024-05-17</a:t>
            </a:fld>
            <a:endParaRPr lang="en-CA"/>
          </a:p>
        </p:txBody>
      </p:sp>
      <p:sp>
        <p:nvSpPr>
          <p:cNvPr id="6" name="Footer Placeholder 5">
            <a:extLst>
              <a:ext uri="{FF2B5EF4-FFF2-40B4-BE49-F238E27FC236}">
                <a16:creationId xmlns:a16="http://schemas.microsoft.com/office/drawing/2014/main" id="{02780762-B2D8-5533-3B6E-4725C040BF18}"/>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3BCB68F4-EB1F-6F0A-97A9-6481C34FA4D0}"/>
              </a:ext>
            </a:extLst>
          </p:cNvPr>
          <p:cNvSpPr>
            <a:spLocks noGrp="1"/>
          </p:cNvSpPr>
          <p:nvPr>
            <p:ph type="sldNum" sz="quarter" idx="12"/>
          </p:nvPr>
        </p:nvSpPr>
        <p:spPr/>
        <p:txBody>
          <a:bodyPr/>
          <a:lstStyle/>
          <a:p>
            <a:fld id="{EC7E1DAD-4979-4288-AA49-3B811F18F449}" type="slidenum">
              <a:rPr lang="en-CA" smtClean="0"/>
              <a:t>‹#›</a:t>
            </a:fld>
            <a:endParaRPr lang="en-CA"/>
          </a:p>
        </p:txBody>
      </p:sp>
    </p:spTree>
    <p:extLst>
      <p:ext uri="{BB962C8B-B14F-4D97-AF65-F5344CB8AC3E}">
        <p14:creationId xmlns:p14="http://schemas.microsoft.com/office/powerpoint/2010/main" val="28881551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1A17B-87F2-529A-A55A-3A81763678F4}"/>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C2F2E4DC-7ED4-9CE6-2606-1B676C9BE5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8343C11-2DB9-F96A-970E-D21ABBC747C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FE3B1AC5-E93A-16C7-8609-E55FA7358CF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FDA45F7-4CD0-6525-FAA0-3CE1622DB07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6A326F45-65A8-8C11-6E52-C18067797203}"/>
              </a:ext>
            </a:extLst>
          </p:cNvPr>
          <p:cNvSpPr>
            <a:spLocks noGrp="1"/>
          </p:cNvSpPr>
          <p:nvPr>
            <p:ph type="dt" sz="half" idx="10"/>
          </p:nvPr>
        </p:nvSpPr>
        <p:spPr/>
        <p:txBody>
          <a:bodyPr/>
          <a:lstStyle/>
          <a:p>
            <a:fld id="{3377544A-EFAF-4DC0-9E4E-A9FC402E400C}" type="datetime1">
              <a:rPr lang="en-CA" smtClean="0"/>
              <a:t>2024-05-17</a:t>
            </a:fld>
            <a:endParaRPr lang="en-CA"/>
          </a:p>
        </p:txBody>
      </p:sp>
      <p:sp>
        <p:nvSpPr>
          <p:cNvPr id="8" name="Footer Placeholder 7">
            <a:extLst>
              <a:ext uri="{FF2B5EF4-FFF2-40B4-BE49-F238E27FC236}">
                <a16:creationId xmlns:a16="http://schemas.microsoft.com/office/drawing/2014/main" id="{212FD76D-D44D-D9BA-4A7A-7A9F2CAFCC04}"/>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A160D0DA-866F-B6E9-C1A5-D0CD8D15374F}"/>
              </a:ext>
            </a:extLst>
          </p:cNvPr>
          <p:cNvSpPr>
            <a:spLocks noGrp="1"/>
          </p:cNvSpPr>
          <p:nvPr>
            <p:ph type="sldNum" sz="quarter" idx="12"/>
          </p:nvPr>
        </p:nvSpPr>
        <p:spPr/>
        <p:txBody>
          <a:bodyPr/>
          <a:lstStyle/>
          <a:p>
            <a:fld id="{EC7E1DAD-4979-4288-AA49-3B811F18F449}" type="slidenum">
              <a:rPr lang="en-CA" smtClean="0"/>
              <a:t>‹#›</a:t>
            </a:fld>
            <a:endParaRPr lang="en-CA"/>
          </a:p>
        </p:txBody>
      </p:sp>
    </p:spTree>
    <p:extLst>
      <p:ext uri="{BB962C8B-B14F-4D97-AF65-F5344CB8AC3E}">
        <p14:creationId xmlns:p14="http://schemas.microsoft.com/office/powerpoint/2010/main" val="1710958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5CA9D-8B2C-7E2B-123C-0432951D9805}"/>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1033BEC2-CBE9-8A08-A995-7745B683750F}"/>
              </a:ext>
            </a:extLst>
          </p:cNvPr>
          <p:cNvSpPr>
            <a:spLocks noGrp="1"/>
          </p:cNvSpPr>
          <p:nvPr>
            <p:ph type="dt" sz="half" idx="10"/>
          </p:nvPr>
        </p:nvSpPr>
        <p:spPr/>
        <p:txBody>
          <a:bodyPr/>
          <a:lstStyle/>
          <a:p>
            <a:fld id="{5344DAB3-14C4-4217-9A70-458833F62C76}" type="datetime1">
              <a:rPr lang="en-CA" smtClean="0"/>
              <a:t>2024-05-17</a:t>
            </a:fld>
            <a:endParaRPr lang="en-CA"/>
          </a:p>
        </p:txBody>
      </p:sp>
      <p:sp>
        <p:nvSpPr>
          <p:cNvPr id="4" name="Footer Placeholder 3">
            <a:extLst>
              <a:ext uri="{FF2B5EF4-FFF2-40B4-BE49-F238E27FC236}">
                <a16:creationId xmlns:a16="http://schemas.microsoft.com/office/drawing/2014/main" id="{324C2D18-96A8-0CFC-306F-9918D49C6B4A}"/>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57DE81BF-4C20-BDCE-AE90-398EDB299ED8}"/>
              </a:ext>
            </a:extLst>
          </p:cNvPr>
          <p:cNvSpPr>
            <a:spLocks noGrp="1"/>
          </p:cNvSpPr>
          <p:nvPr>
            <p:ph type="sldNum" sz="quarter" idx="12"/>
          </p:nvPr>
        </p:nvSpPr>
        <p:spPr/>
        <p:txBody>
          <a:bodyPr/>
          <a:lstStyle/>
          <a:p>
            <a:fld id="{EC7E1DAD-4979-4288-AA49-3B811F18F449}" type="slidenum">
              <a:rPr lang="en-CA" smtClean="0"/>
              <a:t>‹#›</a:t>
            </a:fld>
            <a:endParaRPr lang="en-CA"/>
          </a:p>
        </p:txBody>
      </p:sp>
    </p:spTree>
    <p:extLst>
      <p:ext uri="{BB962C8B-B14F-4D97-AF65-F5344CB8AC3E}">
        <p14:creationId xmlns:p14="http://schemas.microsoft.com/office/powerpoint/2010/main" val="27754935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CE9DA24-B60B-3BBA-BDE1-1F6C7FACBD6D}"/>
              </a:ext>
            </a:extLst>
          </p:cNvPr>
          <p:cNvSpPr>
            <a:spLocks noGrp="1"/>
          </p:cNvSpPr>
          <p:nvPr>
            <p:ph type="dt" sz="half" idx="10"/>
          </p:nvPr>
        </p:nvSpPr>
        <p:spPr/>
        <p:txBody>
          <a:bodyPr/>
          <a:lstStyle/>
          <a:p>
            <a:fld id="{F4190113-5ABE-4650-BDA9-2F389A6D9D0C}" type="datetime1">
              <a:rPr lang="en-CA" smtClean="0"/>
              <a:t>2024-05-17</a:t>
            </a:fld>
            <a:endParaRPr lang="en-CA"/>
          </a:p>
        </p:txBody>
      </p:sp>
      <p:sp>
        <p:nvSpPr>
          <p:cNvPr id="3" name="Footer Placeholder 2">
            <a:extLst>
              <a:ext uri="{FF2B5EF4-FFF2-40B4-BE49-F238E27FC236}">
                <a16:creationId xmlns:a16="http://schemas.microsoft.com/office/drawing/2014/main" id="{A8A25BA4-58C7-1F06-71AD-0CA3350CDFBB}"/>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F796FA1D-C25E-F8E5-D42A-2B7D3D77B7ED}"/>
              </a:ext>
            </a:extLst>
          </p:cNvPr>
          <p:cNvSpPr>
            <a:spLocks noGrp="1"/>
          </p:cNvSpPr>
          <p:nvPr>
            <p:ph type="sldNum" sz="quarter" idx="12"/>
          </p:nvPr>
        </p:nvSpPr>
        <p:spPr/>
        <p:txBody>
          <a:bodyPr/>
          <a:lstStyle/>
          <a:p>
            <a:fld id="{EC7E1DAD-4979-4288-AA49-3B811F18F449}" type="slidenum">
              <a:rPr lang="en-CA" smtClean="0"/>
              <a:t>‹#›</a:t>
            </a:fld>
            <a:endParaRPr lang="en-CA"/>
          </a:p>
        </p:txBody>
      </p:sp>
    </p:spTree>
    <p:extLst>
      <p:ext uri="{BB962C8B-B14F-4D97-AF65-F5344CB8AC3E}">
        <p14:creationId xmlns:p14="http://schemas.microsoft.com/office/powerpoint/2010/main" val="34513120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87DA1-511E-1B4B-153C-099CAD659A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A27E2D2E-99E3-321E-7E12-DE581270237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123E7F68-94A5-3C23-BFF2-71BD8D95A0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24C927-D5D7-F04B-2476-1D7769D515E1}"/>
              </a:ext>
            </a:extLst>
          </p:cNvPr>
          <p:cNvSpPr>
            <a:spLocks noGrp="1"/>
          </p:cNvSpPr>
          <p:nvPr>
            <p:ph type="dt" sz="half" idx="10"/>
          </p:nvPr>
        </p:nvSpPr>
        <p:spPr/>
        <p:txBody>
          <a:bodyPr/>
          <a:lstStyle/>
          <a:p>
            <a:fld id="{625A7A25-0228-4D6F-9D7C-ED5897492477}" type="datetime1">
              <a:rPr lang="en-CA" smtClean="0"/>
              <a:t>2024-05-17</a:t>
            </a:fld>
            <a:endParaRPr lang="en-CA"/>
          </a:p>
        </p:txBody>
      </p:sp>
      <p:sp>
        <p:nvSpPr>
          <p:cNvPr id="6" name="Footer Placeholder 5">
            <a:extLst>
              <a:ext uri="{FF2B5EF4-FFF2-40B4-BE49-F238E27FC236}">
                <a16:creationId xmlns:a16="http://schemas.microsoft.com/office/drawing/2014/main" id="{DBE1E822-9B32-F929-D63F-0FF503E8D75E}"/>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2445DEC7-2181-568F-17B7-FF6BE3B4FFFA}"/>
              </a:ext>
            </a:extLst>
          </p:cNvPr>
          <p:cNvSpPr>
            <a:spLocks noGrp="1"/>
          </p:cNvSpPr>
          <p:nvPr>
            <p:ph type="sldNum" sz="quarter" idx="12"/>
          </p:nvPr>
        </p:nvSpPr>
        <p:spPr/>
        <p:txBody>
          <a:bodyPr/>
          <a:lstStyle/>
          <a:p>
            <a:fld id="{EC7E1DAD-4979-4288-AA49-3B811F18F449}" type="slidenum">
              <a:rPr lang="en-CA" smtClean="0"/>
              <a:t>‹#›</a:t>
            </a:fld>
            <a:endParaRPr lang="en-CA"/>
          </a:p>
        </p:txBody>
      </p:sp>
    </p:spTree>
    <p:extLst>
      <p:ext uri="{BB962C8B-B14F-4D97-AF65-F5344CB8AC3E}">
        <p14:creationId xmlns:p14="http://schemas.microsoft.com/office/powerpoint/2010/main" val="1027337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23958-1C05-1327-42B5-0819400F11A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D2F4AF4A-D016-DC12-5E97-5D1577A3E75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1F78A8DE-411E-59EC-EB56-D871C0D976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237761A-9331-1C3B-00A2-7C2D9D4DCADF}"/>
              </a:ext>
            </a:extLst>
          </p:cNvPr>
          <p:cNvSpPr>
            <a:spLocks noGrp="1"/>
          </p:cNvSpPr>
          <p:nvPr>
            <p:ph type="dt" sz="half" idx="10"/>
          </p:nvPr>
        </p:nvSpPr>
        <p:spPr/>
        <p:txBody>
          <a:bodyPr/>
          <a:lstStyle/>
          <a:p>
            <a:fld id="{E5293590-F57A-4835-86D9-4C0E85B7B734}" type="datetime1">
              <a:rPr lang="en-CA" smtClean="0"/>
              <a:t>2024-05-17</a:t>
            </a:fld>
            <a:endParaRPr lang="en-CA"/>
          </a:p>
        </p:txBody>
      </p:sp>
      <p:sp>
        <p:nvSpPr>
          <p:cNvPr id="6" name="Footer Placeholder 5">
            <a:extLst>
              <a:ext uri="{FF2B5EF4-FFF2-40B4-BE49-F238E27FC236}">
                <a16:creationId xmlns:a16="http://schemas.microsoft.com/office/drawing/2014/main" id="{17FEDDB5-1906-64DB-1E9A-9BC70ADE0CB2}"/>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65DBE657-443E-F355-6E67-2FDC3ADC19C4}"/>
              </a:ext>
            </a:extLst>
          </p:cNvPr>
          <p:cNvSpPr>
            <a:spLocks noGrp="1"/>
          </p:cNvSpPr>
          <p:nvPr>
            <p:ph type="sldNum" sz="quarter" idx="12"/>
          </p:nvPr>
        </p:nvSpPr>
        <p:spPr/>
        <p:txBody>
          <a:bodyPr/>
          <a:lstStyle/>
          <a:p>
            <a:fld id="{EC7E1DAD-4979-4288-AA49-3B811F18F449}" type="slidenum">
              <a:rPr lang="en-CA" smtClean="0"/>
              <a:t>‹#›</a:t>
            </a:fld>
            <a:endParaRPr lang="en-CA"/>
          </a:p>
        </p:txBody>
      </p:sp>
    </p:spTree>
    <p:extLst>
      <p:ext uri="{BB962C8B-B14F-4D97-AF65-F5344CB8AC3E}">
        <p14:creationId xmlns:p14="http://schemas.microsoft.com/office/powerpoint/2010/main" val="16702170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E9465-FCDF-9E91-0E8B-0A6BCCC884E0}"/>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B018EB36-1F84-5A4E-221A-2493DCD49F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B40F3BBE-5FF2-EA2F-CD1C-A59A25B33F7B}"/>
              </a:ext>
            </a:extLst>
          </p:cNvPr>
          <p:cNvSpPr>
            <a:spLocks noGrp="1"/>
          </p:cNvSpPr>
          <p:nvPr>
            <p:ph type="dt" sz="half" idx="10"/>
          </p:nvPr>
        </p:nvSpPr>
        <p:spPr/>
        <p:txBody>
          <a:bodyPr/>
          <a:lstStyle/>
          <a:p>
            <a:fld id="{C362CF1D-DE8C-4DA1-948A-CA3E0DEA42D8}" type="datetime1">
              <a:rPr lang="en-CA" smtClean="0"/>
              <a:t>2024-05-17</a:t>
            </a:fld>
            <a:endParaRPr lang="en-CA"/>
          </a:p>
        </p:txBody>
      </p:sp>
      <p:sp>
        <p:nvSpPr>
          <p:cNvPr id="5" name="Footer Placeholder 4">
            <a:extLst>
              <a:ext uri="{FF2B5EF4-FFF2-40B4-BE49-F238E27FC236}">
                <a16:creationId xmlns:a16="http://schemas.microsoft.com/office/drawing/2014/main" id="{7DDD8BC0-72BC-7A1D-5D6C-2A36ADAA5C57}"/>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BAAC1D2-B043-A11A-E016-7B707CF747FE}"/>
              </a:ext>
            </a:extLst>
          </p:cNvPr>
          <p:cNvSpPr>
            <a:spLocks noGrp="1"/>
          </p:cNvSpPr>
          <p:nvPr>
            <p:ph type="sldNum" sz="quarter" idx="12"/>
          </p:nvPr>
        </p:nvSpPr>
        <p:spPr/>
        <p:txBody>
          <a:bodyPr/>
          <a:lstStyle/>
          <a:p>
            <a:fld id="{EC7E1DAD-4979-4288-AA49-3B811F18F449}" type="slidenum">
              <a:rPr lang="en-CA" smtClean="0"/>
              <a:t>‹#›</a:t>
            </a:fld>
            <a:endParaRPr lang="en-CA"/>
          </a:p>
        </p:txBody>
      </p:sp>
    </p:spTree>
    <p:extLst>
      <p:ext uri="{BB962C8B-B14F-4D97-AF65-F5344CB8AC3E}">
        <p14:creationId xmlns:p14="http://schemas.microsoft.com/office/powerpoint/2010/main" val="1525158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D4792A7-B88F-2765-FB3F-FFEEFFC381E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68F84BC3-D6C0-B55A-115F-7164AE46459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25E0CCCE-9829-105F-3F3C-4C20AE58135A}"/>
              </a:ext>
            </a:extLst>
          </p:cNvPr>
          <p:cNvSpPr>
            <a:spLocks noGrp="1"/>
          </p:cNvSpPr>
          <p:nvPr>
            <p:ph type="dt" sz="half" idx="10"/>
          </p:nvPr>
        </p:nvSpPr>
        <p:spPr/>
        <p:txBody>
          <a:bodyPr/>
          <a:lstStyle/>
          <a:p>
            <a:fld id="{E3DDFA6C-1ACA-4166-B484-93FD9CC86768}" type="datetime1">
              <a:rPr lang="en-CA" smtClean="0"/>
              <a:t>2024-05-17</a:t>
            </a:fld>
            <a:endParaRPr lang="en-CA"/>
          </a:p>
        </p:txBody>
      </p:sp>
      <p:sp>
        <p:nvSpPr>
          <p:cNvPr id="5" name="Footer Placeholder 4">
            <a:extLst>
              <a:ext uri="{FF2B5EF4-FFF2-40B4-BE49-F238E27FC236}">
                <a16:creationId xmlns:a16="http://schemas.microsoft.com/office/drawing/2014/main" id="{CFAED119-993D-B1E5-4B47-D7D6BF5712CA}"/>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CB5DA91-686E-D583-72D1-AC77CDEF9D2E}"/>
              </a:ext>
            </a:extLst>
          </p:cNvPr>
          <p:cNvSpPr>
            <a:spLocks noGrp="1"/>
          </p:cNvSpPr>
          <p:nvPr>
            <p:ph type="sldNum" sz="quarter" idx="12"/>
          </p:nvPr>
        </p:nvSpPr>
        <p:spPr/>
        <p:txBody>
          <a:bodyPr/>
          <a:lstStyle/>
          <a:p>
            <a:fld id="{EC7E1DAD-4979-4288-AA49-3B811F18F449}" type="slidenum">
              <a:rPr lang="en-CA" smtClean="0"/>
              <a:t>‹#›</a:t>
            </a:fld>
            <a:endParaRPr lang="en-CA"/>
          </a:p>
        </p:txBody>
      </p:sp>
    </p:spTree>
    <p:extLst>
      <p:ext uri="{BB962C8B-B14F-4D97-AF65-F5344CB8AC3E}">
        <p14:creationId xmlns:p14="http://schemas.microsoft.com/office/powerpoint/2010/main" val="27485821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89EE223-3EEA-58CE-0FDB-AF34485C34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4E0EB15D-47AA-7C79-C8C6-15A90FBBDF8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C6186659-5837-062D-FDA1-499F4985AD4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19414C-1907-411F-AE23-CC436598CCA9}" type="datetime1">
              <a:rPr lang="en-CA" smtClean="0"/>
              <a:t>2024-05-17</a:t>
            </a:fld>
            <a:endParaRPr lang="en-CA"/>
          </a:p>
        </p:txBody>
      </p:sp>
      <p:sp>
        <p:nvSpPr>
          <p:cNvPr id="5" name="Footer Placeholder 4">
            <a:extLst>
              <a:ext uri="{FF2B5EF4-FFF2-40B4-BE49-F238E27FC236}">
                <a16:creationId xmlns:a16="http://schemas.microsoft.com/office/drawing/2014/main" id="{4EB4E0D9-5640-0950-E601-4FC85911DE3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BC034F8B-4EBD-AAC6-EE18-315DFED4B87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7E1DAD-4979-4288-AA49-3B811F18F449}" type="slidenum">
              <a:rPr lang="en-CA" smtClean="0"/>
              <a:t>‹#›</a:t>
            </a:fld>
            <a:endParaRPr lang="en-CA"/>
          </a:p>
        </p:txBody>
      </p:sp>
    </p:spTree>
    <p:extLst>
      <p:ext uri="{BB962C8B-B14F-4D97-AF65-F5344CB8AC3E}">
        <p14:creationId xmlns:p14="http://schemas.microsoft.com/office/powerpoint/2010/main" val="25577099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eisweb.usask.ca/classes/UPC-2024/WWW/index.html"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oleObject" Target="../embeddings/oleObject1.bin"/><Relationship Id="rId1" Type="http://schemas.openxmlformats.org/officeDocument/2006/relationships/slideLayout" Target="../slideLayouts/slideLayout2.xml"/><Relationship Id="rId5" Type="http://schemas.openxmlformats.org/officeDocument/2006/relationships/image" Target="../media/image13.wmf"/><Relationship Id="rId4" Type="http://schemas.openxmlformats.org/officeDocument/2006/relationships/oleObject" Target="../embeddings/oleObject2.bin"/></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7.wmf"/></Relationships>
</file>

<file path=ppt/slides/_rels/slide16.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oleObject" Target="../embeddings/oleObject4.bin"/><Relationship Id="rId1" Type="http://schemas.openxmlformats.org/officeDocument/2006/relationships/slideLayout" Target="../slideLayouts/slideLayout2.xml"/><Relationship Id="rId5" Type="http://schemas.openxmlformats.org/officeDocument/2006/relationships/image" Target="../media/image19.wmf"/><Relationship Id="rId4" Type="http://schemas.openxmlformats.org/officeDocument/2006/relationships/oleObject" Target="../embeddings/oleObject5.bin"/></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image" Target="../media/image24.jpeg"/><Relationship Id="rId1" Type="http://schemas.openxmlformats.org/officeDocument/2006/relationships/slideLayout" Target="../slideLayouts/slideLayout2.xml"/><Relationship Id="rId6" Type="http://schemas.openxmlformats.org/officeDocument/2006/relationships/image" Target="../media/image26.wmf"/><Relationship Id="rId5" Type="http://schemas.openxmlformats.org/officeDocument/2006/relationships/oleObject" Target="../embeddings/oleObject7.bin"/><Relationship Id="rId4" Type="http://schemas.openxmlformats.org/officeDocument/2006/relationships/image" Target="../media/image25.wmf"/></Relationships>
</file>

<file path=ppt/slides/_rels/slide2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oleObject" Target="../embeddings/oleObject8.bin"/><Relationship Id="rId1" Type="http://schemas.openxmlformats.org/officeDocument/2006/relationships/slideLayout" Target="../slideLayouts/slideLayout2.xml"/><Relationship Id="rId6" Type="http://schemas.openxmlformats.org/officeDocument/2006/relationships/image" Target="../media/image29.wmf"/><Relationship Id="rId5" Type="http://schemas.openxmlformats.org/officeDocument/2006/relationships/oleObject" Target="../embeddings/oleObject9.bin"/><Relationship Id="rId4" Type="http://schemas.openxmlformats.org/officeDocument/2006/relationships/image" Target="../media/image27.jpeg"/></Relationships>
</file>

<file path=ppt/slides/_rels/slide23.xml.rels><?xml version="1.0" encoding="UTF-8" standalone="yes"?>
<Relationships xmlns="http://schemas.openxmlformats.org/package/2006/relationships"><Relationship Id="rId8" Type="http://schemas.openxmlformats.org/officeDocument/2006/relationships/image" Target="../media/image33.wmf"/><Relationship Id="rId3" Type="http://schemas.openxmlformats.org/officeDocument/2006/relationships/oleObject" Target="../embeddings/oleObject10.bin"/><Relationship Id="rId7" Type="http://schemas.openxmlformats.org/officeDocument/2006/relationships/oleObject" Target="../embeddings/oleObject12.bin"/><Relationship Id="rId2" Type="http://schemas.openxmlformats.org/officeDocument/2006/relationships/image" Target="../media/image30.jpeg"/><Relationship Id="rId1" Type="http://schemas.openxmlformats.org/officeDocument/2006/relationships/slideLayout" Target="../slideLayouts/slideLayout2.xml"/><Relationship Id="rId6" Type="http://schemas.openxmlformats.org/officeDocument/2006/relationships/image" Target="../media/image32.wmf"/><Relationship Id="rId5" Type="http://schemas.openxmlformats.org/officeDocument/2006/relationships/oleObject" Target="../embeddings/oleObject11.bin"/><Relationship Id="rId4" Type="http://schemas.openxmlformats.org/officeDocument/2006/relationships/image" Target="../media/image31.w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20F51-19B7-A2E5-9E5B-C4078A4CE31C}"/>
              </a:ext>
            </a:extLst>
          </p:cNvPr>
          <p:cNvSpPr>
            <a:spLocks noGrp="1"/>
          </p:cNvSpPr>
          <p:nvPr>
            <p:ph type="title"/>
          </p:nvPr>
        </p:nvSpPr>
        <p:spPr/>
        <p:txBody>
          <a:bodyPr>
            <a:normAutofit/>
          </a:bodyPr>
          <a:lstStyle/>
          <a:p>
            <a:r>
              <a:rPr lang="en-CA" sz="3200" dirty="0"/>
              <a:t>Lecture 1: Introduction</a:t>
            </a:r>
          </a:p>
        </p:txBody>
      </p:sp>
      <p:sp>
        <p:nvSpPr>
          <p:cNvPr id="3" name="Content Placeholder 2">
            <a:extLst>
              <a:ext uri="{FF2B5EF4-FFF2-40B4-BE49-F238E27FC236}">
                <a16:creationId xmlns:a16="http://schemas.microsoft.com/office/drawing/2014/main" id="{D6103167-AF12-54A1-DC1E-C5B4E70EB877}"/>
              </a:ext>
            </a:extLst>
          </p:cNvPr>
          <p:cNvSpPr>
            <a:spLocks noGrp="1"/>
          </p:cNvSpPr>
          <p:nvPr>
            <p:ph idx="1"/>
          </p:nvPr>
        </p:nvSpPr>
        <p:spPr>
          <a:xfrm>
            <a:off x="838200" y="1825626"/>
            <a:ext cx="10515600" cy="3096570"/>
          </a:xfrm>
        </p:spPr>
        <p:txBody>
          <a:bodyPr>
            <a:normAutofit/>
          </a:bodyPr>
          <a:lstStyle/>
          <a:p>
            <a:r>
              <a:rPr lang="en-US" sz="2000" dirty="0"/>
              <a:t>Problems and objectives</a:t>
            </a:r>
          </a:p>
          <a:p>
            <a:r>
              <a:rPr lang="en-US" sz="2000" dirty="0"/>
              <a:t>Scales: observational and of microstructure, </a:t>
            </a:r>
          </a:p>
          <a:p>
            <a:pPr lvl="1"/>
            <a:r>
              <a:rPr lang="en-US" sz="1600" dirty="0"/>
              <a:t>Importance of the macroscopic scale, homogenization</a:t>
            </a:r>
          </a:p>
          <a:p>
            <a:r>
              <a:rPr lang="en-US" sz="2000" dirty="0"/>
              <a:t>Types of </a:t>
            </a:r>
            <a:r>
              <a:rPr lang="en-US" sz="2000" dirty="0" err="1"/>
              <a:t>anelasic</a:t>
            </a:r>
            <a:r>
              <a:rPr lang="en-US" sz="2000" dirty="0"/>
              <a:t> phenomena: transient deformations, oscillations, waves</a:t>
            </a:r>
          </a:p>
          <a:p>
            <a:r>
              <a:rPr lang="en-US" sz="2000" dirty="0"/>
              <a:t>Key concepts: characteristic times, empirical modulus, Q-factor, attenuation, dispersion</a:t>
            </a:r>
          </a:p>
          <a:p>
            <a:r>
              <a:rPr lang="en-US" sz="2000" dirty="0"/>
              <a:t>Two approaches to anelasticity:</a:t>
            </a:r>
          </a:p>
          <a:p>
            <a:pPr lvl="1"/>
            <a:r>
              <a:rPr lang="en-US" sz="2000" dirty="0"/>
              <a:t>Conventional: the </a:t>
            </a:r>
            <a:r>
              <a:rPr lang="en-US" sz="2000" u="sng" dirty="0"/>
              <a:t>viscoelastic model</a:t>
            </a:r>
          </a:p>
          <a:p>
            <a:pPr lvl="1"/>
            <a:r>
              <a:rPr lang="en-US" sz="2000" dirty="0"/>
              <a:t>Approach of this course: </a:t>
            </a:r>
            <a:r>
              <a:rPr lang="en-US" sz="2000" u="sng" dirty="0"/>
              <a:t>macroscopic (Lagrangian) continuum mechanics</a:t>
            </a:r>
          </a:p>
        </p:txBody>
      </p:sp>
      <p:sp>
        <p:nvSpPr>
          <p:cNvPr id="4" name="Content Placeholder 2">
            <a:extLst>
              <a:ext uri="{FF2B5EF4-FFF2-40B4-BE49-F238E27FC236}">
                <a16:creationId xmlns:a16="http://schemas.microsoft.com/office/drawing/2014/main" id="{9E47B32D-8E4C-7B69-A27C-2A4620230851}"/>
              </a:ext>
            </a:extLst>
          </p:cNvPr>
          <p:cNvSpPr txBox="1">
            <a:spLocks/>
          </p:cNvSpPr>
          <p:nvPr/>
        </p:nvSpPr>
        <p:spPr>
          <a:xfrm>
            <a:off x="838200" y="5217423"/>
            <a:ext cx="8763000" cy="119604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CA" sz="2000" dirty="0"/>
              <a:t>Reading: Chapter 1 in the text</a:t>
            </a:r>
          </a:p>
          <a:p>
            <a:r>
              <a:rPr lang="en-CA" sz="2000" dirty="0"/>
              <a:t>Website: </a:t>
            </a:r>
            <a:r>
              <a:rPr lang="en-CA" sz="2000" dirty="0">
                <a:hlinkClick r:id="rId2"/>
              </a:rPr>
              <a:t>http://seisweb.usask.ca/classes/UPC-2024/WWW/index.html</a:t>
            </a:r>
            <a:endParaRPr lang="en-CA" sz="2000" dirty="0"/>
          </a:p>
        </p:txBody>
      </p:sp>
      <p:cxnSp>
        <p:nvCxnSpPr>
          <p:cNvPr id="6" name="Straight Connector 5">
            <a:extLst>
              <a:ext uri="{FF2B5EF4-FFF2-40B4-BE49-F238E27FC236}">
                <a16:creationId xmlns:a16="http://schemas.microsoft.com/office/drawing/2014/main" id="{2EB83A14-196B-318F-14BF-D8EEDB111F56}"/>
              </a:ext>
            </a:extLst>
          </p:cNvPr>
          <p:cNvCxnSpPr>
            <a:cxnSpLocks/>
          </p:cNvCxnSpPr>
          <p:nvPr/>
        </p:nvCxnSpPr>
        <p:spPr>
          <a:xfrm>
            <a:off x="723900" y="5069952"/>
            <a:ext cx="10121900" cy="20637"/>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9B3A0318-EDDF-EFDF-27C8-9B984E67A769}"/>
              </a:ext>
            </a:extLst>
          </p:cNvPr>
          <p:cNvSpPr>
            <a:spLocks noGrp="1"/>
          </p:cNvSpPr>
          <p:nvPr>
            <p:ph type="ftr" sz="quarter" idx="11"/>
          </p:nvPr>
        </p:nvSpPr>
        <p:spPr/>
        <p:txBody>
          <a:bodyPr/>
          <a:lstStyle/>
          <a:p>
            <a:r>
              <a:rPr lang="en-CA" dirty="0"/>
              <a:t>Lecture 1: Introduction</a:t>
            </a:r>
          </a:p>
        </p:txBody>
      </p:sp>
      <p:sp>
        <p:nvSpPr>
          <p:cNvPr id="7" name="Slide Number Placeholder 6">
            <a:extLst>
              <a:ext uri="{FF2B5EF4-FFF2-40B4-BE49-F238E27FC236}">
                <a16:creationId xmlns:a16="http://schemas.microsoft.com/office/drawing/2014/main" id="{1E0D3386-45A3-FEC9-F9B0-0D9A48349E97}"/>
              </a:ext>
            </a:extLst>
          </p:cNvPr>
          <p:cNvSpPr>
            <a:spLocks noGrp="1"/>
          </p:cNvSpPr>
          <p:nvPr>
            <p:ph type="sldNum" sz="quarter" idx="12"/>
          </p:nvPr>
        </p:nvSpPr>
        <p:spPr/>
        <p:txBody>
          <a:bodyPr/>
          <a:lstStyle/>
          <a:p>
            <a:fld id="{EC7E1DAD-4979-4288-AA49-3B811F18F449}" type="slidenum">
              <a:rPr lang="en-CA" smtClean="0"/>
              <a:t>1</a:t>
            </a:fld>
            <a:endParaRPr lang="en-CA"/>
          </a:p>
        </p:txBody>
      </p:sp>
    </p:spTree>
    <p:extLst>
      <p:ext uri="{BB962C8B-B14F-4D97-AF65-F5344CB8AC3E}">
        <p14:creationId xmlns:p14="http://schemas.microsoft.com/office/powerpoint/2010/main" val="27823602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20F51-19B7-A2E5-9E5B-C4078A4CE31C}"/>
              </a:ext>
            </a:extLst>
          </p:cNvPr>
          <p:cNvSpPr>
            <a:spLocks noGrp="1"/>
          </p:cNvSpPr>
          <p:nvPr>
            <p:ph type="title"/>
          </p:nvPr>
        </p:nvSpPr>
        <p:spPr/>
        <p:txBody>
          <a:bodyPr>
            <a:normAutofit/>
          </a:bodyPr>
          <a:lstStyle/>
          <a:p>
            <a:r>
              <a:rPr lang="en-CA" sz="3200" dirty="0"/>
              <a:t>Objectives: </a:t>
            </a:r>
            <a:r>
              <a:rPr lang="en-US" sz="3200" dirty="0"/>
              <a:t>“How Rock Deformation Works”</a:t>
            </a:r>
            <a:endParaRPr lang="en-CA" sz="3200" dirty="0"/>
          </a:p>
        </p:txBody>
      </p:sp>
      <p:sp>
        <p:nvSpPr>
          <p:cNvPr id="3" name="Content Placeholder 2">
            <a:extLst>
              <a:ext uri="{FF2B5EF4-FFF2-40B4-BE49-F238E27FC236}">
                <a16:creationId xmlns:a16="http://schemas.microsoft.com/office/drawing/2014/main" id="{D6103167-AF12-54A1-DC1E-C5B4E70EB877}"/>
              </a:ext>
            </a:extLst>
          </p:cNvPr>
          <p:cNvSpPr>
            <a:spLocks noGrp="1"/>
          </p:cNvSpPr>
          <p:nvPr>
            <p:ph idx="1"/>
          </p:nvPr>
        </p:nvSpPr>
        <p:spPr>
          <a:xfrm>
            <a:off x="838200" y="1597025"/>
            <a:ext cx="10515600" cy="4667250"/>
          </a:xfrm>
        </p:spPr>
        <p:txBody>
          <a:bodyPr>
            <a:normAutofit lnSpcReduction="10000"/>
          </a:bodyPr>
          <a:lstStyle/>
          <a:p>
            <a:r>
              <a:rPr lang="en-US" sz="2000" dirty="0"/>
              <a:t>The goal is to describe phenomena occurring within rock during deformations</a:t>
            </a:r>
          </a:p>
          <a:p>
            <a:pPr lvl="1"/>
            <a:r>
              <a:rPr lang="en-US" sz="1800" dirty="0"/>
              <a:t>Passage of a seismic wave, laboratory experiment (weak)</a:t>
            </a:r>
          </a:p>
          <a:p>
            <a:pPr lvl="1"/>
            <a:r>
              <a:rPr lang="en-US" sz="1800" dirty="0"/>
              <a:t>Pore-fluid flow</a:t>
            </a:r>
          </a:p>
          <a:p>
            <a:pPr lvl="1"/>
            <a:r>
              <a:rPr lang="en-US" sz="1800" dirty="0"/>
              <a:t>Tectonic or geotechnical impact on the reservoir (strong)</a:t>
            </a:r>
          </a:p>
          <a:p>
            <a:pPr lvl="1"/>
            <a:r>
              <a:rPr lang="en-US" sz="1800" dirty="0"/>
              <a:t>Deformations with after-effect (continuing after the impact)</a:t>
            </a:r>
          </a:p>
          <a:p>
            <a:r>
              <a:rPr lang="en-US" sz="2000" dirty="0"/>
              <a:t>Explaining the data in any of these experiments </a:t>
            </a:r>
            <a:r>
              <a:rPr lang="en-US" sz="2000" dirty="0">
                <a:solidFill>
                  <a:schemeClr val="accent2">
                    <a:lumMod val="50000"/>
                  </a:schemeClr>
                </a:solidFill>
              </a:rPr>
              <a:t>empirically</a:t>
            </a:r>
            <a:r>
              <a:rPr lang="en-US" sz="2000" dirty="0"/>
              <a:t> is usually not that difficult</a:t>
            </a:r>
          </a:p>
          <a:p>
            <a:pPr lvl="1"/>
            <a:r>
              <a:rPr lang="en-US" sz="1800" dirty="0"/>
              <a:t>Creep laws</a:t>
            </a:r>
          </a:p>
          <a:p>
            <a:pPr lvl="1"/>
            <a:r>
              <a:rPr lang="en-US" sz="1800" dirty="0"/>
              <a:t>Viscoelastic laws</a:t>
            </a:r>
          </a:p>
          <a:p>
            <a:pPr lvl="1"/>
            <a:r>
              <a:rPr lang="en-US" sz="1800" dirty="0"/>
              <a:t>Darcy law, pipe flows, etc.</a:t>
            </a:r>
          </a:p>
          <a:p>
            <a:r>
              <a:rPr lang="en-US" sz="2000" dirty="0"/>
              <a:t>The problem is:</a:t>
            </a:r>
          </a:p>
          <a:p>
            <a:pPr lvl="1"/>
            <a:r>
              <a:rPr lang="en-US" sz="1800" dirty="0"/>
              <a:t>To describe all of the above phenomena consistently</a:t>
            </a:r>
          </a:p>
          <a:p>
            <a:pPr lvl="1"/>
            <a:r>
              <a:rPr lang="en-US" sz="1800" dirty="0"/>
              <a:t>To identify </a:t>
            </a:r>
            <a:r>
              <a:rPr lang="en-US" sz="1800" b="1" dirty="0">
                <a:solidFill>
                  <a:srgbClr val="7030A0"/>
                </a:solidFill>
              </a:rPr>
              <a:t>rock properties </a:t>
            </a:r>
            <a:r>
              <a:rPr lang="en-US" sz="1800" dirty="0"/>
              <a:t>which </a:t>
            </a:r>
            <a:r>
              <a:rPr lang="en-US" sz="1800" b="1" dirty="0">
                <a:solidFill>
                  <a:srgbClr val="7030A0"/>
                </a:solidFill>
              </a:rPr>
              <a:t>can and should be measured</a:t>
            </a:r>
          </a:p>
          <a:p>
            <a:pPr lvl="1"/>
            <a:r>
              <a:rPr lang="en-US" sz="1800" dirty="0"/>
              <a:t>To find the driving mechanisms, not just empirical relations</a:t>
            </a:r>
          </a:p>
          <a:p>
            <a:r>
              <a:rPr lang="en-US" sz="2000" b="1" dirty="0">
                <a:solidFill>
                  <a:schemeClr val="accent2">
                    <a:lumMod val="50000"/>
                  </a:schemeClr>
                </a:solidFill>
              </a:rPr>
              <a:t>Knowledge of physics helps achieving these goals</a:t>
            </a:r>
          </a:p>
        </p:txBody>
      </p:sp>
      <p:sp>
        <p:nvSpPr>
          <p:cNvPr id="4" name="Footer Placeholder 3">
            <a:extLst>
              <a:ext uri="{FF2B5EF4-FFF2-40B4-BE49-F238E27FC236}">
                <a16:creationId xmlns:a16="http://schemas.microsoft.com/office/drawing/2014/main" id="{B578016F-C774-943B-8EA6-F0217EA560CF}"/>
              </a:ext>
            </a:extLst>
          </p:cNvPr>
          <p:cNvSpPr>
            <a:spLocks noGrp="1"/>
          </p:cNvSpPr>
          <p:nvPr>
            <p:ph type="ftr" sz="quarter" idx="11"/>
          </p:nvPr>
        </p:nvSpPr>
        <p:spPr/>
        <p:txBody>
          <a:bodyPr/>
          <a:lstStyle/>
          <a:p>
            <a:r>
              <a:rPr lang="en-CA" dirty="0"/>
              <a:t>Objectives</a:t>
            </a:r>
          </a:p>
        </p:txBody>
      </p:sp>
      <p:sp>
        <p:nvSpPr>
          <p:cNvPr id="5" name="Slide Number Placeholder 4">
            <a:extLst>
              <a:ext uri="{FF2B5EF4-FFF2-40B4-BE49-F238E27FC236}">
                <a16:creationId xmlns:a16="http://schemas.microsoft.com/office/drawing/2014/main" id="{F70B3F55-DA73-E40C-7E63-D996BBDC7919}"/>
              </a:ext>
            </a:extLst>
          </p:cNvPr>
          <p:cNvSpPr>
            <a:spLocks noGrp="1"/>
          </p:cNvSpPr>
          <p:nvPr>
            <p:ph type="sldNum" sz="quarter" idx="12"/>
          </p:nvPr>
        </p:nvSpPr>
        <p:spPr/>
        <p:txBody>
          <a:bodyPr/>
          <a:lstStyle/>
          <a:p>
            <a:fld id="{EC7E1DAD-4979-4288-AA49-3B811F18F449}" type="slidenum">
              <a:rPr lang="en-CA" smtClean="0"/>
              <a:t>2</a:t>
            </a:fld>
            <a:endParaRPr lang="en-CA"/>
          </a:p>
        </p:txBody>
      </p:sp>
    </p:spTree>
    <p:extLst>
      <p:ext uri="{BB962C8B-B14F-4D97-AF65-F5344CB8AC3E}">
        <p14:creationId xmlns:p14="http://schemas.microsoft.com/office/powerpoint/2010/main" val="40313728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20F51-19B7-A2E5-9E5B-C4078A4CE31C}"/>
              </a:ext>
            </a:extLst>
          </p:cNvPr>
          <p:cNvSpPr>
            <a:spLocks noGrp="1"/>
          </p:cNvSpPr>
          <p:nvPr>
            <p:ph type="title"/>
          </p:nvPr>
        </p:nvSpPr>
        <p:spPr/>
        <p:txBody>
          <a:bodyPr>
            <a:normAutofit/>
          </a:bodyPr>
          <a:lstStyle/>
          <a:p>
            <a:r>
              <a:rPr lang="en-CA" sz="3200" dirty="0"/>
              <a:t>General approach</a:t>
            </a:r>
          </a:p>
        </p:txBody>
      </p:sp>
      <p:sp>
        <p:nvSpPr>
          <p:cNvPr id="3" name="Content Placeholder 2">
            <a:extLst>
              <a:ext uri="{FF2B5EF4-FFF2-40B4-BE49-F238E27FC236}">
                <a16:creationId xmlns:a16="http://schemas.microsoft.com/office/drawing/2014/main" id="{D6103167-AF12-54A1-DC1E-C5B4E70EB877}"/>
              </a:ext>
            </a:extLst>
          </p:cNvPr>
          <p:cNvSpPr>
            <a:spLocks noGrp="1"/>
          </p:cNvSpPr>
          <p:nvPr>
            <p:ph idx="1"/>
          </p:nvPr>
        </p:nvSpPr>
        <p:spPr>
          <a:xfrm>
            <a:off x="838200" y="1597025"/>
            <a:ext cx="2955587" cy="4667250"/>
          </a:xfrm>
        </p:spPr>
        <p:txBody>
          <a:bodyPr>
            <a:normAutofit/>
          </a:bodyPr>
          <a:lstStyle/>
          <a:p>
            <a:r>
              <a:rPr lang="en-US" sz="2000" dirty="0"/>
              <a:t>Methods of theoretical physics are well established</a:t>
            </a:r>
          </a:p>
          <a:p>
            <a:r>
              <a:rPr lang="en-US" sz="2000" dirty="0"/>
              <a:t>They allow rigorously and completely solving all problems in rock physics and seismic waves</a:t>
            </a:r>
          </a:p>
          <a:p>
            <a:r>
              <a:rPr lang="en-US" sz="2000" dirty="0"/>
              <a:t>In this course, I illustrate some applications of the general principles of Lagrangian mechanics and thermodynamics  to these problems</a:t>
            </a:r>
          </a:p>
        </p:txBody>
      </p:sp>
      <p:sp>
        <p:nvSpPr>
          <p:cNvPr id="4" name="Footer Placeholder 3">
            <a:extLst>
              <a:ext uri="{FF2B5EF4-FFF2-40B4-BE49-F238E27FC236}">
                <a16:creationId xmlns:a16="http://schemas.microsoft.com/office/drawing/2014/main" id="{B578016F-C774-943B-8EA6-F0217EA560CF}"/>
              </a:ext>
            </a:extLst>
          </p:cNvPr>
          <p:cNvSpPr>
            <a:spLocks noGrp="1"/>
          </p:cNvSpPr>
          <p:nvPr>
            <p:ph type="ftr" sz="quarter" idx="11"/>
          </p:nvPr>
        </p:nvSpPr>
        <p:spPr/>
        <p:txBody>
          <a:bodyPr/>
          <a:lstStyle/>
          <a:p>
            <a:r>
              <a:rPr lang="en-CA" dirty="0"/>
              <a:t>General</a:t>
            </a:r>
          </a:p>
        </p:txBody>
      </p:sp>
      <p:sp>
        <p:nvSpPr>
          <p:cNvPr id="5" name="Slide Number Placeholder 4">
            <a:extLst>
              <a:ext uri="{FF2B5EF4-FFF2-40B4-BE49-F238E27FC236}">
                <a16:creationId xmlns:a16="http://schemas.microsoft.com/office/drawing/2014/main" id="{F70B3F55-DA73-E40C-7E63-D996BBDC7919}"/>
              </a:ext>
            </a:extLst>
          </p:cNvPr>
          <p:cNvSpPr>
            <a:spLocks noGrp="1"/>
          </p:cNvSpPr>
          <p:nvPr>
            <p:ph type="sldNum" sz="quarter" idx="12"/>
          </p:nvPr>
        </p:nvSpPr>
        <p:spPr/>
        <p:txBody>
          <a:bodyPr/>
          <a:lstStyle/>
          <a:p>
            <a:fld id="{EC7E1DAD-4979-4288-AA49-3B811F18F449}" type="slidenum">
              <a:rPr lang="en-CA" smtClean="0"/>
              <a:t>3</a:t>
            </a:fld>
            <a:endParaRPr lang="en-CA"/>
          </a:p>
        </p:txBody>
      </p:sp>
      <p:pic>
        <p:nvPicPr>
          <p:cNvPr id="9" name="Picture 8" descr="A yellow and blue cover with white circles&#10;&#10;Description automatically generated">
            <a:extLst>
              <a:ext uri="{FF2B5EF4-FFF2-40B4-BE49-F238E27FC236}">
                <a16:creationId xmlns:a16="http://schemas.microsoft.com/office/drawing/2014/main" id="{B3978CD9-4EF5-B2DD-F691-964DE5BF50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81301" y="2432538"/>
            <a:ext cx="3045365" cy="4287229"/>
          </a:xfrm>
          <a:prstGeom prst="rect">
            <a:avLst/>
          </a:prstGeom>
        </p:spPr>
      </p:pic>
      <p:pic>
        <p:nvPicPr>
          <p:cNvPr id="11" name="Picture 10" descr="A green and white cover with white text&#10;&#10;Description automatically generated">
            <a:extLst>
              <a:ext uri="{FF2B5EF4-FFF2-40B4-BE49-F238E27FC236}">
                <a16:creationId xmlns:a16="http://schemas.microsoft.com/office/drawing/2014/main" id="{F26B294C-70BA-DBD3-BD4B-1E6A5B17D9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66159" y="1398022"/>
            <a:ext cx="3045365" cy="4286401"/>
          </a:xfrm>
          <a:prstGeom prst="rect">
            <a:avLst/>
          </a:prstGeom>
        </p:spPr>
      </p:pic>
      <p:pic>
        <p:nvPicPr>
          <p:cNvPr id="13" name="Picture 12" descr="A yellow and grey cover with white circles&#10;&#10;Description automatically generated">
            <a:extLst>
              <a:ext uri="{FF2B5EF4-FFF2-40B4-BE49-F238E27FC236}">
                <a16:creationId xmlns:a16="http://schemas.microsoft.com/office/drawing/2014/main" id="{2F7478E8-B4CE-B7AC-0E25-11493D7140E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02957" y="136525"/>
            <a:ext cx="3036694" cy="4287229"/>
          </a:xfrm>
          <a:prstGeom prst="rect">
            <a:avLst/>
          </a:prstGeom>
        </p:spPr>
      </p:pic>
    </p:spTree>
    <p:extLst>
      <p:ext uri="{BB962C8B-B14F-4D97-AF65-F5344CB8AC3E}">
        <p14:creationId xmlns:p14="http://schemas.microsoft.com/office/powerpoint/2010/main" val="17513366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20F51-19B7-A2E5-9E5B-C4078A4CE31C}"/>
              </a:ext>
            </a:extLst>
          </p:cNvPr>
          <p:cNvSpPr>
            <a:spLocks noGrp="1"/>
          </p:cNvSpPr>
          <p:nvPr>
            <p:ph type="title"/>
          </p:nvPr>
        </p:nvSpPr>
        <p:spPr>
          <a:xfrm>
            <a:off x="838200" y="187326"/>
            <a:ext cx="10515600" cy="687298"/>
          </a:xfrm>
        </p:spPr>
        <p:txBody>
          <a:bodyPr>
            <a:normAutofit/>
          </a:bodyPr>
          <a:lstStyle/>
          <a:p>
            <a:r>
              <a:rPr lang="en-CA" sz="3200" dirty="0"/>
              <a:t>Types of deformations and terminology</a:t>
            </a:r>
          </a:p>
        </p:txBody>
      </p:sp>
      <p:pic>
        <p:nvPicPr>
          <p:cNvPr id="5" name="Picture 4" descr="Table&#10;&#10;Description automatically generated">
            <a:extLst>
              <a:ext uri="{FF2B5EF4-FFF2-40B4-BE49-F238E27FC236}">
                <a16:creationId xmlns:a16="http://schemas.microsoft.com/office/drawing/2014/main" id="{B795A59B-53A5-8ACF-A328-DF40E3D0B8DE}"/>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91711" y="2369116"/>
            <a:ext cx="8490489" cy="3987234"/>
          </a:xfrm>
          <a:prstGeom prst="rect">
            <a:avLst/>
          </a:prstGeom>
          <a:noFill/>
          <a:ln>
            <a:noFill/>
          </a:ln>
        </p:spPr>
      </p:pic>
      <p:sp>
        <p:nvSpPr>
          <p:cNvPr id="9" name="Content Placeholder 2">
            <a:extLst>
              <a:ext uri="{FF2B5EF4-FFF2-40B4-BE49-F238E27FC236}">
                <a16:creationId xmlns:a16="http://schemas.microsoft.com/office/drawing/2014/main" id="{F7D58933-565E-18E6-9492-D1B79783E0EA}"/>
              </a:ext>
            </a:extLst>
          </p:cNvPr>
          <p:cNvSpPr>
            <a:spLocks noGrp="1"/>
          </p:cNvSpPr>
          <p:nvPr>
            <p:ph idx="1"/>
          </p:nvPr>
        </p:nvSpPr>
        <p:spPr>
          <a:xfrm>
            <a:off x="673100" y="1011845"/>
            <a:ext cx="10515600" cy="1355574"/>
          </a:xfrm>
        </p:spPr>
        <p:txBody>
          <a:bodyPr>
            <a:normAutofit/>
          </a:bodyPr>
          <a:lstStyle/>
          <a:p>
            <a:r>
              <a:rPr lang="en-US" sz="2000" dirty="0"/>
              <a:t>Four deformation types are differentiated for rock: </a:t>
            </a:r>
            <a:r>
              <a:rPr lang="en-US" sz="2000" dirty="0">
                <a:solidFill>
                  <a:srgbClr val="0070C0"/>
                </a:solidFill>
              </a:rPr>
              <a:t>Elastic</a:t>
            </a:r>
            <a:r>
              <a:rPr lang="en-US" sz="2000" dirty="0"/>
              <a:t>, </a:t>
            </a:r>
            <a:r>
              <a:rPr lang="en-US" sz="2000" dirty="0">
                <a:solidFill>
                  <a:srgbClr val="C00000"/>
                </a:solidFill>
              </a:rPr>
              <a:t>in</a:t>
            </a:r>
            <a:r>
              <a:rPr lang="en-US" sz="2000" dirty="0">
                <a:solidFill>
                  <a:srgbClr val="0070C0"/>
                </a:solidFill>
              </a:rPr>
              <a:t>elastic</a:t>
            </a:r>
            <a:r>
              <a:rPr lang="en-US" sz="2000" dirty="0"/>
              <a:t>, </a:t>
            </a:r>
            <a:r>
              <a:rPr lang="en-US" sz="2000" dirty="0">
                <a:solidFill>
                  <a:srgbClr val="C00000"/>
                </a:solidFill>
              </a:rPr>
              <a:t>an</a:t>
            </a:r>
            <a:r>
              <a:rPr lang="en-US" sz="2000" dirty="0">
                <a:solidFill>
                  <a:srgbClr val="0070C0"/>
                </a:solidFill>
              </a:rPr>
              <a:t>elastic</a:t>
            </a:r>
            <a:r>
              <a:rPr lang="en-US" sz="2000" dirty="0"/>
              <a:t>, </a:t>
            </a:r>
            <a:r>
              <a:rPr lang="en-US" sz="2000" dirty="0">
                <a:solidFill>
                  <a:srgbClr val="0070C0"/>
                </a:solidFill>
              </a:rPr>
              <a:t>plastic</a:t>
            </a:r>
          </a:p>
          <a:p>
            <a:r>
              <a:rPr lang="en-US" sz="2000" dirty="0"/>
              <a:t>These types are differentiated by studying the behavior of rock in several experiments</a:t>
            </a:r>
          </a:p>
          <a:p>
            <a:r>
              <a:rPr lang="en-US" sz="2000" dirty="0"/>
              <a:t>Usually, we need to pay attention to </a:t>
            </a:r>
            <a:r>
              <a:rPr lang="en-US" sz="2000" u="sng" dirty="0"/>
              <a:t>time dependencies</a:t>
            </a:r>
            <a:r>
              <a:rPr lang="en-US" sz="2000" dirty="0"/>
              <a:t> of strain or stress, and </a:t>
            </a:r>
            <a:r>
              <a:rPr lang="en-US" sz="2000" u="sng" dirty="0"/>
              <a:t>dissipation of heat</a:t>
            </a:r>
          </a:p>
          <a:p>
            <a:endParaRPr lang="en-US" sz="2400" dirty="0">
              <a:solidFill>
                <a:srgbClr val="0070C0"/>
              </a:solidFill>
            </a:endParaRPr>
          </a:p>
        </p:txBody>
      </p:sp>
      <p:sp>
        <p:nvSpPr>
          <p:cNvPr id="3" name="Footer Placeholder 2">
            <a:extLst>
              <a:ext uri="{FF2B5EF4-FFF2-40B4-BE49-F238E27FC236}">
                <a16:creationId xmlns:a16="http://schemas.microsoft.com/office/drawing/2014/main" id="{FE8F8886-FC59-56DE-658A-8D30F24770D4}"/>
              </a:ext>
            </a:extLst>
          </p:cNvPr>
          <p:cNvSpPr>
            <a:spLocks noGrp="1"/>
          </p:cNvSpPr>
          <p:nvPr>
            <p:ph type="ftr" sz="quarter" idx="11"/>
          </p:nvPr>
        </p:nvSpPr>
        <p:spPr/>
        <p:txBody>
          <a:bodyPr/>
          <a:lstStyle/>
          <a:p>
            <a:r>
              <a:rPr lang="en-CA" dirty="0"/>
              <a:t>Deformations</a:t>
            </a:r>
          </a:p>
        </p:txBody>
      </p:sp>
      <p:sp>
        <p:nvSpPr>
          <p:cNvPr id="4" name="Slide Number Placeholder 3">
            <a:extLst>
              <a:ext uri="{FF2B5EF4-FFF2-40B4-BE49-F238E27FC236}">
                <a16:creationId xmlns:a16="http://schemas.microsoft.com/office/drawing/2014/main" id="{AE163915-A202-5028-52D2-20BA4B521CE0}"/>
              </a:ext>
            </a:extLst>
          </p:cNvPr>
          <p:cNvSpPr>
            <a:spLocks noGrp="1"/>
          </p:cNvSpPr>
          <p:nvPr>
            <p:ph type="sldNum" sz="quarter" idx="12"/>
          </p:nvPr>
        </p:nvSpPr>
        <p:spPr/>
        <p:txBody>
          <a:bodyPr/>
          <a:lstStyle/>
          <a:p>
            <a:fld id="{EC7E1DAD-4979-4288-AA49-3B811F18F449}" type="slidenum">
              <a:rPr lang="en-CA" smtClean="0"/>
              <a:t>4</a:t>
            </a:fld>
            <a:endParaRPr lang="en-CA" dirty="0"/>
          </a:p>
        </p:txBody>
      </p:sp>
    </p:spTree>
    <p:extLst>
      <p:ext uri="{BB962C8B-B14F-4D97-AF65-F5344CB8AC3E}">
        <p14:creationId xmlns:p14="http://schemas.microsoft.com/office/powerpoint/2010/main" val="25020275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20F51-19B7-A2E5-9E5B-C4078A4CE31C}"/>
              </a:ext>
            </a:extLst>
          </p:cNvPr>
          <p:cNvSpPr>
            <a:spLocks noGrp="1"/>
          </p:cNvSpPr>
          <p:nvPr>
            <p:ph type="title"/>
          </p:nvPr>
        </p:nvSpPr>
        <p:spPr>
          <a:xfrm>
            <a:off x="838200" y="187325"/>
            <a:ext cx="6082060" cy="998725"/>
          </a:xfrm>
        </p:spPr>
        <p:txBody>
          <a:bodyPr>
            <a:normAutofit/>
          </a:bodyPr>
          <a:lstStyle/>
          <a:p>
            <a:r>
              <a:rPr lang="en-CA" sz="3200" dirty="0"/>
              <a:t>Elastic, anelastic, and plastic deformations</a:t>
            </a:r>
          </a:p>
        </p:txBody>
      </p:sp>
      <p:sp>
        <p:nvSpPr>
          <p:cNvPr id="9" name="Content Placeholder 2">
            <a:extLst>
              <a:ext uri="{FF2B5EF4-FFF2-40B4-BE49-F238E27FC236}">
                <a16:creationId xmlns:a16="http://schemas.microsoft.com/office/drawing/2014/main" id="{F7D58933-565E-18E6-9492-D1B79783E0EA}"/>
              </a:ext>
            </a:extLst>
          </p:cNvPr>
          <p:cNvSpPr>
            <a:spLocks noGrp="1"/>
          </p:cNvSpPr>
          <p:nvPr>
            <p:ph idx="1"/>
          </p:nvPr>
        </p:nvSpPr>
        <p:spPr>
          <a:xfrm>
            <a:off x="603281" y="1327410"/>
            <a:ext cx="5232400" cy="5035812"/>
          </a:xfrm>
        </p:spPr>
        <p:txBody>
          <a:bodyPr>
            <a:normAutofit/>
          </a:bodyPr>
          <a:lstStyle/>
          <a:p>
            <a:r>
              <a:rPr lang="en-US" sz="2000" dirty="0"/>
              <a:t>Described by empirical behavior under load:</a:t>
            </a:r>
          </a:p>
          <a:p>
            <a:r>
              <a:rPr lang="en-US" sz="2000" dirty="0"/>
              <a:t>Burgers’ model contains examples of all three of the basic deformation types</a:t>
            </a:r>
          </a:p>
          <a:p>
            <a:pPr lvl="1"/>
            <a:r>
              <a:rPr lang="en-US" sz="1800" dirty="0">
                <a:solidFill>
                  <a:schemeClr val="accent6">
                    <a:lumMod val="50000"/>
                  </a:schemeClr>
                </a:solidFill>
              </a:rPr>
              <a:t>Elastic</a:t>
            </a:r>
            <a:r>
              <a:rPr lang="en-US" sz="1800" dirty="0"/>
              <a:t> – the body instantly returns to the original state when load is removed</a:t>
            </a:r>
          </a:p>
          <a:p>
            <a:pPr lvl="1"/>
            <a:r>
              <a:rPr lang="en-US" sz="1800" dirty="0">
                <a:solidFill>
                  <a:schemeClr val="accent5">
                    <a:lumMod val="50000"/>
                  </a:schemeClr>
                </a:solidFill>
              </a:rPr>
              <a:t>Anelastic</a:t>
            </a:r>
            <a:r>
              <a:rPr lang="en-US" sz="1800" dirty="0"/>
              <a:t> – the body restores its state after some time delay</a:t>
            </a:r>
          </a:p>
          <a:p>
            <a:pPr lvl="1"/>
            <a:r>
              <a:rPr lang="en-US" sz="1800" dirty="0">
                <a:solidFill>
                  <a:schemeClr val="accent2">
                    <a:lumMod val="50000"/>
                  </a:schemeClr>
                </a:solidFill>
              </a:rPr>
              <a:t>Plastic</a:t>
            </a:r>
            <a:r>
              <a:rPr lang="en-US" sz="1800" dirty="0"/>
              <a:t> – the deformation can extend indefinitely </a:t>
            </a:r>
          </a:p>
          <a:p>
            <a:r>
              <a:rPr lang="en-US" sz="2000" dirty="0"/>
              <a:t>Note that different deformations are associated with some “internal variables”: </a:t>
            </a:r>
          </a:p>
          <a:p>
            <a:pPr lvl="1"/>
            <a:r>
              <a:rPr lang="en-US" sz="1800" dirty="0"/>
              <a:t>Movements of groups of grains</a:t>
            </a:r>
          </a:p>
          <a:p>
            <a:pPr lvl="1"/>
            <a:r>
              <a:rPr lang="en-US" sz="1800" dirty="0"/>
              <a:t>Pore fluid flows</a:t>
            </a:r>
          </a:p>
          <a:p>
            <a:pPr lvl="1"/>
            <a:r>
              <a:rPr lang="en-US" sz="1800" dirty="0"/>
              <a:t>Heat flows, etc.</a:t>
            </a:r>
          </a:p>
          <a:p>
            <a:endParaRPr lang="en-US" sz="2400" dirty="0">
              <a:solidFill>
                <a:srgbClr val="0070C0"/>
              </a:solidFill>
            </a:endParaRPr>
          </a:p>
        </p:txBody>
      </p:sp>
      <p:pic>
        <p:nvPicPr>
          <p:cNvPr id="3" name="Picture 2">
            <a:extLst>
              <a:ext uri="{FF2B5EF4-FFF2-40B4-BE49-F238E27FC236}">
                <a16:creationId xmlns:a16="http://schemas.microsoft.com/office/drawing/2014/main" id="{2222CA52-00B6-9A79-C466-D95C7FB1FF6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98945" y="699387"/>
            <a:ext cx="3907155" cy="3155905"/>
          </a:xfrm>
          <a:prstGeom prst="rect">
            <a:avLst/>
          </a:prstGeom>
          <a:noFill/>
          <a:ln>
            <a:noFill/>
          </a:ln>
        </p:spPr>
      </p:pic>
      <p:sp>
        <p:nvSpPr>
          <p:cNvPr id="4" name="Rectangle 1">
            <a:extLst>
              <a:ext uri="{FF2B5EF4-FFF2-40B4-BE49-F238E27FC236}">
                <a16:creationId xmlns:a16="http://schemas.microsoft.com/office/drawing/2014/main" id="{5926C11B-B743-8201-DBBB-7F90686ECD1B}"/>
              </a:ext>
            </a:extLst>
          </p:cNvPr>
          <p:cNvSpPr>
            <a:spLocks noChangeArrowheads="1"/>
          </p:cNvSpPr>
          <p:nvPr/>
        </p:nvSpPr>
        <p:spPr bwMode="auto">
          <a:xfrm>
            <a:off x="5630733" y="4090158"/>
            <a:ext cx="6082059" cy="203132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Figure </a:t>
            </a:r>
            <a:r>
              <a:rPr kumimoji="0" lang="en-CA" altLang="en-US" sz="1400" b="0" i="0" u="none" strike="noStrike" cap="none" normalizeH="0" baseline="0" dirty="0" bmk="FIG1_Burgers_model">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1</a:t>
            </a:r>
            <a:r>
              <a:rPr kumimoji="0" lang="en-US" altLang="en-US" sz="1400" b="0" i="0" u="none" strike="noStrike" cap="none" normalizeH="0" baseline="0" dirty="0" bmk="FIG1_Burgers_model">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.1</a:t>
            </a:r>
            <a:r>
              <a:rPr kumimoji="0" lang="en-US" altLang="en-US" sz="14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kumimoji="0" lang="en-CA" altLang="en-US" sz="11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zh-CN" sz="1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Burgers’ model of deformation. Stress </a:t>
            </a:r>
            <a:r>
              <a:rPr kumimoji="0" lang="en-US" altLang="zh-CN" sz="1400" b="0" i="1" u="none" strike="noStrike" cap="none" normalizeH="0" baseline="0" dirty="0">
                <a:ln>
                  <a:noFill/>
                </a:ln>
                <a:solidFill>
                  <a:schemeClr val="tx1"/>
                </a:solidFill>
                <a:effectLst/>
                <a:latin typeface="Symbol" panose="05050102010706020507" pitchFamily="18" charset="2"/>
                <a:ea typeface="Times New Roman" panose="02020603050405020304" pitchFamily="18" charset="0"/>
              </a:rPr>
              <a:t>s</a:t>
            </a:r>
            <a:r>
              <a:rPr kumimoji="0" lang="en-US" altLang="zh-CN" sz="1400" b="0" i="0" u="none" strike="noStrike" cap="none" normalizeH="0" baseline="0" dirty="0">
                <a:ln>
                  <a:noFill/>
                </a:ln>
                <a:solidFill>
                  <a:schemeClr val="tx1"/>
                </a:solidFill>
                <a:effectLst/>
                <a:ea typeface="Times New Roman" panose="02020603050405020304" pitchFamily="18" charset="0"/>
              </a:rPr>
              <a:t> </a:t>
            </a:r>
            <a:r>
              <a:rPr kumimoji="0" lang="en-US" altLang="zh-CN" sz="1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is applied to the ends of this </a:t>
            </a:r>
            <a:r>
              <a:rPr kumimoji="0" lang="en-US" altLang="zh-CN" sz="1400" b="0" i="0"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chaoin</a:t>
            </a:r>
            <a:r>
              <a:rPr kumimoji="0" lang="en-US" altLang="zh-CN" sz="1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of mechanical elements and causes observed deformation </a:t>
            </a:r>
            <a:r>
              <a:rPr kumimoji="0" lang="en-US" altLang="zh-CN" sz="1400" b="0" i="1" u="none" strike="noStrike" cap="none" normalizeH="0" baseline="0" dirty="0">
                <a:ln>
                  <a:noFill/>
                </a:ln>
                <a:solidFill>
                  <a:schemeClr val="tx1"/>
                </a:solidFill>
                <a:effectLst/>
                <a:latin typeface="Symbol" panose="05050102010706020507" pitchFamily="18" charset="2"/>
                <a:ea typeface="Times New Roman" panose="02020603050405020304" pitchFamily="18" charset="0"/>
              </a:rPr>
              <a:t>e</a:t>
            </a:r>
            <a:r>
              <a:rPr kumimoji="0" lang="en-US" altLang="zh-CN" sz="1400" b="0" i="0" u="none" strike="noStrike" cap="none" normalizeH="0" baseline="-30000" dirty="0">
                <a:ln>
                  <a:noFill/>
                </a:ln>
                <a:solidFill>
                  <a:schemeClr val="tx1"/>
                </a:solidFill>
                <a:effectLst/>
                <a:ea typeface="Times New Roman" panose="02020603050405020304" pitchFamily="18" charset="0"/>
              </a:rPr>
              <a:t>1</a:t>
            </a:r>
            <a:r>
              <a:rPr kumimoji="0" lang="en-US" altLang="zh-CN" sz="1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This deformation includes an anelastic part (involving both elasticity and viscosity, </a:t>
            </a:r>
            <a:r>
              <a:rPr kumimoji="0" lang="en-US" altLang="zh-CN" sz="1400" b="0" i="1" u="none" strike="noStrike" cap="none" normalizeH="0" baseline="0" dirty="0">
                <a:ln>
                  <a:noFill/>
                </a:ln>
                <a:solidFill>
                  <a:schemeClr val="tx1"/>
                </a:solidFill>
                <a:effectLst/>
                <a:latin typeface="Symbol" panose="05050102010706020507" pitchFamily="18" charset="2"/>
                <a:ea typeface="Times New Roman" panose="02020603050405020304" pitchFamily="18" charset="0"/>
              </a:rPr>
              <a:t>e</a:t>
            </a:r>
            <a:r>
              <a:rPr kumimoji="0" lang="en-US" altLang="zh-CN" sz="1400" b="0" i="0" u="none" strike="noStrike" cap="none" normalizeH="0" baseline="-30000" dirty="0">
                <a:ln>
                  <a:noFill/>
                </a:ln>
                <a:solidFill>
                  <a:schemeClr val="tx1"/>
                </a:solidFill>
                <a:effectLst/>
                <a:ea typeface="Times New Roman" panose="02020603050405020304" pitchFamily="18" charset="0"/>
              </a:rPr>
              <a:t>2</a:t>
            </a:r>
            <a:r>
              <a:rPr kumimoji="0" lang="en-US" altLang="zh-CN" sz="1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plastic part (viscosity only, </a:t>
            </a:r>
            <a:r>
              <a:rPr kumimoji="0" lang="en-US" altLang="zh-CN" sz="1400" b="0" i="1" u="none" strike="noStrike" cap="none" normalizeH="0" baseline="0" dirty="0">
                <a:ln>
                  <a:noFill/>
                </a:ln>
                <a:solidFill>
                  <a:schemeClr val="tx1"/>
                </a:solidFill>
                <a:effectLst/>
                <a:latin typeface="Symbol" panose="05050102010706020507" pitchFamily="18" charset="2"/>
                <a:ea typeface="Times New Roman" panose="02020603050405020304" pitchFamily="18" charset="0"/>
              </a:rPr>
              <a:t>e</a:t>
            </a:r>
            <a:r>
              <a:rPr kumimoji="0" lang="en-US" altLang="zh-CN" sz="1400" b="0" i="0" u="none" strike="noStrike" cap="none" normalizeH="0" baseline="-30000" dirty="0">
                <a:ln>
                  <a:noFill/>
                </a:ln>
                <a:solidFill>
                  <a:schemeClr val="tx1"/>
                </a:solidFill>
                <a:effectLst/>
                <a:ea typeface="Times New Roman" panose="02020603050405020304" pitchFamily="18" charset="0"/>
              </a:rPr>
              <a:t>3</a:t>
            </a:r>
            <a:r>
              <a:rPr kumimoji="0" lang="en-US" altLang="zh-CN" sz="1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and pure elastic part (the unlabeled deformation of the spring </a:t>
            </a:r>
            <a:r>
              <a:rPr kumimoji="0" lang="en-US" altLang="zh-CN" sz="1400" b="0"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M</a:t>
            </a:r>
            <a:r>
              <a:rPr kumimoji="0" lang="en-US" altLang="zh-CN" sz="1400" b="0" i="0" u="none" strike="noStrike" cap="none" normalizeH="0" baseline="-30000" dirty="0">
                <a:ln>
                  <a:noFill/>
                </a:ln>
                <a:solidFill>
                  <a:schemeClr val="tx1"/>
                </a:solidFill>
                <a:effectLst/>
                <a:latin typeface="Arial" panose="020B0604020202020204" pitchFamily="34" charset="0"/>
                <a:ea typeface="Times New Roman" panose="02020603050405020304" pitchFamily="18" charset="0"/>
              </a:rPr>
              <a:t>1</a:t>
            </a:r>
            <a:r>
              <a:rPr kumimoji="0" lang="en-US" altLang="zh-CN" sz="1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endParaRPr kumimoji="0" lang="en-CA" altLang="zh-CN" sz="1100" b="0" i="0" u="none" strike="noStrike" cap="none" normalizeH="0" baseline="0" dirty="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zh-CN" sz="1400" b="1" i="0" u="none" strike="noStrike" cap="none" normalizeH="0" baseline="0" dirty="0">
                <a:ln>
                  <a:noFill/>
                </a:ln>
                <a:solidFill>
                  <a:srgbClr val="C00000"/>
                </a:solidFill>
                <a:effectLst/>
                <a:latin typeface="Arial" panose="020B0604020202020204" pitchFamily="34" charset="0"/>
                <a:ea typeface="Times New Roman" panose="02020603050405020304" pitchFamily="18" charset="0"/>
              </a:rPr>
              <a:t>Note that anelastic deformations always include movements of some internal degrees of freedom </a:t>
            </a:r>
            <a:r>
              <a:rPr kumimoji="0" lang="en-US" altLang="zh-CN" sz="1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(white dots in this plot) which are not observed in the mechanical strain-stress testing experiment.</a:t>
            </a:r>
            <a:endParaRPr kumimoji="0" lang="en-US" altLang="zh-CN" sz="3200" b="0" i="0" u="none" strike="noStrike" cap="none" normalizeH="0" baseline="0" dirty="0">
              <a:ln>
                <a:noFill/>
              </a:ln>
              <a:solidFill>
                <a:schemeClr val="tx1"/>
              </a:solidFill>
              <a:effectLst/>
              <a:latin typeface="Arial" panose="020B0604020202020204" pitchFamily="34" charset="0"/>
            </a:endParaRPr>
          </a:p>
        </p:txBody>
      </p:sp>
      <p:sp>
        <p:nvSpPr>
          <p:cNvPr id="6" name="Rectangle 5">
            <a:extLst>
              <a:ext uri="{FF2B5EF4-FFF2-40B4-BE49-F238E27FC236}">
                <a16:creationId xmlns:a16="http://schemas.microsoft.com/office/drawing/2014/main" id="{F6088479-BBDB-2FBF-467D-797F22C3D423}"/>
              </a:ext>
            </a:extLst>
          </p:cNvPr>
          <p:cNvSpPr/>
          <p:nvPr/>
        </p:nvSpPr>
        <p:spPr>
          <a:xfrm>
            <a:off x="6798945" y="990600"/>
            <a:ext cx="1024255" cy="1155700"/>
          </a:xfrm>
          <a:prstGeom prst="rect">
            <a:avLst/>
          </a:prstGeom>
          <a:noFill/>
          <a:ln w="381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a:extLst>
              <a:ext uri="{FF2B5EF4-FFF2-40B4-BE49-F238E27FC236}">
                <a16:creationId xmlns:a16="http://schemas.microsoft.com/office/drawing/2014/main" id="{41E5F4DF-AED3-CA3C-31B4-FEC22F131577}"/>
              </a:ext>
            </a:extLst>
          </p:cNvPr>
          <p:cNvSpPr/>
          <p:nvPr/>
        </p:nvSpPr>
        <p:spPr>
          <a:xfrm>
            <a:off x="8128000" y="1145369"/>
            <a:ext cx="723900" cy="1242230"/>
          </a:xfrm>
          <a:prstGeom prst="rect">
            <a:avLst/>
          </a:prstGeom>
          <a:noFill/>
          <a:ln w="3810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Rectangle 7">
            <a:extLst>
              <a:ext uri="{FF2B5EF4-FFF2-40B4-BE49-F238E27FC236}">
                <a16:creationId xmlns:a16="http://schemas.microsoft.com/office/drawing/2014/main" id="{74B5ABC4-6A58-113C-3E92-1A2FBF7FD794}"/>
              </a:ext>
            </a:extLst>
          </p:cNvPr>
          <p:cNvSpPr/>
          <p:nvPr/>
        </p:nvSpPr>
        <p:spPr>
          <a:xfrm>
            <a:off x="8968104" y="530974"/>
            <a:ext cx="1433195" cy="2339225"/>
          </a:xfrm>
          <a:prstGeom prst="rect">
            <a:avLst/>
          </a:prstGeom>
          <a:noFill/>
          <a:ln w="3810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TextBox 9">
            <a:extLst>
              <a:ext uri="{FF2B5EF4-FFF2-40B4-BE49-F238E27FC236}">
                <a16:creationId xmlns:a16="http://schemas.microsoft.com/office/drawing/2014/main" id="{E9747EAA-045D-0CCD-1DB5-F43E2EB1B670}"/>
              </a:ext>
            </a:extLst>
          </p:cNvPr>
          <p:cNvSpPr txBox="1"/>
          <p:nvPr/>
        </p:nvSpPr>
        <p:spPr>
          <a:xfrm>
            <a:off x="9168053" y="195491"/>
            <a:ext cx="1033296" cy="369332"/>
          </a:xfrm>
          <a:prstGeom prst="rect">
            <a:avLst/>
          </a:prstGeom>
          <a:noFill/>
        </p:spPr>
        <p:txBody>
          <a:bodyPr wrap="none" rtlCol="0">
            <a:spAutoFit/>
          </a:bodyPr>
          <a:lstStyle/>
          <a:p>
            <a:r>
              <a:rPr lang="en-CA" dirty="0">
                <a:solidFill>
                  <a:schemeClr val="accent5">
                    <a:lumMod val="50000"/>
                  </a:schemeClr>
                </a:solidFill>
              </a:rPr>
              <a:t>Anelastic</a:t>
            </a:r>
          </a:p>
        </p:txBody>
      </p:sp>
      <p:sp>
        <p:nvSpPr>
          <p:cNvPr id="11" name="TextBox 10">
            <a:extLst>
              <a:ext uri="{FF2B5EF4-FFF2-40B4-BE49-F238E27FC236}">
                <a16:creationId xmlns:a16="http://schemas.microsoft.com/office/drawing/2014/main" id="{5A431E7C-5E19-76FE-8975-2EC649752EFE}"/>
              </a:ext>
            </a:extLst>
          </p:cNvPr>
          <p:cNvSpPr txBox="1"/>
          <p:nvPr/>
        </p:nvSpPr>
        <p:spPr>
          <a:xfrm>
            <a:off x="8070276" y="776037"/>
            <a:ext cx="781624" cy="369332"/>
          </a:xfrm>
          <a:prstGeom prst="rect">
            <a:avLst/>
          </a:prstGeom>
          <a:noFill/>
        </p:spPr>
        <p:txBody>
          <a:bodyPr wrap="none" rtlCol="0">
            <a:spAutoFit/>
          </a:bodyPr>
          <a:lstStyle/>
          <a:p>
            <a:r>
              <a:rPr lang="en-CA" dirty="0">
                <a:solidFill>
                  <a:schemeClr val="accent2">
                    <a:lumMod val="50000"/>
                  </a:schemeClr>
                </a:solidFill>
              </a:rPr>
              <a:t>Plastic</a:t>
            </a:r>
          </a:p>
        </p:txBody>
      </p:sp>
      <p:sp>
        <p:nvSpPr>
          <p:cNvPr id="12" name="TextBox 11">
            <a:extLst>
              <a:ext uri="{FF2B5EF4-FFF2-40B4-BE49-F238E27FC236}">
                <a16:creationId xmlns:a16="http://schemas.microsoft.com/office/drawing/2014/main" id="{6CA2E6FA-63DB-F2A5-590E-06DC5C12EB1B}"/>
              </a:ext>
            </a:extLst>
          </p:cNvPr>
          <p:cNvSpPr txBox="1"/>
          <p:nvPr/>
        </p:nvSpPr>
        <p:spPr>
          <a:xfrm>
            <a:off x="6920260" y="2146300"/>
            <a:ext cx="775212" cy="369332"/>
          </a:xfrm>
          <a:prstGeom prst="rect">
            <a:avLst/>
          </a:prstGeom>
          <a:noFill/>
        </p:spPr>
        <p:txBody>
          <a:bodyPr wrap="none" rtlCol="0">
            <a:spAutoFit/>
          </a:bodyPr>
          <a:lstStyle/>
          <a:p>
            <a:r>
              <a:rPr lang="en-CA" dirty="0">
                <a:solidFill>
                  <a:schemeClr val="accent6">
                    <a:lumMod val="75000"/>
                  </a:schemeClr>
                </a:solidFill>
              </a:rPr>
              <a:t>Elastic</a:t>
            </a:r>
          </a:p>
        </p:txBody>
      </p:sp>
      <p:sp>
        <p:nvSpPr>
          <p:cNvPr id="5" name="Footer Placeholder 4">
            <a:extLst>
              <a:ext uri="{FF2B5EF4-FFF2-40B4-BE49-F238E27FC236}">
                <a16:creationId xmlns:a16="http://schemas.microsoft.com/office/drawing/2014/main" id="{46ABAAD6-2636-ED01-2B63-788B67FACE24}"/>
              </a:ext>
            </a:extLst>
          </p:cNvPr>
          <p:cNvSpPr>
            <a:spLocks noGrp="1"/>
          </p:cNvSpPr>
          <p:nvPr>
            <p:ph type="ftr" sz="quarter" idx="11"/>
          </p:nvPr>
        </p:nvSpPr>
        <p:spPr/>
        <p:txBody>
          <a:bodyPr/>
          <a:lstStyle/>
          <a:p>
            <a:r>
              <a:rPr lang="en-CA" dirty="0"/>
              <a:t>Deformations</a:t>
            </a:r>
          </a:p>
        </p:txBody>
      </p:sp>
      <p:sp>
        <p:nvSpPr>
          <p:cNvPr id="13" name="Slide Number Placeholder 12">
            <a:extLst>
              <a:ext uri="{FF2B5EF4-FFF2-40B4-BE49-F238E27FC236}">
                <a16:creationId xmlns:a16="http://schemas.microsoft.com/office/drawing/2014/main" id="{CDDC7F3D-4987-0C9A-7D5A-2F837DEC5C62}"/>
              </a:ext>
            </a:extLst>
          </p:cNvPr>
          <p:cNvSpPr>
            <a:spLocks noGrp="1"/>
          </p:cNvSpPr>
          <p:nvPr>
            <p:ph type="sldNum" sz="quarter" idx="12"/>
          </p:nvPr>
        </p:nvSpPr>
        <p:spPr/>
        <p:txBody>
          <a:bodyPr/>
          <a:lstStyle/>
          <a:p>
            <a:fld id="{EC7E1DAD-4979-4288-AA49-3B811F18F449}" type="slidenum">
              <a:rPr lang="en-CA" smtClean="0"/>
              <a:t>5</a:t>
            </a:fld>
            <a:endParaRPr lang="en-CA"/>
          </a:p>
        </p:txBody>
      </p:sp>
      <p:cxnSp>
        <p:nvCxnSpPr>
          <p:cNvPr id="15" name="Straight Arrow Connector 14">
            <a:extLst>
              <a:ext uri="{FF2B5EF4-FFF2-40B4-BE49-F238E27FC236}">
                <a16:creationId xmlns:a16="http://schemas.microsoft.com/office/drawing/2014/main" id="{BFAE2DBA-646C-EC09-9ED5-D22F5127D44F}"/>
              </a:ext>
            </a:extLst>
          </p:cNvPr>
          <p:cNvCxnSpPr>
            <a:cxnSpLocks/>
          </p:cNvCxnSpPr>
          <p:nvPr/>
        </p:nvCxnSpPr>
        <p:spPr>
          <a:xfrm>
            <a:off x="5630733" y="1488332"/>
            <a:ext cx="847888"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56970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20F51-19B7-A2E5-9E5B-C4078A4CE31C}"/>
              </a:ext>
            </a:extLst>
          </p:cNvPr>
          <p:cNvSpPr>
            <a:spLocks noGrp="1"/>
          </p:cNvSpPr>
          <p:nvPr>
            <p:ph type="title"/>
          </p:nvPr>
        </p:nvSpPr>
        <p:spPr>
          <a:xfrm>
            <a:off x="838200" y="187326"/>
            <a:ext cx="6082060" cy="795484"/>
          </a:xfrm>
        </p:spPr>
        <p:txBody>
          <a:bodyPr>
            <a:normAutofit/>
          </a:bodyPr>
          <a:lstStyle/>
          <a:p>
            <a:r>
              <a:rPr lang="en-CA" sz="3200" dirty="0"/>
              <a:t>Porous rock</a:t>
            </a:r>
          </a:p>
        </p:txBody>
      </p:sp>
      <p:sp>
        <p:nvSpPr>
          <p:cNvPr id="9" name="Content Placeholder 2">
            <a:extLst>
              <a:ext uri="{FF2B5EF4-FFF2-40B4-BE49-F238E27FC236}">
                <a16:creationId xmlns:a16="http://schemas.microsoft.com/office/drawing/2014/main" id="{F7D58933-565E-18E6-9492-D1B79783E0EA}"/>
              </a:ext>
            </a:extLst>
          </p:cNvPr>
          <p:cNvSpPr>
            <a:spLocks noGrp="1"/>
          </p:cNvSpPr>
          <p:nvPr>
            <p:ph idx="1"/>
          </p:nvPr>
        </p:nvSpPr>
        <p:spPr>
          <a:xfrm>
            <a:off x="547769" y="1324711"/>
            <a:ext cx="5669159" cy="5345963"/>
          </a:xfrm>
        </p:spPr>
        <p:txBody>
          <a:bodyPr>
            <a:normAutofit lnSpcReduction="10000"/>
          </a:bodyPr>
          <a:lstStyle/>
          <a:p>
            <a:r>
              <a:rPr lang="en-US" sz="2000" dirty="0"/>
              <a:t>Most work in exploration rock physics focuses on porous rock</a:t>
            </a:r>
          </a:p>
          <a:p>
            <a:r>
              <a:rPr lang="en-US" sz="2000" dirty="0"/>
              <a:t>Gassmann’s model is the simplest representation of porous rock:</a:t>
            </a:r>
          </a:p>
          <a:p>
            <a:pPr lvl="1"/>
            <a:r>
              <a:rPr lang="en-US" sz="1600" dirty="0"/>
              <a:t>Fluid-filled pores are interconnected so that they have a common pressure</a:t>
            </a:r>
          </a:p>
          <a:p>
            <a:pPr lvl="1"/>
            <a:r>
              <a:rPr lang="en-US" sz="1600" dirty="0"/>
              <a:t>Pore infills have zero shear rigidity </a:t>
            </a:r>
          </a:p>
          <a:p>
            <a:pPr lvl="1"/>
            <a:r>
              <a:rPr lang="en-US" sz="1600" dirty="0"/>
              <a:t>Relatively slow deformations are considered: rock frame and fluid are at quasi-static equilibrium</a:t>
            </a:r>
          </a:p>
          <a:p>
            <a:r>
              <a:rPr lang="en-US" sz="2000" dirty="0"/>
              <a:t>Physically, this means a description of rock by </a:t>
            </a:r>
            <a:r>
              <a:rPr lang="en-US" sz="2000" u="sng" dirty="0"/>
              <a:t>only three macroscopic parameters</a:t>
            </a:r>
            <a:r>
              <a:rPr lang="en-US" sz="2000" dirty="0"/>
              <a:t>: </a:t>
            </a:r>
          </a:p>
          <a:p>
            <a:pPr lvl="1"/>
            <a:r>
              <a:rPr lang="en-US" sz="1600" dirty="0">
                <a:solidFill>
                  <a:srgbClr val="7030A0"/>
                </a:solidFill>
              </a:rPr>
              <a:t>Two dilatations</a:t>
            </a:r>
            <a:r>
              <a:rPr lang="en-US" sz="1600" dirty="0"/>
              <a:t>: of the whole rock and pore fluid</a:t>
            </a:r>
          </a:p>
          <a:p>
            <a:pPr lvl="1"/>
            <a:r>
              <a:rPr lang="en-US" sz="1600" dirty="0">
                <a:solidFill>
                  <a:srgbClr val="7030A0"/>
                </a:solidFill>
              </a:rPr>
              <a:t>One shear </a:t>
            </a:r>
            <a:r>
              <a:rPr lang="en-US" sz="1600" dirty="0"/>
              <a:t>of the whole rock </a:t>
            </a:r>
          </a:p>
          <a:p>
            <a:pPr lvl="1"/>
            <a:r>
              <a:rPr lang="en-US" sz="1600" dirty="0"/>
              <a:t>Gassmann’s equation (relation between four observed moduli </a:t>
            </a:r>
            <a:r>
              <a:rPr lang="en-US" sz="1600" i="1" dirty="0">
                <a:latin typeface="Times New Roman" panose="02020603050405020304" pitchFamily="18" charset="0"/>
                <a:cs typeface="Times New Roman" panose="02020603050405020304" pitchFamily="18" charset="0"/>
              </a:rPr>
              <a:t>K</a:t>
            </a:r>
            <a:r>
              <a:rPr lang="en-US" sz="1600" i="1" baseline="-25000" dirty="0">
                <a:latin typeface="Times New Roman" panose="02020603050405020304" pitchFamily="18" charset="0"/>
                <a:cs typeface="Times New Roman" panose="02020603050405020304" pitchFamily="18" charset="0"/>
              </a:rPr>
              <a:t>U</a:t>
            </a:r>
            <a:r>
              <a:rPr lang="en-US" sz="1600" dirty="0"/>
              <a:t>, </a:t>
            </a:r>
            <a:r>
              <a:rPr lang="en-US" sz="1600" i="1" dirty="0">
                <a:latin typeface="Times New Roman" panose="02020603050405020304" pitchFamily="18" charset="0"/>
                <a:cs typeface="Times New Roman" panose="02020603050405020304" pitchFamily="18" charset="0"/>
              </a:rPr>
              <a:t>K</a:t>
            </a:r>
            <a:r>
              <a:rPr lang="en-US" sz="1600" i="1" baseline="-25000" dirty="0">
                <a:latin typeface="Times New Roman" panose="02020603050405020304" pitchFamily="18" charset="0"/>
                <a:cs typeface="Times New Roman" panose="02020603050405020304" pitchFamily="18" charset="0"/>
              </a:rPr>
              <a:t>D</a:t>
            </a:r>
            <a:r>
              <a:rPr lang="en-US" sz="1600" dirty="0"/>
              <a:t>, </a:t>
            </a:r>
            <a:r>
              <a:rPr lang="en-US" sz="1600" i="1" dirty="0">
                <a:latin typeface="Times New Roman" panose="02020603050405020304" pitchFamily="18" charset="0"/>
                <a:cs typeface="Times New Roman" panose="02020603050405020304" pitchFamily="18" charset="0"/>
              </a:rPr>
              <a:t>K</a:t>
            </a:r>
            <a:r>
              <a:rPr lang="en-US" sz="1600" i="1" baseline="-25000" dirty="0">
                <a:latin typeface="Times New Roman" panose="02020603050405020304" pitchFamily="18" charset="0"/>
                <a:cs typeface="Times New Roman" panose="02020603050405020304" pitchFamily="18" charset="0"/>
              </a:rPr>
              <a:t>s</a:t>
            </a:r>
            <a:r>
              <a:rPr lang="en-US" sz="1600" dirty="0"/>
              <a:t>, and </a:t>
            </a:r>
            <a:r>
              <a:rPr lang="en-US" sz="1600" i="1" dirty="0" err="1">
                <a:latin typeface="Times New Roman" panose="02020603050405020304" pitchFamily="18" charset="0"/>
                <a:cs typeface="Times New Roman" panose="02020603050405020304" pitchFamily="18" charset="0"/>
              </a:rPr>
              <a:t>K</a:t>
            </a:r>
            <a:r>
              <a:rPr lang="en-US" sz="1600" i="1" baseline="-25000" dirty="0" err="1">
                <a:latin typeface="Times New Roman" panose="02020603050405020304" pitchFamily="18" charset="0"/>
                <a:cs typeface="Times New Roman" panose="02020603050405020304" pitchFamily="18" charset="0"/>
              </a:rPr>
              <a:t>f</a:t>
            </a:r>
            <a:r>
              <a:rPr lang="en-US" sz="1600" dirty="0"/>
              <a:t>) is an automatic consequence of having only three independent parameters</a:t>
            </a:r>
          </a:p>
          <a:p>
            <a:r>
              <a:rPr lang="en-US" sz="2000" dirty="0">
                <a:solidFill>
                  <a:srgbClr val="C00000"/>
                </a:solidFill>
              </a:rPr>
              <a:t>The microstructure is completely unimportant when considering static deformations</a:t>
            </a:r>
          </a:p>
          <a:p>
            <a:pPr lvl="1"/>
            <a:r>
              <a:rPr lang="en-US" sz="1600" dirty="0"/>
              <a:t>All models should satisfy Gassmann’s equation for near-static deformations</a:t>
            </a:r>
          </a:p>
        </p:txBody>
      </p:sp>
      <p:sp>
        <p:nvSpPr>
          <p:cNvPr id="5" name="Footer Placeholder 4">
            <a:extLst>
              <a:ext uri="{FF2B5EF4-FFF2-40B4-BE49-F238E27FC236}">
                <a16:creationId xmlns:a16="http://schemas.microsoft.com/office/drawing/2014/main" id="{46ABAAD6-2636-ED01-2B63-788B67FACE24}"/>
              </a:ext>
            </a:extLst>
          </p:cNvPr>
          <p:cNvSpPr>
            <a:spLocks noGrp="1"/>
          </p:cNvSpPr>
          <p:nvPr>
            <p:ph type="ftr" sz="quarter" idx="11"/>
          </p:nvPr>
        </p:nvSpPr>
        <p:spPr/>
        <p:txBody>
          <a:bodyPr/>
          <a:lstStyle/>
          <a:p>
            <a:r>
              <a:rPr lang="en-CA" dirty="0"/>
              <a:t>Porous rock</a:t>
            </a:r>
          </a:p>
        </p:txBody>
      </p:sp>
      <p:sp>
        <p:nvSpPr>
          <p:cNvPr id="13" name="Slide Number Placeholder 12">
            <a:extLst>
              <a:ext uri="{FF2B5EF4-FFF2-40B4-BE49-F238E27FC236}">
                <a16:creationId xmlns:a16="http://schemas.microsoft.com/office/drawing/2014/main" id="{CDDC7F3D-4987-0C9A-7D5A-2F837DEC5C62}"/>
              </a:ext>
            </a:extLst>
          </p:cNvPr>
          <p:cNvSpPr>
            <a:spLocks noGrp="1"/>
          </p:cNvSpPr>
          <p:nvPr>
            <p:ph type="sldNum" sz="quarter" idx="12"/>
          </p:nvPr>
        </p:nvSpPr>
        <p:spPr/>
        <p:txBody>
          <a:bodyPr/>
          <a:lstStyle/>
          <a:p>
            <a:fld id="{EC7E1DAD-4979-4288-AA49-3B811F18F449}" type="slidenum">
              <a:rPr lang="en-CA" smtClean="0"/>
              <a:t>6</a:t>
            </a:fld>
            <a:endParaRPr lang="en-CA"/>
          </a:p>
        </p:txBody>
      </p:sp>
      <p:pic>
        <p:nvPicPr>
          <p:cNvPr id="15" name="Picture 14" descr="A black and white image of a square&#10;&#10;Description automatically generated">
            <a:extLst>
              <a:ext uri="{FF2B5EF4-FFF2-40B4-BE49-F238E27FC236}">
                <a16:creationId xmlns:a16="http://schemas.microsoft.com/office/drawing/2014/main" id="{ED562D7A-1675-C277-B700-0B83B8257B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90294" y="881222"/>
            <a:ext cx="2308860" cy="1965960"/>
          </a:xfrm>
          <a:prstGeom prst="rect">
            <a:avLst/>
          </a:prstGeom>
        </p:spPr>
      </p:pic>
      <p:pic>
        <p:nvPicPr>
          <p:cNvPr id="17" name="Picture 16" descr="A diagram of a circle with a circle and a circle with a circle with a circle with a circle with a circle with a circle with a circle with a circle with a circle with a circle with&#10;&#10;Description automatically generated">
            <a:extLst>
              <a:ext uri="{FF2B5EF4-FFF2-40B4-BE49-F238E27FC236}">
                <a16:creationId xmlns:a16="http://schemas.microsoft.com/office/drawing/2014/main" id="{FF95D357-08A0-FBF5-EB13-11CB6608C9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3194" y="3079522"/>
            <a:ext cx="2302860" cy="1121334"/>
          </a:xfrm>
          <a:prstGeom prst="rect">
            <a:avLst/>
          </a:prstGeom>
        </p:spPr>
      </p:pic>
      <p:pic>
        <p:nvPicPr>
          <p:cNvPr id="19" name="Picture 18" descr="A diagram of a table&#10;&#10;Description automatically generated">
            <a:extLst>
              <a:ext uri="{FF2B5EF4-FFF2-40B4-BE49-F238E27FC236}">
                <a16:creationId xmlns:a16="http://schemas.microsoft.com/office/drawing/2014/main" id="{A40ADE2A-9342-CD96-F0A8-CCA4C150C7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48152" y="4490037"/>
            <a:ext cx="1625292" cy="1524412"/>
          </a:xfrm>
          <a:prstGeom prst="rect">
            <a:avLst/>
          </a:prstGeom>
        </p:spPr>
      </p:pic>
      <p:sp>
        <p:nvSpPr>
          <p:cNvPr id="20" name="TextBox 19">
            <a:extLst>
              <a:ext uri="{FF2B5EF4-FFF2-40B4-BE49-F238E27FC236}">
                <a16:creationId xmlns:a16="http://schemas.microsoft.com/office/drawing/2014/main" id="{62D2BDAB-2D2E-0FDA-DC1D-0814BD79A541}"/>
              </a:ext>
            </a:extLst>
          </p:cNvPr>
          <p:cNvSpPr txBox="1"/>
          <p:nvPr/>
        </p:nvSpPr>
        <p:spPr>
          <a:xfrm>
            <a:off x="9210553" y="3409544"/>
            <a:ext cx="2579448" cy="523220"/>
          </a:xfrm>
          <a:prstGeom prst="rect">
            <a:avLst/>
          </a:prstGeom>
          <a:noFill/>
          <a:ln>
            <a:solidFill>
              <a:schemeClr val="accent1">
                <a:lumMod val="50000"/>
              </a:schemeClr>
            </a:solidFill>
          </a:ln>
        </p:spPr>
        <p:txBody>
          <a:bodyPr wrap="square" rtlCol="0">
            <a:spAutoFit/>
          </a:bodyPr>
          <a:lstStyle/>
          <a:p>
            <a:pPr algn="ctr"/>
            <a:r>
              <a:rPr lang="en-CA" sz="1400" dirty="0">
                <a:solidFill>
                  <a:schemeClr val="accent5">
                    <a:lumMod val="50000"/>
                  </a:schemeClr>
                </a:solidFill>
              </a:rPr>
              <a:t>Microcrack with  “squirt flow” (Murphy et al., 1986 )</a:t>
            </a:r>
          </a:p>
        </p:txBody>
      </p:sp>
      <p:sp>
        <p:nvSpPr>
          <p:cNvPr id="21" name="TextBox 20">
            <a:extLst>
              <a:ext uri="{FF2B5EF4-FFF2-40B4-BE49-F238E27FC236}">
                <a16:creationId xmlns:a16="http://schemas.microsoft.com/office/drawing/2014/main" id="{7C2E4A5D-7B6D-EB2E-2691-C6E34B946BF9}"/>
              </a:ext>
            </a:extLst>
          </p:cNvPr>
          <p:cNvSpPr txBox="1"/>
          <p:nvPr/>
        </p:nvSpPr>
        <p:spPr>
          <a:xfrm>
            <a:off x="9224820" y="4886847"/>
            <a:ext cx="2363899" cy="954107"/>
          </a:xfrm>
          <a:prstGeom prst="rect">
            <a:avLst/>
          </a:prstGeom>
          <a:noFill/>
          <a:ln>
            <a:solidFill>
              <a:schemeClr val="accent1">
                <a:lumMod val="50000"/>
              </a:schemeClr>
            </a:solidFill>
          </a:ln>
        </p:spPr>
        <p:txBody>
          <a:bodyPr wrap="square" rtlCol="0">
            <a:spAutoFit/>
          </a:bodyPr>
          <a:lstStyle/>
          <a:p>
            <a:pPr algn="ctr"/>
            <a:r>
              <a:rPr lang="en-CA" sz="1400" dirty="0">
                <a:solidFill>
                  <a:schemeClr val="accent5">
                    <a:lumMod val="50000"/>
                  </a:schemeClr>
                </a:solidFill>
              </a:rPr>
              <a:t>Numerical model of connected pores (</a:t>
            </a:r>
            <a:r>
              <a:rPr lang="en-CA" sz="1400" dirty="0" err="1">
                <a:solidFill>
                  <a:schemeClr val="accent5">
                    <a:lumMod val="50000"/>
                  </a:schemeClr>
                </a:solidFill>
              </a:rPr>
              <a:t>Alkhimenkov</a:t>
            </a:r>
            <a:r>
              <a:rPr lang="en-CA" sz="1400" dirty="0">
                <a:solidFill>
                  <a:schemeClr val="accent5">
                    <a:lumMod val="50000"/>
                  </a:schemeClr>
                </a:solidFill>
              </a:rPr>
              <a:t> and Quintal, 2022 )</a:t>
            </a:r>
          </a:p>
        </p:txBody>
      </p:sp>
      <p:sp>
        <p:nvSpPr>
          <p:cNvPr id="22" name="TextBox 21">
            <a:extLst>
              <a:ext uri="{FF2B5EF4-FFF2-40B4-BE49-F238E27FC236}">
                <a16:creationId xmlns:a16="http://schemas.microsoft.com/office/drawing/2014/main" id="{C0B6C9EC-38B2-0AE9-5397-992A87FC1E64}"/>
              </a:ext>
            </a:extLst>
          </p:cNvPr>
          <p:cNvSpPr txBox="1"/>
          <p:nvPr/>
        </p:nvSpPr>
        <p:spPr>
          <a:xfrm>
            <a:off x="8799154" y="1623598"/>
            <a:ext cx="3140411" cy="523220"/>
          </a:xfrm>
          <a:prstGeom prst="rect">
            <a:avLst/>
          </a:prstGeom>
          <a:noFill/>
          <a:ln>
            <a:solidFill>
              <a:schemeClr val="accent1">
                <a:lumMod val="50000"/>
              </a:schemeClr>
            </a:solidFill>
          </a:ln>
        </p:spPr>
        <p:txBody>
          <a:bodyPr wrap="square" rtlCol="0">
            <a:spAutoFit/>
          </a:bodyPr>
          <a:lstStyle/>
          <a:p>
            <a:pPr algn="ctr"/>
            <a:r>
              <a:rPr lang="en-CA" sz="1400" dirty="0">
                <a:solidFill>
                  <a:schemeClr val="accent5">
                    <a:lumMod val="50000"/>
                  </a:schemeClr>
                </a:solidFill>
              </a:rPr>
              <a:t>Fractal structure with patchy saturation (Rubino and </a:t>
            </a:r>
            <a:r>
              <a:rPr lang="en-CA" sz="1400" dirty="0" err="1">
                <a:solidFill>
                  <a:schemeClr val="accent5">
                    <a:lumMod val="50000"/>
                  </a:schemeClr>
                </a:solidFill>
              </a:rPr>
              <a:t>Holliger</a:t>
            </a:r>
            <a:r>
              <a:rPr lang="en-CA" sz="1400" dirty="0">
                <a:solidFill>
                  <a:schemeClr val="accent5">
                    <a:lumMod val="50000"/>
                  </a:schemeClr>
                </a:solidFill>
              </a:rPr>
              <a:t> , 2013)</a:t>
            </a:r>
          </a:p>
        </p:txBody>
      </p:sp>
      <p:sp>
        <p:nvSpPr>
          <p:cNvPr id="25" name="TextBox 24">
            <a:extLst>
              <a:ext uri="{FF2B5EF4-FFF2-40B4-BE49-F238E27FC236}">
                <a16:creationId xmlns:a16="http://schemas.microsoft.com/office/drawing/2014/main" id="{B39D3A0B-A994-9102-79EC-B5312C02429E}"/>
              </a:ext>
            </a:extLst>
          </p:cNvPr>
          <p:cNvSpPr txBox="1"/>
          <p:nvPr/>
        </p:nvSpPr>
        <p:spPr>
          <a:xfrm>
            <a:off x="6439161" y="309706"/>
            <a:ext cx="3140411" cy="369332"/>
          </a:xfrm>
          <a:prstGeom prst="rect">
            <a:avLst/>
          </a:prstGeom>
          <a:noFill/>
          <a:ln>
            <a:noFill/>
          </a:ln>
        </p:spPr>
        <p:txBody>
          <a:bodyPr wrap="square" rtlCol="0">
            <a:spAutoFit/>
          </a:bodyPr>
          <a:lstStyle/>
          <a:p>
            <a:pPr algn="ctr"/>
            <a:r>
              <a:rPr lang="en-CA" b="1" dirty="0">
                <a:solidFill>
                  <a:schemeClr val="accent5">
                    <a:lumMod val="50000"/>
                  </a:schemeClr>
                </a:solidFill>
              </a:rPr>
              <a:t>Popular models of pore space</a:t>
            </a:r>
          </a:p>
        </p:txBody>
      </p:sp>
      <p:sp>
        <p:nvSpPr>
          <p:cNvPr id="26" name="TextBox 25">
            <a:extLst>
              <a:ext uri="{FF2B5EF4-FFF2-40B4-BE49-F238E27FC236}">
                <a16:creationId xmlns:a16="http://schemas.microsoft.com/office/drawing/2014/main" id="{72818CA3-425D-107A-D412-6E55CFC36AA9}"/>
              </a:ext>
            </a:extLst>
          </p:cNvPr>
          <p:cNvSpPr txBox="1"/>
          <p:nvPr/>
        </p:nvSpPr>
        <p:spPr>
          <a:xfrm>
            <a:off x="6686467" y="3449465"/>
            <a:ext cx="1466932" cy="261610"/>
          </a:xfrm>
          <a:prstGeom prst="rect">
            <a:avLst/>
          </a:prstGeom>
          <a:noFill/>
          <a:ln>
            <a:noFill/>
          </a:ln>
        </p:spPr>
        <p:txBody>
          <a:bodyPr wrap="square" rtlCol="0">
            <a:spAutoFit/>
          </a:bodyPr>
          <a:lstStyle/>
          <a:p>
            <a:pPr algn="ctr"/>
            <a:r>
              <a:rPr lang="en-CA" sz="1100" dirty="0">
                <a:solidFill>
                  <a:schemeClr val="accent2">
                    <a:lumMod val="50000"/>
                  </a:schemeClr>
                </a:solidFill>
              </a:rPr>
              <a:t>Soft pore (flat)</a:t>
            </a:r>
          </a:p>
        </p:txBody>
      </p:sp>
      <p:sp>
        <p:nvSpPr>
          <p:cNvPr id="27" name="TextBox 26">
            <a:extLst>
              <a:ext uri="{FF2B5EF4-FFF2-40B4-BE49-F238E27FC236}">
                <a16:creationId xmlns:a16="http://schemas.microsoft.com/office/drawing/2014/main" id="{793DBA84-7A85-B17F-0529-ED63E6738CEC}"/>
              </a:ext>
            </a:extLst>
          </p:cNvPr>
          <p:cNvSpPr txBox="1"/>
          <p:nvPr/>
        </p:nvSpPr>
        <p:spPr>
          <a:xfrm>
            <a:off x="7829965" y="3670437"/>
            <a:ext cx="1107222" cy="430887"/>
          </a:xfrm>
          <a:prstGeom prst="rect">
            <a:avLst/>
          </a:prstGeom>
          <a:noFill/>
          <a:ln>
            <a:noFill/>
          </a:ln>
        </p:spPr>
        <p:txBody>
          <a:bodyPr wrap="square" rtlCol="0">
            <a:spAutoFit/>
          </a:bodyPr>
          <a:lstStyle/>
          <a:p>
            <a:pPr algn="ctr"/>
            <a:r>
              <a:rPr lang="en-CA" sz="1100" dirty="0">
                <a:solidFill>
                  <a:schemeClr val="accent2">
                    <a:lumMod val="50000"/>
                  </a:schemeClr>
                </a:solidFill>
              </a:rPr>
              <a:t>Stiff pore (round)</a:t>
            </a:r>
          </a:p>
        </p:txBody>
      </p:sp>
    </p:spTree>
    <p:extLst>
      <p:ext uri="{BB962C8B-B14F-4D97-AF65-F5344CB8AC3E}">
        <p14:creationId xmlns:p14="http://schemas.microsoft.com/office/powerpoint/2010/main" val="32183326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B2AE4CC8-E154-F9C1-889A-3ED71B77E6D5}"/>
              </a:ext>
            </a:extLst>
          </p:cNvPr>
          <p:cNvSpPr>
            <a:spLocks noGrp="1"/>
          </p:cNvSpPr>
          <p:nvPr>
            <p:ph type="ftr" sz="quarter" idx="11"/>
          </p:nvPr>
        </p:nvSpPr>
        <p:spPr/>
        <p:txBody>
          <a:bodyPr/>
          <a:lstStyle/>
          <a:p>
            <a:r>
              <a:rPr lang="en-CA" dirty="0"/>
              <a:t>Scales</a:t>
            </a:r>
          </a:p>
        </p:txBody>
      </p:sp>
      <p:sp>
        <p:nvSpPr>
          <p:cNvPr id="2" name="Title 1">
            <a:extLst>
              <a:ext uri="{FF2B5EF4-FFF2-40B4-BE49-F238E27FC236}">
                <a16:creationId xmlns:a16="http://schemas.microsoft.com/office/drawing/2014/main" id="{1BC20F51-19B7-A2E5-9E5B-C4078A4CE31C}"/>
              </a:ext>
            </a:extLst>
          </p:cNvPr>
          <p:cNvSpPr>
            <a:spLocks noGrp="1"/>
          </p:cNvSpPr>
          <p:nvPr>
            <p:ph type="title"/>
          </p:nvPr>
        </p:nvSpPr>
        <p:spPr>
          <a:xfrm>
            <a:off x="838200" y="187325"/>
            <a:ext cx="3871586" cy="998725"/>
          </a:xfrm>
        </p:spPr>
        <p:txBody>
          <a:bodyPr>
            <a:normAutofit/>
          </a:bodyPr>
          <a:lstStyle/>
          <a:p>
            <a:r>
              <a:rPr lang="en-CA" sz="3200" dirty="0"/>
              <a:t>Scales</a:t>
            </a:r>
          </a:p>
        </p:txBody>
      </p:sp>
      <p:sp>
        <p:nvSpPr>
          <p:cNvPr id="9" name="Content Placeholder 2">
            <a:extLst>
              <a:ext uri="{FF2B5EF4-FFF2-40B4-BE49-F238E27FC236}">
                <a16:creationId xmlns:a16="http://schemas.microsoft.com/office/drawing/2014/main" id="{F7D58933-565E-18E6-9492-D1B79783E0EA}"/>
              </a:ext>
            </a:extLst>
          </p:cNvPr>
          <p:cNvSpPr>
            <a:spLocks noGrp="1"/>
          </p:cNvSpPr>
          <p:nvPr>
            <p:ph idx="1"/>
          </p:nvPr>
        </p:nvSpPr>
        <p:spPr>
          <a:xfrm>
            <a:off x="276973" y="1186049"/>
            <a:ext cx="6075189" cy="5535426"/>
          </a:xfrm>
        </p:spPr>
        <p:txBody>
          <a:bodyPr>
            <a:normAutofit fontScale="92500" lnSpcReduction="10000"/>
          </a:bodyPr>
          <a:lstStyle/>
          <a:p>
            <a:r>
              <a:rPr lang="en-US" sz="2000" dirty="0"/>
              <a:t>When considering non-static deformations like waves, more detail of microstructure is revealed. This detail is often characterized by the notion of </a:t>
            </a:r>
            <a:r>
              <a:rPr lang="en-US" sz="2000" dirty="0">
                <a:solidFill>
                  <a:srgbClr val="7030A0"/>
                </a:solidFill>
              </a:rPr>
              <a:t>spatial scales </a:t>
            </a:r>
          </a:p>
          <a:p>
            <a:r>
              <a:rPr lang="en-US" sz="2000" dirty="0"/>
              <a:t>Four characteristic spatial scales of investigation should be recognized:</a:t>
            </a:r>
          </a:p>
          <a:p>
            <a:pPr lvl="1"/>
            <a:r>
              <a:rPr lang="en-US" sz="1800" dirty="0">
                <a:solidFill>
                  <a:srgbClr val="C00000"/>
                </a:solidFill>
              </a:rPr>
              <a:t>Micro</a:t>
            </a:r>
            <a:r>
              <a:rPr lang="en-US" sz="1800" dirty="0"/>
              <a:t>scopic, </a:t>
            </a:r>
            <a:r>
              <a:rPr lang="en-US" sz="1800" dirty="0">
                <a:solidFill>
                  <a:srgbClr val="C00000"/>
                </a:solidFill>
              </a:rPr>
              <a:t>meso</a:t>
            </a:r>
            <a:r>
              <a:rPr lang="en-US" sz="1800" dirty="0"/>
              <a:t>scopic, and </a:t>
            </a:r>
            <a:r>
              <a:rPr lang="en-US" sz="1800" dirty="0">
                <a:solidFill>
                  <a:srgbClr val="C00000"/>
                </a:solidFill>
              </a:rPr>
              <a:t>macro</a:t>
            </a:r>
            <a:r>
              <a:rPr lang="en-US" sz="1800" dirty="0"/>
              <a:t>scopic </a:t>
            </a:r>
            <a:r>
              <a:rPr lang="en-US" sz="1800" u="sng" dirty="0"/>
              <a:t>scales of rock structure</a:t>
            </a:r>
          </a:p>
          <a:p>
            <a:pPr lvl="2"/>
            <a:r>
              <a:rPr lang="en-US" sz="1700" dirty="0"/>
              <a:t>These scales correspond to </a:t>
            </a:r>
            <a:r>
              <a:rPr lang="en-US" sz="1700" dirty="0">
                <a:solidFill>
                  <a:srgbClr val="C00000"/>
                </a:solidFill>
              </a:rPr>
              <a:t>characteristic times </a:t>
            </a:r>
            <a:r>
              <a:rPr lang="en-US" sz="1700" dirty="0"/>
              <a:t>(or frequencies) of relaxation processes </a:t>
            </a:r>
          </a:p>
          <a:p>
            <a:pPr lvl="1"/>
            <a:r>
              <a:rPr lang="en-US" sz="1800" u="sng" dirty="0"/>
              <a:t>Observational scale</a:t>
            </a:r>
            <a:r>
              <a:rPr lang="en-US" sz="1800" dirty="0"/>
              <a:t> at which the equations of deformation and motion are written</a:t>
            </a:r>
          </a:p>
          <a:p>
            <a:pPr lvl="2"/>
            <a:r>
              <a:rPr lang="en-US" sz="1700" dirty="0"/>
              <a:t>This scale is given by </a:t>
            </a:r>
            <a:r>
              <a:rPr lang="en-US" sz="1700" dirty="0">
                <a:solidFill>
                  <a:srgbClr val="C00000"/>
                </a:solidFill>
              </a:rPr>
              <a:t>the Representative Elementary Volume</a:t>
            </a:r>
            <a:r>
              <a:rPr lang="en-US" sz="1700" dirty="0"/>
              <a:t> (</a:t>
            </a:r>
            <a:r>
              <a:rPr lang="en-US" sz="1700" dirty="0">
                <a:solidFill>
                  <a:srgbClr val="C00000"/>
                </a:solidFill>
              </a:rPr>
              <a:t>REV</a:t>
            </a:r>
            <a:r>
              <a:rPr lang="en-US" sz="1700" dirty="0"/>
              <a:t>) scale </a:t>
            </a:r>
          </a:p>
          <a:p>
            <a:r>
              <a:rPr lang="en-US" sz="2200" dirty="0"/>
              <a:t>At smaller scales, large numbers of parameters are needed to describe rock, for example:</a:t>
            </a:r>
          </a:p>
          <a:p>
            <a:pPr lvl="2"/>
            <a:r>
              <a:rPr lang="en-US" sz="1700" dirty="0"/>
              <a:t>Sizes or shapes of pores, gas bubbles, patches of saturation</a:t>
            </a:r>
          </a:p>
          <a:p>
            <a:pPr lvl="2"/>
            <a:r>
              <a:rPr lang="en-US" sz="1700" dirty="0"/>
              <a:t>Radii of capillary menisci</a:t>
            </a:r>
          </a:p>
          <a:p>
            <a:pPr lvl="2"/>
            <a:r>
              <a:rPr lang="en-US" sz="1700" dirty="0"/>
              <a:t>Dimensions and aspect ratios of “squirting” microcracks</a:t>
            </a:r>
          </a:p>
          <a:p>
            <a:r>
              <a:rPr lang="en-US" sz="2200" dirty="0"/>
              <a:t>However, this detail is unobservable and unimportant in macroscopic experiments </a:t>
            </a:r>
          </a:p>
        </p:txBody>
      </p:sp>
      <p:pic>
        <p:nvPicPr>
          <p:cNvPr id="5" name="Picture 4">
            <a:extLst>
              <a:ext uri="{FF2B5EF4-FFF2-40B4-BE49-F238E27FC236}">
                <a16:creationId xmlns:a16="http://schemas.microsoft.com/office/drawing/2014/main" id="{244B9B41-B772-C765-106B-6146D63613C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07378" y="1234689"/>
            <a:ext cx="5578463" cy="4378172"/>
          </a:xfrm>
          <a:prstGeom prst="rect">
            <a:avLst/>
          </a:prstGeom>
          <a:noFill/>
          <a:ln>
            <a:noFill/>
          </a:ln>
        </p:spPr>
      </p:pic>
      <p:sp>
        <p:nvSpPr>
          <p:cNvPr id="8" name="Slide Number Placeholder 7">
            <a:extLst>
              <a:ext uri="{FF2B5EF4-FFF2-40B4-BE49-F238E27FC236}">
                <a16:creationId xmlns:a16="http://schemas.microsoft.com/office/drawing/2014/main" id="{6554500A-D9AF-A2D0-5AC7-1A8A07360976}"/>
              </a:ext>
            </a:extLst>
          </p:cNvPr>
          <p:cNvSpPr>
            <a:spLocks noGrp="1"/>
          </p:cNvSpPr>
          <p:nvPr>
            <p:ph type="sldNum" sz="quarter" idx="12"/>
          </p:nvPr>
        </p:nvSpPr>
        <p:spPr/>
        <p:txBody>
          <a:bodyPr/>
          <a:lstStyle/>
          <a:p>
            <a:fld id="{EC7E1DAD-4979-4288-AA49-3B811F18F449}" type="slidenum">
              <a:rPr lang="en-CA" smtClean="0"/>
              <a:t>7</a:t>
            </a:fld>
            <a:endParaRPr lang="en-CA"/>
          </a:p>
        </p:txBody>
      </p:sp>
    </p:spTree>
    <p:extLst>
      <p:ext uri="{BB962C8B-B14F-4D97-AF65-F5344CB8AC3E}">
        <p14:creationId xmlns:p14="http://schemas.microsoft.com/office/powerpoint/2010/main" val="38166653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1A30A3A-34EA-1102-C7DC-9B5BBD688699}"/>
              </a:ext>
            </a:extLst>
          </p:cNvPr>
          <p:cNvSpPr/>
          <p:nvPr/>
        </p:nvSpPr>
        <p:spPr>
          <a:xfrm>
            <a:off x="337729" y="1313234"/>
            <a:ext cx="4817931" cy="1284051"/>
          </a:xfrm>
          <a:prstGeom prst="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a:extLst>
              <a:ext uri="{FF2B5EF4-FFF2-40B4-BE49-F238E27FC236}">
                <a16:creationId xmlns:a16="http://schemas.microsoft.com/office/drawing/2014/main" id="{1BC20F51-19B7-A2E5-9E5B-C4078A4CE31C}"/>
              </a:ext>
            </a:extLst>
          </p:cNvPr>
          <p:cNvSpPr>
            <a:spLocks noGrp="1"/>
          </p:cNvSpPr>
          <p:nvPr>
            <p:ph type="title"/>
          </p:nvPr>
        </p:nvSpPr>
        <p:spPr>
          <a:xfrm>
            <a:off x="838200" y="187325"/>
            <a:ext cx="3871586" cy="998725"/>
          </a:xfrm>
        </p:spPr>
        <p:txBody>
          <a:bodyPr>
            <a:normAutofit/>
          </a:bodyPr>
          <a:lstStyle/>
          <a:p>
            <a:r>
              <a:rPr lang="en-CA" sz="3200" dirty="0"/>
              <a:t>Observation scale</a:t>
            </a:r>
          </a:p>
        </p:txBody>
      </p:sp>
      <p:pic>
        <p:nvPicPr>
          <p:cNvPr id="5" name="Picture 4">
            <a:extLst>
              <a:ext uri="{FF2B5EF4-FFF2-40B4-BE49-F238E27FC236}">
                <a16:creationId xmlns:a16="http://schemas.microsoft.com/office/drawing/2014/main" id="{244B9B41-B772-C765-106B-6146D63613C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708969" y="1021404"/>
            <a:ext cx="6147688" cy="4824919"/>
          </a:xfrm>
          <a:prstGeom prst="rect">
            <a:avLst/>
          </a:prstGeom>
          <a:noFill/>
          <a:ln>
            <a:noFill/>
          </a:ln>
        </p:spPr>
      </p:pic>
      <p:sp>
        <p:nvSpPr>
          <p:cNvPr id="3" name="Content Placeholder 2">
            <a:extLst>
              <a:ext uri="{FF2B5EF4-FFF2-40B4-BE49-F238E27FC236}">
                <a16:creationId xmlns:a16="http://schemas.microsoft.com/office/drawing/2014/main" id="{B2A25F46-44C9-C671-357A-20E9750FD671}"/>
              </a:ext>
            </a:extLst>
          </p:cNvPr>
          <p:cNvSpPr txBox="1">
            <a:spLocks/>
          </p:cNvSpPr>
          <p:nvPr/>
        </p:nvSpPr>
        <p:spPr>
          <a:xfrm>
            <a:off x="337728" y="1393010"/>
            <a:ext cx="4740109" cy="517240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Importantly, </a:t>
            </a:r>
            <a:r>
              <a:rPr lang="en-US" sz="2000" dirty="0">
                <a:solidFill>
                  <a:srgbClr val="7030A0"/>
                </a:solidFill>
              </a:rPr>
              <a:t>only the macroscopic REV scale is seen in practical observations </a:t>
            </a:r>
            <a:r>
              <a:rPr lang="en-US" sz="2000" dirty="0"/>
              <a:t>in laboratory rock physics or in seismic waves</a:t>
            </a:r>
          </a:p>
          <a:p>
            <a:r>
              <a:rPr lang="en-US" sz="2000" dirty="0"/>
              <a:t>At this scale, we should only use </a:t>
            </a:r>
            <a:r>
              <a:rPr lang="en-US" sz="2000" u="sng" dirty="0"/>
              <a:t>averaged material properties</a:t>
            </a:r>
            <a:r>
              <a:rPr lang="en-US" sz="2000" dirty="0"/>
              <a:t>:</a:t>
            </a:r>
          </a:p>
          <a:p>
            <a:pPr lvl="1"/>
            <a:r>
              <a:rPr lang="en-US" sz="1800" dirty="0"/>
              <a:t>Porosity (scalar </a:t>
            </a:r>
            <a:r>
              <a:rPr lang="en-US" sz="1800" i="1" dirty="0">
                <a:latin typeface="Symbol" panose="05050102010706020507" pitchFamily="18" charset="2"/>
              </a:rPr>
              <a:t>f</a:t>
            </a:r>
            <a:r>
              <a:rPr lang="en-US" sz="1800" dirty="0"/>
              <a:t> and porosity tensor </a:t>
            </a:r>
            <a:r>
              <a:rPr lang="en-US" sz="1800" b="1" dirty="0">
                <a:latin typeface="Symbol" panose="05050102010706020507" pitchFamily="18" charset="2"/>
              </a:rPr>
              <a:t>a</a:t>
            </a:r>
            <a:r>
              <a:rPr lang="en-US" sz="1800" dirty="0"/>
              <a:t>)</a:t>
            </a:r>
          </a:p>
          <a:p>
            <a:pPr lvl="1"/>
            <a:r>
              <a:rPr lang="en-US" sz="1800" dirty="0"/>
              <a:t>Density </a:t>
            </a:r>
          </a:p>
          <a:p>
            <a:pPr lvl="1"/>
            <a:r>
              <a:rPr lang="en-US" sz="1800" dirty="0"/>
              <a:t>Effective elastic moduli </a:t>
            </a:r>
          </a:p>
          <a:p>
            <a:pPr lvl="1"/>
            <a:r>
              <a:rPr lang="en-US" sz="1800" dirty="0"/>
              <a:t>Permeability </a:t>
            </a:r>
          </a:p>
          <a:p>
            <a:pPr lvl="1"/>
            <a:r>
              <a:rPr lang="en-US" sz="1800" dirty="0"/>
              <a:t>Thermal properties (specific heat, heat conductivity)</a:t>
            </a:r>
          </a:p>
          <a:p>
            <a:pPr lvl="1"/>
            <a:r>
              <a:rPr lang="en-US" sz="1800" dirty="0"/>
              <a:t>Anisotropy</a:t>
            </a:r>
          </a:p>
          <a:p>
            <a:pPr lvl="1"/>
            <a:r>
              <a:rPr lang="en-US" sz="1800" dirty="0"/>
              <a:t>Elastic wave speeds, impedance</a:t>
            </a:r>
          </a:p>
          <a:p>
            <a:pPr lvl="1"/>
            <a:r>
              <a:rPr lang="en-US" sz="1800" dirty="0"/>
              <a:t>Other properties to describe anelasticity (</a:t>
            </a:r>
            <a:r>
              <a:rPr lang="en-US" sz="1800" dirty="0">
                <a:solidFill>
                  <a:srgbClr val="7030A0"/>
                </a:solidFill>
              </a:rPr>
              <a:t>which ones? This is the big question!) </a:t>
            </a:r>
          </a:p>
        </p:txBody>
      </p:sp>
      <p:sp>
        <p:nvSpPr>
          <p:cNvPr id="7" name="Footer Placeholder 6">
            <a:extLst>
              <a:ext uri="{FF2B5EF4-FFF2-40B4-BE49-F238E27FC236}">
                <a16:creationId xmlns:a16="http://schemas.microsoft.com/office/drawing/2014/main" id="{56A051E4-7F6C-F5EC-1175-927627EE47B4}"/>
              </a:ext>
            </a:extLst>
          </p:cNvPr>
          <p:cNvSpPr>
            <a:spLocks noGrp="1"/>
          </p:cNvSpPr>
          <p:nvPr>
            <p:ph type="ftr" sz="quarter" idx="11"/>
          </p:nvPr>
        </p:nvSpPr>
        <p:spPr/>
        <p:txBody>
          <a:bodyPr/>
          <a:lstStyle/>
          <a:p>
            <a:r>
              <a:rPr lang="en-CA" dirty="0"/>
              <a:t>Scales</a:t>
            </a:r>
          </a:p>
        </p:txBody>
      </p:sp>
      <p:sp>
        <p:nvSpPr>
          <p:cNvPr id="8" name="Slide Number Placeholder 7">
            <a:extLst>
              <a:ext uri="{FF2B5EF4-FFF2-40B4-BE49-F238E27FC236}">
                <a16:creationId xmlns:a16="http://schemas.microsoft.com/office/drawing/2014/main" id="{D14AA057-C296-D3A9-2DEE-FECDAEF08E65}"/>
              </a:ext>
            </a:extLst>
          </p:cNvPr>
          <p:cNvSpPr>
            <a:spLocks noGrp="1"/>
          </p:cNvSpPr>
          <p:nvPr>
            <p:ph type="sldNum" sz="quarter" idx="12"/>
          </p:nvPr>
        </p:nvSpPr>
        <p:spPr/>
        <p:txBody>
          <a:bodyPr/>
          <a:lstStyle/>
          <a:p>
            <a:fld id="{EC7E1DAD-4979-4288-AA49-3B811F18F449}" type="slidenum">
              <a:rPr lang="en-CA" smtClean="0"/>
              <a:t>8</a:t>
            </a:fld>
            <a:endParaRPr lang="en-CA" dirty="0"/>
          </a:p>
        </p:txBody>
      </p:sp>
    </p:spTree>
    <p:extLst>
      <p:ext uri="{BB962C8B-B14F-4D97-AF65-F5344CB8AC3E}">
        <p14:creationId xmlns:p14="http://schemas.microsoft.com/office/powerpoint/2010/main" val="30314080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20F51-19B7-A2E5-9E5B-C4078A4CE31C}"/>
              </a:ext>
            </a:extLst>
          </p:cNvPr>
          <p:cNvSpPr>
            <a:spLocks noGrp="1"/>
          </p:cNvSpPr>
          <p:nvPr>
            <p:ph type="title"/>
          </p:nvPr>
        </p:nvSpPr>
        <p:spPr>
          <a:xfrm>
            <a:off x="838200" y="187325"/>
            <a:ext cx="5257800" cy="998725"/>
          </a:xfrm>
        </p:spPr>
        <p:txBody>
          <a:bodyPr>
            <a:normAutofit/>
          </a:bodyPr>
          <a:lstStyle/>
          <a:p>
            <a:r>
              <a:rPr lang="en-CA" sz="3200" dirty="0"/>
              <a:t>Rock-structure scales</a:t>
            </a:r>
          </a:p>
        </p:txBody>
      </p:sp>
      <p:sp>
        <p:nvSpPr>
          <p:cNvPr id="3" name="Content Placeholder 2">
            <a:extLst>
              <a:ext uri="{FF2B5EF4-FFF2-40B4-BE49-F238E27FC236}">
                <a16:creationId xmlns:a16="http://schemas.microsoft.com/office/drawing/2014/main" id="{B2A25F46-44C9-C671-357A-20E9750FD671}"/>
              </a:ext>
            </a:extLst>
          </p:cNvPr>
          <p:cNvSpPr txBox="1">
            <a:spLocks/>
          </p:cNvSpPr>
          <p:nvPr/>
        </p:nvSpPr>
        <p:spPr>
          <a:xfrm>
            <a:off x="337729" y="1076056"/>
            <a:ext cx="5826950" cy="55709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Here is a model of a rock with spherical pores, subjected to oscillating pressure</a:t>
            </a:r>
          </a:p>
          <a:p>
            <a:r>
              <a:rPr lang="en-US" sz="2000" u="sng" dirty="0"/>
              <a:t>Question 1</a:t>
            </a:r>
            <a:r>
              <a:rPr lang="en-US" sz="2000" dirty="0"/>
              <a:t>: What is the scale of this microstructure? </a:t>
            </a:r>
          </a:p>
          <a:p>
            <a:pPr lvl="1"/>
            <a:r>
              <a:rPr lang="en-US" sz="1600" dirty="0"/>
              <a:t>Answer: apparently “microscopic” – the size of the pores. However, there are many sizes of pores here (and more in real rock).</a:t>
            </a:r>
          </a:p>
          <a:p>
            <a:r>
              <a:rPr lang="en-US" sz="2000" u="sng" dirty="0"/>
              <a:t>Question 2</a:t>
            </a:r>
            <a:r>
              <a:rPr lang="en-US" sz="2000" dirty="0"/>
              <a:t>: What is the scale of this pore-fluid flow?</a:t>
            </a:r>
          </a:p>
          <a:p>
            <a:pPr lvl="1"/>
            <a:r>
              <a:rPr lang="en-US" sz="1600" dirty="0"/>
              <a:t>Answer: the same microscopic, or “local”</a:t>
            </a:r>
          </a:p>
          <a:p>
            <a:r>
              <a:rPr lang="en-US" sz="2000" u="sng" dirty="0"/>
              <a:t>Question 3</a:t>
            </a:r>
            <a:r>
              <a:rPr lang="en-US" sz="2000" dirty="0"/>
              <a:t>: Is this Gassmann’s rock?</a:t>
            </a:r>
          </a:p>
          <a:p>
            <a:pPr lvl="1"/>
            <a:r>
              <a:rPr lang="en-US" sz="1600" dirty="0"/>
              <a:t>Answer: In principle yes, but the “average” pore pressure has to be defined in an intricate way</a:t>
            </a:r>
          </a:p>
          <a:p>
            <a:pPr lvl="1"/>
            <a:r>
              <a:rPr lang="en-US" sz="1600"/>
              <a:t>In Gassmann’s </a:t>
            </a:r>
            <a:r>
              <a:rPr lang="en-US" sz="1600" dirty="0"/>
              <a:t>rock, pores should be identical or connected, so that they </a:t>
            </a:r>
            <a:r>
              <a:rPr lang="en-US" sz="1600" dirty="0">
                <a:solidFill>
                  <a:srgbClr val="7030A0"/>
                </a:solidFill>
              </a:rPr>
              <a:t>have the same pressure. I</a:t>
            </a:r>
            <a:r>
              <a:rPr lang="en-US" sz="1600" dirty="0"/>
              <a:t>n this model, smaller pores have larger pressures </a:t>
            </a:r>
          </a:p>
          <a:p>
            <a:r>
              <a:rPr lang="en-US" sz="2000" u="sng" dirty="0"/>
              <a:t>Question 4</a:t>
            </a:r>
            <a:r>
              <a:rPr lang="en-US" sz="2000" dirty="0"/>
              <a:t>: Is this </a:t>
            </a:r>
            <a:r>
              <a:rPr lang="en-US" sz="2000" dirty="0" err="1"/>
              <a:t>Biot’s</a:t>
            </a:r>
            <a:r>
              <a:rPr lang="en-US" sz="2000" dirty="0"/>
              <a:t> rock? </a:t>
            </a:r>
            <a:r>
              <a:rPr lang="en-US" sz="2000" dirty="0" err="1"/>
              <a:t>Biot’s</a:t>
            </a:r>
            <a:r>
              <a:rPr lang="en-US" sz="2000" dirty="0"/>
              <a:t> model is known as an example of “global” scale pore-fluid flow.</a:t>
            </a:r>
          </a:p>
          <a:p>
            <a:pPr lvl="1"/>
            <a:r>
              <a:rPr lang="en-US" sz="1600" dirty="0"/>
              <a:t>Answer: No. </a:t>
            </a:r>
            <a:r>
              <a:rPr lang="en-US" sz="1600" dirty="0" err="1"/>
              <a:t>Biot’s</a:t>
            </a:r>
            <a:r>
              <a:rPr lang="en-US" sz="1600" dirty="0"/>
              <a:t> rock requires </a:t>
            </a:r>
            <a:r>
              <a:rPr lang="en-US" sz="1600" dirty="0">
                <a:solidFill>
                  <a:srgbClr val="7030A0"/>
                </a:solidFill>
              </a:rPr>
              <a:t>permeability</a:t>
            </a:r>
            <a:r>
              <a:rPr lang="en-US" sz="1600" dirty="0"/>
              <a:t> of the whole REV</a:t>
            </a:r>
          </a:p>
        </p:txBody>
      </p:sp>
      <p:sp>
        <p:nvSpPr>
          <p:cNvPr id="7" name="Footer Placeholder 6">
            <a:extLst>
              <a:ext uri="{FF2B5EF4-FFF2-40B4-BE49-F238E27FC236}">
                <a16:creationId xmlns:a16="http://schemas.microsoft.com/office/drawing/2014/main" id="{56A051E4-7F6C-F5EC-1175-927627EE47B4}"/>
              </a:ext>
            </a:extLst>
          </p:cNvPr>
          <p:cNvSpPr>
            <a:spLocks noGrp="1"/>
          </p:cNvSpPr>
          <p:nvPr>
            <p:ph type="ftr" sz="quarter" idx="11"/>
          </p:nvPr>
        </p:nvSpPr>
        <p:spPr/>
        <p:txBody>
          <a:bodyPr/>
          <a:lstStyle/>
          <a:p>
            <a:r>
              <a:rPr lang="en-CA" dirty="0"/>
              <a:t>Deformations and Scales</a:t>
            </a:r>
          </a:p>
        </p:txBody>
      </p:sp>
      <p:sp>
        <p:nvSpPr>
          <p:cNvPr id="8" name="Slide Number Placeholder 7">
            <a:extLst>
              <a:ext uri="{FF2B5EF4-FFF2-40B4-BE49-F238E27FC236}">
                <a16:creationId xmlns:a16="http://schemas.microsoft.com/office/drawing/2014/main" id="{D14AA057-C296-D3A9-2DEE-FECDAEF08E65}"/>
              </a:ext>
            </a:extLst>
          </p:cNvPr>
          <p:cNvSpPr>
            <a:spLocks noGrp="1"/>
          </p:cNvSpPr>
          <p:nvPr>
            <p:ph type="sldNum" sz="quarter" idx="12"/>
          </p:nvPr>
        </p:nvSpPr>
        <p:spPr/>
        <p:txBody>
          <a:bodyPr/>
          <a:lstStyle/>
          <a:p>
            <a:fld id="{EC7E1DAD-4979-4288-AA49-3B811F18F449}" type="slidenum">
              <a:rPr lang="en-CA" smtClean="0"/>
              <a:t>9</a:t>
            </a:fld>
            <a:endParaRPr lang="en-CA" dirty="0"/>
          </a:p>
        </p:txBody>
      </p:sp>
      <p:pic>
        <p:nvPicPr>
          <p:cNvPr id="10" name="Picture 9" descr="A diagram of blue arrows and circles&#10;&#10;Description automatically generated with medium confidence">
            <a:extLst>
              <a:ext uri="{FF2B5EF4-FFF2-40B4-BE49-F238E27FC236}">
                <a16:creationId xmlns:a16="http://schemas.microsoft.com/office/drawing/2014/main" id="{AB1A4915-E658-6AB5-91BF-8EFA73B599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98660" y="1438656"/>
            <a:ext cx="3980688" cy="3980688"/>
          </a:xfrm>
          <a:prstGeom prst="rect">
            <a:avLst/>
          </a:prstGeom>
        </p:spPr>
      </p:pic>
      <p:sp>
        <p:nvSpPr>
          <p:cNvPr id="11" name="TextBox 10">
            <a:extLst>
              <a:ext uri="{FF2B5EF4-FFF2-40B4-BE49-F238E27FC236}">
                <a16:creationId xmlns:a16="http://schemas.microsoft.com/office/drawing/2014/main" id="{704B5EED-2CD8-5261-235E-7D2BC42338CE}"/>
              </a:ext>
            </a:extLst>
          </p:cNvPr>
          <p:cNvSpPr txBox="1"/>
          <p:nvPr/>
        </p:nvSpPr>
        <p:spPr>
          <a:xfrm>
            <a:off x="6621879" y="5678800"/>
            <a:ext cx="4114800" cy="646331"/>
          </a:xfrm>
          <a:prstGeom prst="rect">
            <a:avLst/>
          </a:prstGeom>
          <a:noFill/>
          <a:ln>
            <a:solidFill>
              <a:schemeClr val="accent1">
                <a:lumMod val="50000"/>
              </a:schemeClr>
            </a:solidFill>
          </a:ln>
        </p:spPr>
        <p:txBody>
          <a:bodyPr wrap="square" rtlCol="0">
            <a:spAutoFit/>
          </a:bodyPr>
          <a:lstStyle/>
          <a:p>
            <a:pPr algn="ctr"/>
            <a:r>
              <a:rPr lang="en-CA" dirty="0">
                <a:solidFill>
                  <a:schemeClr val="accent5">
                    <a:lumMod val="50000"/>
                  </a:schemeClr>
                </a:solidFill>
              </a:rPr>
              <a:t>Note that this difference is a question of pore connectivity but not of scale</a:t>
            </a:r>
          </a:p>
        </p:txBody>
      </p:sp>
      <p:cxnSp>
        <p:nvCxnSpPr>
          <p:cNvPr id="5" name="Straight Arrow Connector 4">
            <a:extLst>
              <a:ext uri="{FF2B5EF4-FFF2-40B4-BE49-F238E27FC236}">
                <a16:creationId xmlns:a16="http://schemas.microsoft.com/office/drawing/2014/main" id="{F463BE3B-1952-F3FB-CF69-7145F7E14AE4}"/>
              </a:ext>
            </a:extLst>
          </p:cNvPr>
          <p:cNvCxnSpPr>
            <a:cxnSpLocks/>
          </p:cNvCxnSpPr>
          <p:nvPr/>
        </p:nvCxnSpPr>
        <p:spPr>
          <a:xfrm flipH="1">
            <a:off x="6096000" y="6001966"/>
            <a:ext cx="525879" cy="3121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12340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20F51-19B7-A2E5-9E5B-C4078A4CE31C}"/>
              </a:ext>
            </a:extLst>
          </p:cNvPr>
          <p:cNvSpPr>
            <a:spLocks noGrp="1"/>
          </p:cNvSpPr>
          <p:nvPr>
            <p:ph type="title"/>
          </p:nvPr>
        </p:nvSpPr>
        <p:spPr>
          <a:xfrm>
            <a:off x="838200" y="187325"/>
            <a:ext cx="5257800" cy="998725"/>
          </a:xfrm>
        </p:spPr>
        <p:txBody>
          <a:bodyPr>
            <a:normAutofit/>
          </a:bodyPr>
          <a:lstStyle/>
          <a:p>
            <a:r>
              <a:rPr lang="en-CA" sz="3200" dirty="0"/>
              <a:t>Pore-flow scales</a:t>
            </a:r>
          </a:p>
        </p:txBody>
      </p:sp>
      <p:sp>
        <p:nvSpPr>
          <p:cNvPr id="3" name="Content Placeholder 2">
            <a:extLst>
              <a:ext uri="{FF2B5EF4-FFF2-40B4-BE49-F238E27FC236}">
                <a16:creationId xmlns:a16="http://schemas.microsoft.com/office/drawing/2014/main" id="{B2A25F46-44C9-C671-357A-20E9750FD671}"/>
              </a:ext>
            </a:extLst>
          </p:cNvPr>
          <p:cNvSpPr txBox="1">
            <a:spLocks/>
          </p:cNvSpPr>
          <p:nvPr/>
        </p:nvSpPr>
        <p:spPr>
          <a:xfrm>
            <a:off x="337729" y="1393010"/>
            <a:ext cx="5002756" cy="5277665"/>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Here is how the </a:t>
            </a:r>
            <a:r>
              <a:rPr lang="en-US" sz="2000" dirty="0" err="1"/>
              <a:t>Biot’s</a:t>
            </a:r>
            <a:r>
              <a:rPr lang="en-US" sz="2000" dirty="0"/>
              <a:t> model look like:</a:t>
            </a:r>
          </a:p>
          <a:p>
            <a:r>
              <a:rPr lang="en-US" sz="2000" dirty="0"/>
              <a:t>Note that the difference is not in pore shapes or characteristic flow scales but in pore connectivity</a:t>
            </a:r>
          </a:p>
          <a:p>
            <a:pPr lvl="1"/>
            <a:r>
              <a:rPr lang="en-US" sz="1600" dirty="0"/>
              <a:t>The connectivity equalizes the pore pressure, as required by </a:t>
            </a:r>
            <a:r>
              <a:rPr lang="en-US" sz="1600" dirty="0" err="1"/>
              <a:t>Biot’s</a:t>
            </a:r>
            <a:r>
              <a:rPr lang="en-US" sz="1600" dirty="0"/>
              <a:t> model</a:t>
            </a:r>
          </a:p>
          <a:p>
            <a:r>
              <a:rPr lang="en-US" sz="2000" dirty="0"/>
              <a:t>Thus, the difference is really in the  </a:t>
            </a:r>
            <a:r>
              <a:rPr lang="en-US" sz="2000" dirty="0">
                <a:solidFill>
                  <a:srgbClr val="7030A0"/>
                </a:solidFill>
              </a:rPr>
              <a:t>permeability</a:t>
            </a:r>
            <a:r>
              <a:rPr lang="en-US" sz="2000" dirty="0"/>
              <a:t> of the rock</a:t>
            </a:r>
          </a:p>
          <a:p>
            <a:r>
              <a:rPr lang="en-US" sz="2000" dirty="0"/>
              <a:t>The pore-fluid flow is still principally “local” (black arrows; expanding pores of various sizes)</a:t>
            </a:r>
          </a:p>
          <a:p>
            <a:pPr lvl="1"/>
            <a:r>
              <a:rPr lang="en-US" sz="1700" dirty="0"/>
              <a:t>Micro- and mesoscopic</a:t>
            </a:r>
          </a:p>
          <a:p>
            <a:pPr lvl="1"/>
            <a:r>
              <a:rPr lang="en-US" sz="1700" dirty="0"/>
              <a:t>The difference in scales is not that important because it is complicated by variations of shapes and sizes of pores and other elements of structure</a:t>
            </a:r>
          </a:p>
          <a:p>
            <a:r>
              <a:rPr lang="en-US" sz="2000" u="sng" dirty="0"/>
              <a:t>Question 4</a:t>
            </a:r>
            <a:r>
              <a:rPr lang="en-US" sz="2000" dirty="0"/>
              <a:t>: So, where is the “global” (macroscopic) </a:t>
            </a:r>
            <a:r>
              <a:rPr lang="en-US" sz="2000" dirty="0" err="1"/>
              <a:t>Biot’s</a:t>
            </a:r>
            <a:r>
              <a:rPr lang="en-US" sz="2000" dirty="0"/>
              <a:t> flow in this picture?</a:t>
            </a:r>
          </a:p>
        </p:txBody>
      </p:sp>
      <p:sp>
        <p:nvSpPr>
          <p:cNvPr id="7" name="Footer Placeholder 6">
            <a:extLst>
              <a:ext uri="{FF2B5EF4-FFF2-40B4-BE49-F238E27FC236}">
                <a16:creationId xmlns:a16="http://schemas.microsoft.com/office/drawing/2014/main" id="{56A051E4-7F6C-F5EC-1175-927627EE47B4}"/>
              </a:ext>
            </a:extLst>
          </p:cNvPr>
          <p:cNvSpPr>
            <a:spLocks noGrp="1"/>
          </p:cNvSpPr>
          <p:nvPr>
            <p:ph type="ftr" sz="quarter" idx="11"/>
          </p:nvPr>
        </p:nvSpPr>
        <p:spPr/>
        <p:txBody>
          <a:bodyPr/>
          <a:lstStyle/>
          <a:p>
            <a:r>
              <a:rPr lang="en-CA" dirty="0"/>
              <a:t>Scales</a:t>
            </a:r>
          </a:p>
        </p:txBody>
      </p:sp>
      <p:sp>
        <p:nvSpPr>
          <p:cNvPr id="8" name="Slide Number Placeholder 7">
            <a:extLst>
              <a:ext uri="{FF2B5EF4-FFF2-40B4-BE49-F238E27FC236}">
                <a16:creationId xmlns:a16="http://schemas.microsoft.com/office/drawing/2014/main" id="{D14AA057-C296-D3A9-2DEE-FECDAEF08E65}"/>
              </a:ext>
            </a:extLst>
          </p:cNvPr>
          <p:cNvSpPr>
            <a:spLocks noGrp="1"/>
          </p:cNvSpPr>
          <p:nvPr>
            <p:ph type="sldNum" sz="quarter" idx="12"/>
          </p:nvPr>
        </p:nvSpPr>
        <p:spPr/>
        <p:txBody>
          <a:bodyPr/>
          <a:lstStyle/>
          <a:p>
            <a:fld id="{EC7E1DAD-4979-4288-AA49-3B811F18F449}" type="slidenum">
              <a:rPr lang="en-CA" smtClean="0"/>
              <a:t>10</a:t>
            </a:fld>
            <a:endParaRPr lang="en-CA" dirty="0"/>
          </a:p>
        </p:txBody>
      </p:sp>
      <p:pic>
        <p:nvPicPr>
          <p:cNvPr id="13" name="Picture 12" descr="A diagram of a network&#10;&#10;Description automatically generated">
            <a:extLst>
              <a:ext uri="{FF2B5EF4-FFF2-40B4-BE49-F238E27FC236}">
                <a16:creationId xmlns:a16="http://schemas.microsoft.com/office/drawing/2014/main" id="{527F4CA7-444A-7514-BE9E-028C7C6E31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98672" y="1438656"/>
            <a:ext cx="3980688" cy="3980688"/>
          </a:xfrm>
          <a:prstGeom prst="rect">
            <a:avLst/>
          </a:prstGeom>
        </p:spPr>
      </p:pic>
    </p:spTree>
    <p:extLst>
      <p:ext uri="{BB962C8B-B14F-4D97-AF65-F5344CB8AC3E}">
        <p14:creationId xmlns:p14="http://schemas.microsoft.com/office/powerpoint/2010/main" val="10175649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20F51-19B7-A2E5-9E5B-C4078A4CE31C}"/>
              </a:ext>
            </a:extLst>
          </p:cNvPr>
          <p:cNvSpPr>
            <a:spLocks noGrp="1"/>
          </p:cNvSpPr>
          <p:nvPr>
            <p:ph type="title"/>
          </p:nvPr>
        </p:nvSpPr>
        <p:spPr>
          <a:xfrm>
            <a:off x="838200" y="187325"/>
            <a:ext cx="5257800" cy="998725"/>
          </a:xfrm>
        </p:spPr>
        <p:txBody>
          <a:bodyPr>
            <a:normAutofit/>
          </a:bodyPr>
          <a:lstStyle/>
          <a:p>
            <a:r>
              <a:rPr lang="en-CA" sz="3200" dirty="0"/>
              <a:t>“Global” </a:t>
            </a:r>
            <a:r>
              <a:rPr lang="en-CA" sz="3200" dirty="0" err="1"/>
              <a:t>Biot’s</a:t>
            </a:r>
            <a:r>
              <a:rPr lang="en-CA" sz="3200" dirty="0"/>
              <a:t> flow</a:t>
            </a:r>
          </a:p>
        </p:txBody>
      </p:sp>
      <p:sp>
        <p:nvSpPr>
          <p:cNvPr id="3" name="Content Placeholder 2">
            <a:extLst>
              <a:ext uri="{FF2B5EF4-FFF2-40B4-BE49-F238E27FC236}">
                <a16:creationId xmlns:a16="http://schemas.microsoft.com/office/drawing/2014/main" id="{B2A25F46-44C9-C671-357A-20E9750FD671}"/>
              </a:ext>
            </a:extLst>
          </p:cNvPr>
          <p:cNvSpPr txBox="1">
            <a:spLocks/>
          </p:cNvSpPr>
          <p:nvPr/>
        </p:nvSpPr>
        <p:spPr>
          <a:xfrm>
            <a:off x="337729" y="1393010"/>
            <a:ext cx="4545556" cy="517240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u="sng" dirty="0"/>
              <a:t>Answer</a:t>
            </a:r>
            <a:r>
              <a:rPr lang="en-US" sz="2000" dirty="0"/>
              <a:t>: There was no global flow in that model</a:t>
            </a:r>
          </a:p>
          <a:p>
            <a:r>
              <a:rPr lang="en-US" sz="2000" dirty="0"/>
              <a:t>The “global” flow would </a:t>
            </a:r>
            <a:r>
              <a:rPr lang="en-US" sz="2000"/>
              <a:t>be observed </a:t>
            </a:r>
            <a:r>
              <a:rPr lang="en-US" sz="2000" dirty="0"/>
              <a:t>in a </a:t>
            </a:r>
            <a:r>
              <a:rPr lang="en-US" sz="2000" dirty="0">
                <a:solidFill>
                  <a:srgbClr val="7030A0"/>
                </a:solidFill>
              </a:rPr>
              <a:t>different experiment</a:t>
            </a:r>
            <a:r>
              <a:rPr lang="en-US" sz="2000" dirty="0"/>
              <a:t>:</a:t>
            </a:r>
          </a:p>
          <a:p>
            <a:pPr lvl="1"/>
            <a:r>
              <a:rPr lang="en-US" sz="1600" dirty="0"/>
              <a:t>If a macroscopic-scale pressure gradient is imposed in some direction, a net flow is induced through the conduits between pores</a:t>
            </a:r>
          </a:p>
          <a:p>
            <a:pPr lvl="1"/>
            <a:r>
              <a:rPr lang="en-US" sz="1600" dirty="0"/>
              <a:t>This results in a pore flow in the same direction (if the random microstructure is isotropic)</a:t>
            </a:r>
          </a:p>
        </p:txBody>
      </p:sp>
      <p:sp>
        <p:nvSpPr>
          <p:cNvPr id="7" name="Footer Placeholder 6">
            <a:extLst>
              <a:ext uri="{FF2B5EF4-FFF2-40B4-BE49-F238E27FC236}">
                <a16:creationId xmlns:a16="http://schemas.microsoft.com/office/drawing/2014/main" id="{56A051E4-7F6C-F5EC-1175-927627EE47B4}"/>
              </a:ext>
            </a:extLst>
          </p:cNvPr>
          <p:cNvSpPr>
            <a:spLocks noGrp="1"/>
          </p:cNvSpPr>
          <p:nvPr>
            <p:ph type="ftr" sz="quarter" idx="11"/>
          </p:nvPr>
        </p:nvSpPr>
        <p:spPr/>
        <p:txBody>
          <a:bodyPr/>
          <a:lstStyle/>
          <a:p>
            <a:r>
              <a:rPr lang="en-CA" dirty="0"/>
              <a:t>Scales</a:t>
            </a:r>
          </a:p>
        </p:txBody>
      </p:sp>
      <p:sp>
        <p:nvSpPr>
          <p:cNvPr id="8" name="Slide Number Placeholder 7">
            <a:extLst>
              <a:ext uri="{FF2B5EF4-FFF2-40B4-BE49-F238E27FC236}">
                <a16:creationId xmlns:a16="http://schemas.microsoft.com/office/drawing/2014/main" id="{D14AA057-C296-D3A9-2DEE-FECDAEF08E65}"/>
              </a:ext>
            </a:extLst>
          </p:cNvPr>
          <p:cNvSpPr>
            <a:spLocks noGrp="1"/>
          </p:cNvSpPr>
          <p:nvPr>
            <p:ph type="sldNum" sz="quarter" idx="12"/>
          </p:nvPr>
        </p:nvSpPr>
        <p:spPr/>
        <p:txBody>
          <a:bodyPr/>
          <a:lstStyle/>
          <a:p>
            <a:fld id="{EC7E1DAD-4979-4288-AA49-3B811F18F449}" type="slidenum">
              <a:rPr lang="en-CA" smtClean="0"/>
              <a:t>11</a:t>
            </a:fld>
            <a:endParaRPr lang="en-CA" dirty="0"/>
          </a:p>
        </p:txBody>
      </p:sp>
      <p:pic>
        <p:nvPicPr>
          <p:cNvPr id="13" name="Picture 12" descr="A diagram of a network&#10;&#10;Description automatically generated">
            <a:extLst>
              <a:ext uri="{FF2B5EF4-FFF2-40B4-BE49-F238E27FC236}">
                <a16:creationId xmlns:a16="http://schemas.microsoft.com/office/drawing/2014/main" id="{527F4CA7-444A-7514-BE9E-028C7C6E31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98672" y="1438656"/>
            <a:ext cx="3980688" cy="3980688"/>
          </a:xfrm>
          <a:prstGeom prst="rect">
            <a:avLst/>
          </a:prstGeom>
        </p:spPr>
      </p:pic>
      <p:sp>
        <p:nvSpPr>
          <p:cNvPr id="4" name="Arrow: Up-Down 3">
            <a:extLst>
              <a:ext uri="{FF2B5EF4-FFF2-40B4-BE49-F238E27FC236}">
                <a16:creationId xmlns:a16="http://schemas.microsoft.com/office/drawing/2014/main" id="{5BE06350-E7D0-B387-D5FD-96B0AC919E57}"/>
              </a:ext>
            </a:extLst>
          </p:cNvPr>
          <p:cNvSpPr/>
          <p:nvPr/>
        </p:nvSpPr>
        <p:spPr>
          <a:xfrm rot="4304885">
            <a:off x="7929675" y="2208178"/>
            <a:ext cx="1079770" cy="2441642"/>
          </a:xfrm>
          <a:prstGeom prst="up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3456811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20F51-19B7-A2E5-9E5B-C4078A4CE31C}"/>
              </a:ext>
            </a:extLst>
          </p:cNvPr>
          <p:cNvSpPr>
            <a:spLocks noGrp="1"/>
          </p:cNvSpPr>
          <p:nvPr>
            <p:ph type="title"/>
          </p:nvPr>
        </p:nvSpPr>
        <p:spPr>
          <a:xfrm>
            <a:off x="838199" y="187325"/>
            <a:ext cx="9531485" cy="998725"/>
          </a:xfrm>
        </p:spPr>
        <p:txBody>
          <a:bodyPr>
            <a:normAutofit/>
          </a:bodyPr>
          <a:lstStyle/>
          <a:p>
            <a:r>
              <a:rPr lang="en-CA" sz="3200" dirty="0"/>
              <a:t>Deformation patterns, variables, and material properties </a:t>
            </a:r>
          </a:p>
        </p:txBody>
      </p:sp>
      <p:sp>
        <p:nvSpPr>
          <p:cNvPr id="3" name="Content Placeholder 2">
            <a:extLst>
              <a:ext uri="{FF2B5EF4-FFF2-40B4-BE49-F238E27FC236}">
                <a16:creationId xmlns:a16="http://schemas.microsoft.com/office/drawing/2014/main" id="{B2A25F46-44C9-C671-357A-20E9750FD671}"/>
              </a:ext>
            </a:extLst>
          </p:cNvPr>
          <p:cNvSpPr txBox="1">
            <a:spLocks/>
          </p:cNvSpPr>
          <p:nvPr/>
        </p:nvSpPr>
        <p:spPr>
          <a:xfrm>
            <a:off x="337729" y="1315187"/>
            <a:ext cx="10236237" cy="186815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In reality, the difference between different deformation phenomena is </a:t>
            </a:r>
            <a:r>
              <a:rPr lang="en-US" sz="2000" dirty="0">
                <a:solidFill>
                  <a:srgbClr val="7030A0"/>
                </a:solidFill>
              </a:rPr>
              <a:t>not in their apparent scales </a:t>
            </a:r>
            <a:r>
              <a:rPr lang="en-US" sz="2000" dirty="0"/>
              <a:t>but in </a:t>
            </a:r>
            <a:r>
              <a:rPr lang="en-US" sz="2000" dirty="0">
                <a:solidFill>
                  <a:srgbClr val="7030A0"/>
                </a:solidFill>
              </a:rPr>
              <a:t>different mechanical properties </a:t>
            </a:r>
            <a:r>
              <a:rPr lang="en-US" sz="2000" dirty="0"/>
              <a:t>related to certain shapes of deformation</a:t>
            </a:r>
          </a:p>
          <a:p>
            <a:r>
              <a:rPr lang="en-US" sz="2000" dirty="0"/>
              <a:t>On the observational scale, these different patterns are described by </a:t>
            </a:r>
            <a:r>
              <a:rPr lang="en-US" sz="2000" dirty="0">
                <a:solidFill>
                  <a:srgbClr val="7030A0"/>
                </a:solidFill>
              </a:rPr>
              <a:t>different types of macroscopic variables</a:t>
            </a:r>
            <a:r>
              <a:rPr lang="en-US" sz="2000" dirty="0"/>
              <a:t>:</a:t>
            </a:r>
          </a:p>
          <a:p>
            <a:pPr lvl="1"/>
            <a:r>
              <a:rPr lang="en-US" sz="1600" dirty="0"/>
              <a:t>Deterministic flows are measured by net (average, observable) </a:t>
            </a:r>
            <a:r>
              <a:rPr lang="en-US" sz="1600" dirty="0">
                <a:solidFill>
                  <a:srgbClr val="7030A0"/>
                </a:solidFill>
              </a:rPr>
              <a:t>displacement vectors</a:t>
            </a:r>
            <a:r>
              <a:rPr lang="en-US" sz="1600" dirty="0"/>
              <a:t>: </a:t>
            </a:r>
          </a:p>
          <a:p>
            <a:endParaRPr lang="en-US" sz="2000" dirty="0"/>
          </a:p>
        </p:txBody>
      </p:sp>
      <p:sp>
        <p:nvSpPr>
          <p:cNvPr id="7" name="Footer Placeholder 6">
            <a:extLst>
              <a:ext uri="{FF2B5EF4-FFF2-40B4-BE49-F238E27FC236}">
                <a16:creationId xmlns:a16="http://schemas.microsoft.com/office/drawing/2014/main" id="{56A051E4-7F6C-F5EC-1175-927627EE47B4}"/>
              </a:ext>
            </a:extLst>
          </p:cNvPr>
          <p:cNvSpPr>
            <a:spLocks noGrp="1"/>
          </p:cNvSpPr>
          <p:nvPr>
            <p:ph type="ftr" sz="quarter" idx="11"/>
          </p:nvPr>
        </p:nvSpPr>
        <p:spPr/>
        <p:txBody>
          <a:bodyPr/>
          <a:lstStyle/>
          <a:p>
            <a:r>
              <a:rPr lang="en-CA" dirty="0"/>
              <a:t>Deformations and Scales</a:t>
            </a:r>
          </a:p>
        </p:txBody>
      </p:sp>
      <p:sp>
        <p:nvSpPr>
          <p:cNvPr id="8" name="Slide Number Placeholder 7">
            <a:extLst>
              <a:ext uri="{FF2B5EF4-FFF2-40B4-BE49-F238E27FC236}">
                <a16:creationId xmlns:a16="http://schemas.microsoft.com/office/drawing/2014/main" id="{D14AA057-C296-D3A9-2DEE-FECDAEF08E65}"/>
              </a:ext>
            </a:extLst>
          </p:cNvPr>
          <p:cNvSpPr>
            <a:spLocks noGrp="1"/>
          </p:cNvSpPr>
          <p:nvPr>
            <p:ph type="sldNum" sz="quarter" idx="12"/>
          </p:nvPr>
        </p:nvSpPr>
        <p:spPr/>
        <p:txBody>
          <a:bodyPr/>
          <a:lstStyle/>
          <a:p>
            <a:fld id="{EC7E1DAD-4979-4288-AA49-3B811F18F449}" type="slidenum">
              <a:rPr lang="en-CA" smtClean="0"/>
              <a:t>12</a:t>
            </a:fld>
            <a:endParaRPr lang="en-CA" dirty="0"/>
          </a:p>
        </p:txBody>
      </p:sp>
      <p:graphicFrame>
        <p:nvGraphicFramePr>
          <p:cNvPr id="6" name="Object 5">
            <a:extLst>
              <a:ext uri="{FF2B5EF4-FFF2-40B4-BE49-F238E27FC236}">
                <a16:creationId xmlns:a16="http://schemas.microsoft.com/office/drawing/2014/main" id="{364CD597-E6D6-1931-B7CC-59BB0D5014B4}"/>
              </a:ext>
            </a:extLst>
          </p:cNvPr>
          <p:cNvGraphicFramePr>
            <a:graphicFrameLocks noChangeAspect="1"/>
          </p:cNvGraphicFramePr>
          <p:nvPr>
            <p:extLst>
              <p:ext uri="{D42A27DB-BD31-4B8C-83A1-F6EECF244321}">
                <p14:modId xmlns:p14="http://schemas.microsoft.com/office/powerpoint/2010/main" val="2378908318"/>
              </p:ext>
            </p:extLst>
          </p:nvPr>
        </p:nvGraphicFramePr>
        <p:xfrm>
          <a:off x="4422638" y="2932531"/>
          <a:ext cx="759734" cy="357522"/>
        </p:xfrm>
        <a:graphic>
          <a:graphicData uri="http://schemas.openxmlformats.org/presentationml/2006/ole">
            <mc:AlternateContent xmlns:mc="http://schemas.openxmlformats.org/markup-compatibility/2006">
              <mc:Choice xmlns:v="urn:schemas-microsoft-com:vml" Requires="v">
                <p:oleObj name="Equation" r:id="rId2" imgW="482391" imgH="228501" progId="Equation.DSMT4">
                  <p:embed/>
                </p:oleObj>
              </mc:Choice>
              <mc:Fallback>
                <p:oleObj name="Equation" r:id="rId2" imgW="482391" imgH="228501" progId="Equation.DSMT4">
                  <p:embed/>
                  <p:pic>
                    <p:nvPicPr>
                      <p:cNvPr id="0"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2638" y="2932531"/>
                        <a:ext cx="759734" cy="357522"/>
                      </a:xfrm>
                      <a:prstGeom prst="rect">
                        <a:avLst/>
                      </a:prstGeom>
                      <a:noFill/>
                    </p:spPr>
                  </p:pic>
                </p:oleObj>
              </mc:Fallback>
            </mc:AlternateContent>
          </a:graphicData>
        </a:graphic>
      </p:graphicFrame>
      <p:graphicFrame>
        <p:nvGraphicFramePr>
          <p:cNvPr id="10" name="Object 9">
            <a:extLst>
              <a:ext uri="{FF2B5EF4-FFF2-40B4-BE49-F238E27FC236}">
                <a16:creationId xmlns:a16="http://schemas.microsoft.com/office/drawing/2014/main" id="{81A88337-B478-29DE-8AC4-61023E9B466B}"/>
              </a:ext>
            </a:extLst>
          </p:cNvPr>
          <p:cNvGraphicFramePr>
            <a:graphicFrameLocks noChangeAspect="1"/>
          </p:cNvGraphicFramePr>
          <p:nvPr>
            <p:extLst>
              <p:ext uri="{D42A27DB-BD31-4B8C-83A1-F6EECF244321}">
                <p14:modId xmlns:p14="http://schemas.microsoft.com/office/powerpoint/2010/main" val="2528171273"/>
              </p:ext>
            </p:extLst>
          </p:nvPr>
        </p:nvGraphicFramePr>
        <p:xfrm>
          <a:off x="4139687" y="3923807"/>
          <a:ext cx="1364548" cy="376427"/>
        </p:xfrm>
        <a:graphic>
          <a:graphicData uri="http://schemas.openxmlformats.org/presentationml/2006/ole">
            <mc:AlternateContent xmlns:mc="http://schemas.openxmlformats.org/markup-compatibility/2006">
              <mc:Choice xmlns:v="urn:schemas-microsoft-com:vml" Requires="v">
                <p:oleObj name="Equation" r:id="rId4" imgW="825500" imgH="228600" progId="Equation.DSMT4">
                  <p:embed/>
                </p:oleObj>
              </mc:Choice>
              <mc:Fallback>
                <p:oleObj name="Equation" r:id="rId4" imgW="825500" imgH="22860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39687" y="3923807"/>
                        <a:ext cx="1364548" cy="376427"/>
                      </a:xfrm>
                      <a:prstGeom prst="rect">
                        <a:avLst/>
                      </a:prstGeom>
                      <a:noFill/>
                    </p:spPr>
                  </p:pic>
                </p:oleObj>
              </mc:Fallback>
            </mc:AlternateContent>
          </a:graphicData>
        </a:graphic>
      </p:graphicFrame>
      <p:sp>
        <p:nvSpPr>
          <p:cNvPr id="11" name="Content Placeholder 2">
            <a:extLst>
              <a:ext uri="{FF2B5EF4-FFF2-40B4-BE49-F238E27FC236}">
                <a16:creationId xmlns:a16="http://schemas.microsoft.com/office/drawing/2014/main" id="{C617B5FE-5E0E-BC20-52D2-455F2FD2F592}"/>
              </a:ext>
            </a:extLst>
          </p:cNvPr>
          <p:cNvSpPr txBox="1">
            <a:spLocks/>
          </p:cNvSpPr>
          <p:nvPr/>
        </p:nvSpPr>
        <p:spPr>
          <a:xfrm>
            <a:off x="337728" y="2532188"/>
            <a:ext cx="10236237" cy="108650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600" dirty="0"/>
          </a:p>
        </p:txBody>
      </p:sp>
      <p:sp>
        <p:nvSpPr>
          <p:cNvPr id="12" name="Content Placeholder 2">
            <a:extLst>
              <a:ext uri="{FF2B5EF4-FFF2-40B4-BE49-F238E27FC236}">
                <a16:creationId xmlns:a16="http://schemas.microsoft.com/office/drawing/2014/main" id="{27D3B376-A9F6-0CDB-1C3C-43A6C3E75700}"/>
              </a:ext>
            </a:extLst>
          </p:cNvPr>
          <p:cNvSpPr txBox="1">
            <a:spLocks/>
          </p:cNvSpPr>
          <p:nvPr/>
        </p:nvSpPr>
        <p:spPr>
          <a:xfrm>
            <a:off x="729574" y="3321987"/>
            <a:ext cx="9202366" cy="66634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dirty="0"/>
              <a:t>For random divergent movements, there is no net displacement, and the flows need to be measured by </a:t>
            </a:r>
            <a:r>
              <a:rPr lang="en-US" sz="1600" dirty="0">
                <a:solidFill>
                  <a:srgbClr val="7030A0"/>
                </a:solidFill>
              </a:rPr>
              <a:t>average strains </a:t>
            </a:r>
            <a:r>
              <a:rPr lang="en-US" sz="1600" dirty="0"/>
              <a:t>(divergence or shear). These are basically </a:t>
            </a:r>
            <a:r>
              <a:rPr lang="en-US" sz="1600" dirty="0">
                <a:solidFill>
                  <a:srgbClr val="7030A0"/>
                </a:solidFill>
              </a:rPr>
              <a:t>scalar quantities</a:t>
            </a:r>
            <a:r>
              <a:rPr lang="en-US" sz="1600" dirty="0"/>
              <a:t>: </a:t>
            </a:r>
          </a:p>
        </p:txBody>
      </p:sp>
      <p:sp>
        <p:nvSpPr>
          <p:cNvPr id="13" name="Content Placeholder 2">
            <a:extLst>
              <a:ext uri="{FF2B5EF4-FFF2-40B4-BE49-F238E27FC236}">
                <a16:creationId xmlns:a16="http://schemas.microsoft.com/office/drawing/2014/main" id="{EEEDCFDD-B4BC-58EA-F756-E57CC3F6E057}"/>
              </a:ext>
            </a:extLst>
          </p:cNvPr>
          <p:cNvSpPr txBox="1">
            <a:spLocks/>
          </p:cNvSpPr>
          <p:nvPr/>
        </p:nvSpPr>
        <p:spPr>
          <a:xfrm>
            <a:off x="366661" y="4400344"/>
            <a:ext cx="8563330" cy="23211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The big question is </a:t>
            </a:r>
            <a:r>
              <a:rPr lang="en-US" sz="2000" dirty="0">
                <a:solidFill>
                  <a:srgbClr val="C00000"/>
                </a:solidFill>
              </a:rPr>
              <a:t>what mechanical parameters can be selected to characterize the medium</a:t>
            </a:r>
            <a:r>
              <a:rPr lang="en-US" sz="2000" dirty="0"/>
              <a:t>, and not just to describe the resulting flows</a:t>
            </a:r>
          </a:p>
          <a:p>
            <a:r>
              <a:rPr lang="en-US" sz="2000" dirty="0"/>
              <a:t>These parameters are not spatial scales of the flows but macroscopic mechanical properties. These material properties can be of only three kinds:</a:t>
            </a:r>
          </a:p>
          <a:p>
            <a:pPr lvl="1"/>
            <a:r>
              <a:rPr lang="en-US" sz="1600" u="sng" dirty="0"/>
              <a:t>Elastic moduli </a:t>
            </a:r>
            <a:r>
              <a:rPr lang="en-US" sz="1600" dirty="0"/>
              <a:t>for each of the above forms of deformation</a:t>
            </a:r>
          </a:p>
          <a:p>
            <a:pPr lvl="1"/>
            <a:r>
              <a:rPr lang="en-US" sz="1600" u="sng" dirty="0"/>
              <a:t>Viscosities</a:t>
            </a:r>
            <a:r>
              <a:rPr lang="en-US" sz="1600" dirty="0"/>
              <a:t> associated with these deformations</a:t>
            </a:r>
          </a:p>
          <a:p>
            <a:pPr lvl="1"/>
            <a:r>
              <a:rPr lang="en-US" sz="1600" u="sng" dirty="0"/>
              <a:t>Inertia</a:t>
            </a:r>
            <a:r>
              <a:rPr lang="en-US" sz="1600" dirty="0"/>
              <a:t> of the flows</a:t>
            </a:r>
            <a:endParaRPr lang="en-US" sz="1200" dirty="0"/>
          </a:p>
          <a:p>
            <a:endParaRPr lang="en-US" sz="2000" dirty="0"/>
          </a:p>
        </p:txBody>
      </p:sp>
      <p:sp>
        <p:nvSpPr>
          <p:cNvPr id="16" name="TextBox 15">
            <a:extLst>
              <a:ext uri="{FF2B5EF4-FFF2-40B4-BE49-F238E27FC236}">
                <a16:creationId xmlns:a16="http://schemas.microsoft.com/office/drawing/2014/main" id="{070EC039-2AA9-86F8-84AF-221E47BA60E3}"/>
              </a:ext>
            </a:extLst>
          </p:cNvPr>
          <p:cNvSpPr txBox="1"/>
          <p:nvPr/>
        </p:nvSpPr>
        <p:spPr>
          <a:xfrm>
            <a:off x="9017540" y="4833766"/>
            <a:ext cx="2743199" cy="1477328"/>
          </a:xfrm>
          <a:prstGeom prst="rect">
            <a:avLst/>
          </a:prstGeom>
          <a:noFill/>
          <a:ln>
            <a:solidFill>
              <a:schemeClr val="accent4">
                <a:lumMod val="50000"/>
              </a:schemeClr>
            </a:solidFill>
          </a:ln>
        </p:spPr>
        <p:txBody>
          <a:bodyPr wrap="square" rtlCol="0">
            <a:spAutoFit/>
          </a:bodyPr>
          <a:lstStyle/>
          <a:p>
            <a:pPr algn="ctr"/>
            <a:r>
              <a:rPr lang="en-CA" dirty="0">
                <a:solidFill>
                  <a:schemeClr val="accent4">
                    <a:lumMod val="50000"/>
                  </a:schemeClr>
                </a:solidFill>
              </a:rPr>
              <a:t>The question is how to identify these material properties.</a:t>
            </a:r>
          </a:p>
          <a:p>
            <a:pPr algn="ctr"/>
            <a:r>
              <a:rPr lang="en-CA" dirty="0">
                <a:solidFill>
                  <a:schemeClr val="accent4">
                    <a:lumMod val="50000"/>
                  </a:schemeClr>
                </a:solidFill>
              </a:rPr>
              <a:t>This is what we try doing in this course </a:t>
            </a:r>
          </a:p>
        </p:txBody>
      </p:sp>
    </p:spTree>
    <p:extLst>
      <p:ext uri="{BB962C8B-B14F-4D97-AF65-F5344CB8AC3E}">
        <p14:creationId xmlns:p14="http://schemas.microsoft.com/office/powerpoint/2010/main" val="30768955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20F51-19B7-A2E5-9E5B-C4078A4CE31C}"/>
              </a:ext>
            </a:extLst>
          </p:cNvPr>
          <p:cNvSpPr>
            <a:spLocks noGrp="1"/>
          </p:cNvSpPr>
          <p:nvPr>
            <p:ph type="title"/>
          </p:nvPr>
        </p:nvSpPr>
        <p:spPr>
          <a:xfrm>
            <a:off x="838200" y="187325"/>
            <a:ext cx="3871586" cy="998725"/>
          </a:xfrm>
        </p:spPr>
        <p:txBody>
          <a:bodyPr>
            <a:normAutofit/>
          </a:bodyPr>
          <a:lstStyle/>
          <a:p>
            <a:r>
              <a:rPr lang="en-CA" sz="3200" dirty="0"/>
              <a:t>Deformations</a:t>
            </a:r>
          </a:p>
        </p:txBody>
      </p:sp>
      <p:sp>
        <p:nvSpPr>
          <p:cNvPr id="9" name="Content Placeholder 2">
            <a:extLst>
              <a:ext uri="{FF2B5EF4-FFF2-40B4-BE49-F238E27FC236}">
                <a16:creationId xmlns:a16="http://schemas.microsoft.com/office/drawing/2014/main" id="{F7D58933-565E-18E6-9492-D1B79783E0EA}"/>
              </a:ext>
            </a:extLst>
          </p:cNvPr>
          <p:cNvSpPr>
            <a:spLocks noGrp="1"/>
          </p:cNvSpPr>
          <p:nvPr>
            <p:ph idx="1"/>
          </p:nvPr>
        </p:nvSpPr>
        <p:spPr>
          <a:xfrm>
            <a:off x="495869" y="1186051"/>
            <a:ext cx="5341259" cy="2646914"/>
          </a:xfrm>
        </p:spPr>
        <p:txBody>
          <a:bodyPr>
            <a:normAutofit/>
          </a:bodyPr>
          <a:lstStyle/>
          <a:p>
            <a:r>
              <a:rPr lang="en-US" sz="2000" dirty="0"/>
              <a:t>Deformation of a material involves numerous microscopic-scale physical phenomena</a:t>
            </a:r>
          </a:p>
          <a:p>
            <a:r>
              <a:rPr lang="en-US" sz="2000" dirty="0"/>
              <a:t>By their macroscopic (observable) effects, they can be classified into four groups:</a:t>
            </a:r>
          </a:p>
          <a:p>
            <a:pPr lvl="1"/>
            <a:r>
              <a:rPr lang="en-US" sz="1600" dirty="0">
                <a:solidFill>
                  <a:srgbClr val="7030A0"/>
                </a:solidFill>
              </a:rPr>
              <a:t>Viscosity-type</a:t>
            </a:r>
            <a:r>
              <a:rPr lang="en-US" sz="1600" dirty="0"/>
              <a:t> (mechanical friction)</a:t>
            </a:r>
          </a:p>
          <a:p>
            <a:pPr lvl="1"/>
            <a:r>
              <a:rPr lang="en-US" sz="1600" dirty="0">
                <a:solidFill>
                  <a:srgbClr val="7030A0"/>
                </a:solidFill>
              </a:rPr>
              <a:t>Thermal</a:t>
            </a:r>
            <a:r>
              <a:rPr lang="en-US" sz="1600" dirty="0"/>
              <a:t> (involving temperature variations)</a:t>
            </a:r>
          </a:p>
          <a:p>
            <a:pPr lvl="1"/>
            <a:r>
              <a:rPr lang="en-US" sz="1600" dirty="0">
                <a:solidFill>
                  <a:srgbClr val="7030A0"/>
                </a:solidFill>
              </a:rPr>
              <a:t>Kinetic</a:t>
            </a:r>
            <a:r>
              <a:rPr lang="en-US" sz="1600" dirty="0"/>
              <a:t> (like chemical interactions, diffusion)</a:t>
            </a:r>
          </a:p>
          <a:p>
            <a:pPr lvl="1"/>
            <a:r>
              <a:rPr lang="en-US" sz="1600" dirty="0">
                <a:solidFill>
                  <a:srgbClr val="7030A0"/>
                </a:solidFill>
              </a:rPr>
              <a:t>Scattering</a:t>
            </a:r>
            <a:r>
              <a:rPr lang="en-US" sz="1600" dirty="0"/>
              <a:t> (“elastic”, without mechanical energy loss)</a:t>
            </a:r>
          </a:p>
          <a:p>
            <a:pPr lvl="1"/>
            <a:endParaRPr lang="en-US" sz="1800" dirty="0"/>
          </a:p>
          <a:p>
            <a:endParaRPr lang="en-US" sz="2400" dirty="0">
              <a:solidFill>
                <a:srgbClr val="0070C0"/>
              </a:solidFill>
            </a:endParaRPr>
          </a:p>
        </p:txBody>
      </p:sp>
      <p:pic>
        <p:nvPicPr>
          <p:cNvPr id="3" name="Picture 2" descr="Table&#10;&#10;Description automatically generated">
            <a:extLst>
              <a:ext uri="{FF2B5EF4-FFF2-40B4-BE49-F238E27FC236}">
                <a16:creationId xmlns:a16="http://schemas.microsoft.com/office/drawing/2014/main" id="{417948B8-0C51-F587-681B-584E448EC220}"/>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4080352"/>
            <a:ext cx="6096000" cy="8098972"/>
          </a:xfrm>
          <a:prstGeom prst="rect">
            <a:avLst/>
          </a:prstGeom>
          <a:noFill/>
          <a:ln>
            <a:noFill/>
          </a:ln>
        </p:spPr>
      </p:pic>
      <p:pic>
        <p:nvPicPr>
          <p:cNvPr id="4" name="Picture 3" descr="Table&#10;&#10;Description automatically generated">
            <a:extLst>
              <a:ext uri="{FF2B5EF4-FFF2-40B4-BE49-F238E27FC236}">
                <a16:creationId xmlns:a16="http://schemas.microsoft.com/office/drawing/2014/main" id="{E085929F-B8EC-B2BE-F121-B99D4C2A7D8A}"/>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5999" y="-1338193"/>
            <a:ext cx="6096000" cy="8098972"/>
          </a:xfrm>
          <a:prstGeom prst="rect">
            <a:avLst/>
          </a:prstGeom>
          <a:noFill/>
          <a:ln>
            <a:noFill/>
          </a:ln>
        </p:spPr>
      </p:pic>
      <p:sp>
        <p:nvSpPr>
          <p:cNvPr id="6" name="Footer Placeholder 5">
            <a:extLst>
              <a:ext uri="{FF2B5EF4-FFF2-40B4-BE49-F238E27FC236}">
                <a16:creationId xmlns:a16="http://schemas.microsoft.com/office/drawing/2014/main" id="{7C6F8B17-0EE3-5582-816E-F96CCD8C6903}"/>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78681CEB-CA4E-E3CC-0AB8-2D94F73167E3}"/>
              </a:ext>
            </a:extLst>
          </p:cNvPr>
          <p:cNvSpPr>
            <a:spLocks noGrp="1"/>
          </p:cNvSpPr>
          <p:nvPr>
            <p:ph type="sldNum" sz="quarter" idx="12"/>
          </p:nvPr>
        </p:nvSpPr>
        <p:spPr/>
        <p:txBody>
          <a:bodyPr/>
          <a:lstStyle/>
          <a:p>
            <a:fld id="{EC7E1DAD-4979-4288-AA49-3B811F18F449}" type="slidenum">
              <a:rPr lang="en-CA" smtClean="0"/>
              <a:t>13</a:t>
            </a:fld>
            <a:endParaRPr lang="en-CA"/>
          </a:p>
        </p:txBody>
      </p:sp>
      <p:sp>
        <p:nvSpPr>
          <p:cNvPr id="5" name="TextBox 4">
            <a:extLst>
              <a:ext uri="{FF2B5EF4-FFF2-40B4-BE49-F238E27FC236}">
                <a16:creationId xmlns:a16="http://schemas.microsoft.com/office/drawing/2014/main" id="{26A7F7C6-54B2-C402-FC10-8D8CAC3800F1}"/>
              </a:ext>
            </a:extLst>
          </p:cNvPr>
          <p:cNvSpPr txBox="1"/>
          <p:nvPr/>
        </p:nvSpPr>
        <p:spPr>
          <a:xfrm>
            <a:off x="6237962" y="3131507"/>
            <a:ext cx="5812076" cy="463463"/>
          </a:xfrm>
          <a:prstGeom prst="rect">
            <a:avLst/>
          </a:prstGeom>
          <a:noFill/>
          <a:ln w="12700">
            <a:solidFill>
              <a:srgbClr val="C00000"/>
            </a:solidFill>
          </a:ln>
        </p:spPr>
        <p:txBody>
          <a:bodyPr wrap="square" rtlCol="0">
            <a:spAutoFit/>
          </a:bodyPr>
          <a:lstStyle/>
          <a:p>
            <a:endParaRPr lang="en-CA" dirty="0"/>
          </a:p>
        </p:txBody>
      </p:sp>
    </p:spTree>
    <p:extLst>
      <p:ext uri="{BB962C8B-B14F-4D97-AF65-F5344CB8AC3E}">
        <p14:creationId xmlns:p14="http://schemas.microsoft.com/office/powerpoint/2010/main" val="11867487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20F51-19B7-A2E5-9E5B-C4078A4CE31C}"/>
              </a:ext>
            </a:extLst>
          </p:cNvPr>
          <p:cNvSpPr>
            <a:spLocks noGrp="1"/>
          </p:cNvSpPr>
          <p:nvPr>
            <p:ph type="title"/>
          </p:nvPr>
        </p:nvSpPr>
        <p:spPr>
          <a:xfrm>
            <a:off x="838199" y="187325"/>
            <a:ext cx="6865307" cy="998723"/>
          </a:xfrm>
        </p:spPr>
        <p:txBody>
          <a:bodyPr>
            <a:normAutofit/>
          </a:bodyPr>
          <a:lstStyle/>
          <a:p>
            <a:r>
              <a:rPr lang="en-CA" sz="3200" dirty="0"/>
              <a:t>Wave-Induced Fluid Flow (WIFF)</a:t>
            </a:r>
          </a:p>
        </p:txBody>
      </p:sp>
      <p:sp>
        <p:nvSpPr>
          <p:cNvPr id="9" name="Content Placeholder 2">
            <a:extLst>
              <a:ext uri="{FF2B5EF4-FFF2-40B4-BE49-F238E27FC236}">
                <a16:creationId xmlns:a16="http://schemas.microsoft.com/office/drawing/2014/main" id="{F7D58933-565E-18E6-9492-D1B79783E0EA}"/>
              </a:ext>
            </a:extLst>
          </p:cNvPr>
          <p:cNvSpPr>
            <a:spLocks noGrp="1"/>
          </p:cNvSpPr>
          <p:nvPr>
            <p:ph idx="1"/>
          </p:nvPr>
        </p:nvSpPr>
        <p:spPr>
          <a:xfrm>
            <a:off x="558500" y="1298782"/>
            <a:ext cx="4852743" cy="5189700"/>
          </a:xfrm>
        </p:spPr>
        <p:txBody>
          <a:bodyPr>
            <a:normAutofit/>
          </a:bodyPr>
          <a:lstStyle/>
          <a:p>
            <a:r>
              <a:rPr lang="en-US" sz="2000" dirty="0"/>
              <a:t>One specific </a:t>
            </a:r>
            <a:r>
              <a:rPr lang="en-US" sz="2000" dirty="0">
                <a:solidFill>
                  <a:srgbClr val="7030A0"/>
                </a:solidFill>
              </a:rPr>
              <a:t>“coupled-field” mechanism </a:t>
            </a:r>
            <a:r>
              <a:rPr lang="en-US" sz="2000" dirty="0"/>
              <a:t>(red box ‘j’ in the preceding slide) is particularly strong  in porous rock containing fluids (brine, gas, oil)</a:t>
            </a:r>
          </a:p>
          <a:p>
            <a:r>
              <a:rPr lang="en-US" sz="2000" dirty="0"/>
              <a:t>This mechanism consists in interaction of porous solid frame with a relatively mobile fluid </a:t>
            </a:r>
          </a:p>
          <a:p>
            <a:pPr lvl="1"/>
            <a:r>
              <a:rPr lang="en-US" sz="1800" dirty="0"/>
              <a:t>It produces the so-called “</a:t>
            </a:r>
            <a:r>
              <a:rPr lang="en-CA" sz="1800" dirty="0"/>
              <a:t>Wave-Induced Fluid Flows” (WIFF)</a:t>
            </a:r>
          </a:p>
          <a:p>
            <a:r>
              <a:rPr lang="en-CA" sz="2000" dirty="0"/>
              <a:t>WIFFs can take on numerous forms and occurs </a:t>
            </a:r>
            <a:r>
              <a:rPr lang="en-CA" sz="2000" dirty="0">
                <a:solidFill>
                  <a:srgbClr val="7030A0"/>
                </a:solidFill>
              </a:rPr>
              <a:t>on all three spatial scales </a:t>
            </a:r>
            <a:r>
              <a:rPr lang="en-CA" sz="2000" dirty="0"/>
              <a:t>(figure on the right)</a:t>
            </a:r>
            <a:endParaRPr lang="en-US" sz="2000" dirty="0"/>
          </a:p>
          <a:p>
            <a:pPr lvl="1"/>
            <a:r>
              <a:rPr lang="en-US" sz="1800" dirty="0"/>
              <a:t>However, on the REV scale, the averaged effects of all these WIFFs are similar </a:t>
            </a:r>
          </a:p>
          <a:p>
            <a:pPr lvl="1"/>
            <a:r>
              <a:rPr lang="en-US" sz="1800" dirty="0"/>
              <a:t>The different types of WIFF are differentiated by the </a:t>
            </a:r>
            <a:r>
              <a:rPr lang="en-US" sz="1800" dirty="0">
                <a:solidFill>
                  <a:srgbClr val="7030A0"/>
                </a:solidFill>
              </a:rPr>
              <a:t>characteristic times of relaxation processes </a:t>
            </a:r>
          </a:p>
          <a:p>
            <a:endParaRPr lang="en-US" sz="2400" dirty="0">
              <a:solidFill>
                <a:srgbClr val="0070C0"/>
              </a:solidFill>
            </a:endParaRPr>
          </a:p>
        </p:txBody>
      </p:sp>
      <p:pic>
        <p:nvPicPr>
          <p:cNvPr id="5" name="Picture 4">
            <a:extLst>
              <a:ext uri="{FF2B5EF4-FFF2-40B4-BE49-F238E27FC236}">
                <a16:creationId xmlns:a16="http://schemas.microsoft.com/office/drawing/2014/main" id="{AF90D22C-82C8-154B-FB44-BBC29A4D1EF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912285" y="1048260"/>
            <a:ext cx="6011583" cy="5052315"/>
          </a:xfrm>
          <a:prstGeom prst="rect">
            <a:avLst/>
          </a:prstGeom>
          <a:noFill/>
          <a:ln>
            <a:noFill/>
          </a:ln>
        </p:spPr>
      </p:pic>
      <p:sp>
        <p:nvSpPr>
          <p:cNvPr id="6" name="Footer Placeholder 5">
            <a:extLst>
              <a:ext uri="{FF2B5EF4-FFF2-40B4-BE49-F238E27FC236}">
                <a16:creationId xmlns:a16="http://schemas.microsoft.com/office/drawing/2014/main" id="{E52F5177-E9CB-47C0-7B7D-916BF0F64087}"/>
              </a:ext>
            </a:extLst>
          </p:cNvPr>
          <p:cNvSpPr>
            <a:spLocks noGrp="1"/>
          </p:cNvSpPr>
          <p:nvPr>
            <p:ph type="ftr" sz="quarter" idx="11"/>
          </p:nvPr>
        </p:nvSpPr>
        <p:spPr/>
        <p:txBody>
          <a:bodyPr/>
          <a:lstStyle/>
          <a:p>
            <a:r>
              <a:rPr lang="en-CA" dirty="0"/>
              <a:t>Deformations and Scales</a:t>
            </a:r>
          </a:p>
        </p:txBody>
      </p:sp>
      <p:sp>
        <p:nvSpPr>
          <p:cNvPr id="7" name="Slide Number Placeholder 6">
            <a:extLst>
              <a:ext uri="{FF2B5EF4-FFF2-40B4-BE49-F238E27FC236}">
                <a16:creationId xmlns:a16="http://schemas.microsoft.com/office/drawing/2014/main" id="{69CA4A60-D48D-D383-CD1A-059CD4010C0F}"/>
              </a:ext>
            </a:extLst>
          </p:cNvPr>
          <p:cNvSpPr>
            <a:spLocks noGrp="1"/>
          </p:cNvSpPr>
          <p:nvPr>
            <p:ph type="sldNum" sz="quarter" idx="12"/>
          </p:nvPr>
        </p:nvSpPr>
        <p:spPr/>
        <p:txBody>
          <a:bodyPr/>
          <a:lstStyle/>
          <a:p>
            <a:fld id="{EC7E1DAD-4979-4288-AA49-3B811F18F449}" type="slidenum">
              <a:rPr lang="en-CA" smtClean="0"/>
              <a:t>14</a:t>
            </a:fld>
            <a:endParaRPr lang="en-CA" dirty="0"/>
          </a:p>
        </p:txBody>
      </p:sp>
    </p:spTree>
    <p:extLst>
      <p:ext uri="{BB962C8B-B14F-4D97-AF65-F5344CB8AC3E}">
        <p14:creationId xmlns:p14="http://schemas.microsoft.com/office/powerpoint/2010/main" val="6940268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20F51-19B7-A2E5-9E5B-C4078A4CE31C}"/>
              </a:ext>
            </a:extLst>
          </p:cNvPr>
          <p:cNvSpPr>
            <a:spLocks noGrp="1"/>
          </p:cNvSpPr>
          <p:nvPr>
            <p:ph type="title"/>
          </p:nvPr>
        </p:nvSpPr>
        <p:spPr>
          <a:xfrm>
            <a:off x="838199" y="212377"/>
            <a:ext cx="3758853" cy="998723"/>
          </a:xfrm>
        </p:spPr>
        <p:txBody>
          <a:bodyPr>
            <a:normAutofit/>
          </a:bodyPr>
          <a:lstStyle/>
          <a:p>
            <a:r>
              <a:rPr lang="en-CA" sz="3200" dirty="0"/>
              <a:t>Characteristic times and frequencies</a:t>
            </a:r>
          </a:p>
        </p:txBody>
      </p:sp>
      <p:sp>
        <p:nvSpPr>
          <p:cNvPr id="9" name="Content Placeholder 2">
            <a:extLst>
              <a:ext uri="{FF2B5EF4-FFF2-40B4-BE49-F238E27FC236}">
                <a16:creationId xmlns:a16="http://schemas.microsoft.com/office/drawing/2014/main" id="{F7D58933-565E-18E6-9492-D1B79783E0EA}"/>
              </a:ext>
            </a:extLst>
          </p:cNvPr>
          <p:cNvSpPr>
            <a:spLocks noGrp="1"/>
          </p:cNvSpPr>
          <p:nvPr>
            <p:ph idx="1"/>
          </p:nvPr>
        </p:nvSpPr>
        <p:spPr>
          <a:xfrm>
            <a:off x="558501" y="1346181"/>
            <a:ext cx="3950869" cy="5042093"/>
          </a:xfrm>
        </p:spPr>
        <p:txBody>
          <a:bodyPr>
            <a:normAutofit/>
          </a:bodyPr>
          <a:lstStyle/>
          <a:p>
            <a:r>
              <a:rPr lang="en-US" sz="2000" dirty="0"/>
              <a:t>Different anelastic mechanisms (WIFF or other) are recognized by measuring the </a:t>
            </a:r>
            <a:r>
              <a:rPr lang="en-US" sz="2000" dirty="0">
                <a:solidFill>
                  <a:srgbClr val="7030A0"/>
                </a:solidFill>
              </a:rPr>
              <a:t>characteristic relaxation times </a:t>
            </a:r>
            <a:r>
              <a:rPr lang="en-US" sz="2000" i="1" dirty="0" err="1">
                <a:solidFill>
                  <a:srgbClr val="7030A0"/>
                </a:solidFill>
                <a:latin typeface="Symbol" panose="05050102010706020507" pitchFamily="18" charset="2"/>
              </a:rPr>
              <a:t>t</a:t>
            </a:r>
            <a:r>
              <a:rPr lang="en-US" sz="2000" i="1" baseline="-25000" dirty="0" err="1">
                <a:solidFill>
                  <a:srgbClr val="7030A0"/>
                </a:solidFill>
                <a:latin typeface="Times New Roman" panose="02020603050405020304" pitchFamily="18" charset="0"/>
                <a:cs typeface="Times New Roman" panose="02020603050405020304" pitchFamily="18" charset="0"/>
              </a:rPr>
              <a:t>c</a:t>
            </a:r>
            <a:r>
              <a:rPr lang="en-US" sz="2000" dirty="0">
                <a:solidFill>
                  <a:srgbClr val="7030A0"/>
                </a:solidFill>
              </a:rPr>
              <a:t> </a:t>
            </a:r>
            <a:r>
              <a:rPr lang="en-US" sz="2000" dirty="0"/>
              <a:t>associated with them</a:t>
            </a:r>
          </a:p>
          <a:p>
            <a:r>
              <a:rPr lang="en-US" sz="2000" dirty="0"/>
              <a:t>The times are measured by methods discussed a little later. The frequency-domain method is shown on the right </a:t>
            </a:r>
          </a:p>
          <a:p>
            <a:endParaRPr lang="en-US" sz="2000" dirty="0"/>
          </a:p>
          <a:p>
            <a:pPr marL="0" indent="0">
              <a:buNone/>
            </a:pPr>
            <a:endParaRPr lang="en-US" sz="2000" dirty="0"/>
          </a:p>
          <a:p>
            <a:r>
              <a:rPr lang="en-US" sz="2000" dirty="0"/>
              <a:t>Note that different mechanisms lead to different  dependencies of the attenuation coefficient </a:t>
            </a:r>
            <a:r>
              <a:rPr lang="en-US" sz="2000" i="1" dirty="0">
                <a:latin typeface="Symbol" panose="05050102010706020507" pitchFamily="18" charset="2"/>
              </a:rPr>
              <a:t>c</a:t>
            </a:r>
            <a:r>
              <a:rPr lang="en-US" sz="2000" dirty="0"/>
              <a:t>(</a:t>
            </a:r>
            <a:r>
              <a:rPr lang="en-US" sz="2000" i="1" dirty="0"/>
              <a:t>f</a:t>
            </a:r>
            <a:r>
              <a:rPr lang="en-US" sz="2000" dirty="0"/>
              <a:t>) and inverse </a:t>
            </a:r>
            <a:r>
              <a:rPr lang="en-US" sz="2000" i="1" dirty="0"/>
              <a:t>Q</a:t>
            </a:r>
            <a:r>
              <a:rPr lang="en-US" sz="2000" dirty="0"/>
              <a:t>-factor </a:t>
            </a:r>
            <a:r>
              <a:rPr lang="en-US" sz="2000" i="1" dirty="0"/>
              <a:t>Q</a:t>
            </a:r>
            <a:r>
              <a:rPr lang="en-US" sz="2000" baseline="30000" dirty="0"/>
              <a:t>-1</a:t>
            </a:r>
            <a:r>
              <a:rPr lang="en-US" sz="2000" dirty="0"/>
              <a:t>(</a:t>
            </a:r>
            <a:r>
              <a:rPr lang="en-US" sz="2000" i="1" dirty="0"/>
              <a:t>f</a:t>
            </a:r>
            <a:r>
              <a:rPr lang="en-US" sz="2000" dirty="0"/>
              <a:t>)  on frequency </a:t>
            </a:r>
            <a:r>
              <a:rPr lang="en-US" sz="2000" i="1" dirty="0"/>
              <a:t>f</a:t>
            </a:r>
          </a:p>
        </p:txBody>
      </p:sp>
      <p:pic>
        <p:nvPicPr>
          <p:cNvPr id="3" name="Picture 2" descr="Chart, diagram&#10;&#10;Description automatically generated">
            <a:extLst>
              <a:ext uri="{FF2B5EF4-FFF2-40B4-BE49-F238E27FC236}">
                <a16:creationId xmlns:a16="http://schemas.microsoft.com/office/drawing/2014/main" id="{D651A6CC-663F-B4C9-8EBF-09B59DF729D0}"/>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01206" y="488515"/>
            <a:ext cx="7573426" cy="3725442"/>
          </a:xfrm>
          <a:prstGeom prst="rect">
            <a:avLst/>
          </a:prstGeom>
          <a:noFill/>
          <a:ln>
            <a:noFill/>
          </a:ln>
        </p:spPr>
      </p:pic>
      <p:sp>
        <p:nvSpPr>
          <p:cNvPr id="13" name="TextBox 12">
            <a:extLst>
              <a:ext uri="{FF2B5EF4-FFF2-40B4-BE49-F238E27FC236}">
                <a16:creationId xmlns:a16="http://schemas.microsoft.com/office/drawing/2014/main" id="{3DC706D2-79D0-622F-5881-8292A353EEF5}"/>
              </a:ext>
            </a:extLst>
          </p:cNvPr>
          <p:cNvSpPr txBox="1"/>
          <p:nvPr/>
        </p:nvSpPr>
        <p:spPr>
          <a:xfrm>
            <a:off x="4884855" y="4289113"/>
            <a:ext cx="6651616" cy="2031325"/>
          </a:xfrm>
          <a:prstGeom prst="rect">
            <a:avLst/>
          </a:prstGeom>
          <a:noFill/>
        </p:spPr>
        <p:txBody>
          <a:bodyPr wrap="square" rtlCol="0">
            <a:spAutoFit/>
          </a:bodyPr>
          <a:lstStyle/>
          <a:p>
            <a:r>
              <a:rPr lang="en-US" sz="1400" dirty="0"/>
              <a:t>Figure 1.4</a:t>
            </a:r>
          </a:p>
          <a:p>
            <a:r>
              <a:rPr lang="en-US" sz="1400" dirty="0"/>
              <a:t>Schematic frequency dependencies of wave energy dissipation for different mechanisms of anelasticity in a material without internal variables: a) temporal attenuation coefficient </a:t>
            </a:r>
            <a:r>
              <a:rPr lang="en-US" sz="1400" i="1" dirty="0">
                <a:latin typeface="Symbol" panose="05050102010706020507" pitchFamily="18" charset="2"/>
              </a:rPr>
              <a:t>c</a:t>
            </a:r>
            <a:r>
              <a:rPr lang="en-US" sz="1400" dirty="0"/>
              <a:t> chapter 5), b) inverse quality factor </a:t>
            </a:r>
            <a:r>
              <a:rPr lang="en-US" sz="1400" i="1" dirty="0"/>
              <a:t>Q</a:t>
            </a:r>
            <a:r>
              <a:rPr lang="en-US" sz="1400" baseline="30000" dirty="0"/>
              <a:t>-1</a:t>
            </a:r>
            <a:r>
              <a:rPr lang="en-US" sz="1400" dirty="0"/>
              <a:t> . Scaling of the axes is arbitrary. </a:t>
            </a:r>
          </a:p>
          <a:p>
            <a:endParaRPr lang="en-US" sz="1400" dirty="0"/>
          </a:p>
          <a:p>
            <a:r>
              <a:rPr lang="en-US" sz="1400" dirty="0"/>
              <a:t>For viscosity, two functions are shown, corresponding to linear ‘wet’, gray dotted line), and nonlinear (‘dry’, black dotted line). The “wet” viscosity case also represents the saturated porous rock. Expressions in the labels in (a) indicate three different regimes of thermoelastic dissipation (chapter 6).</a:t>
            </a:r>
          </a:p>
        </p:txBody>
      </p:sp>
      <p:sp>
        <p:nvSpPr>
          <p:cNvPr id="14" name="Rectangle 8">
            <a:extLst>
              <a:ext uri="{FF2B5EF4-FFF2-40B4-BE49-F238E27FC236}">
                <a16:creationId xmlns:a16="http://schemas.microsoft.com/office/drawing/2014/main" id="{6C72E705-7481-5170-9BB3-A1049C09C683}"/>
              </a:ext>
            </a:extLst>
          </p:cNvPr>
          <p:cNvSpPr>
            <a:spLocks noChangeArrowheads="1"/>
          </p:cNvSpPr>
          <p:nvPr/>
        </p:nvSpPr>
        <p:spPr bwMode="auto">
          <a:xfrm>
            <a:off x="2430049" y="6200384"/>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graphicFrame>
        <p:nvGraphicFramePr>
          <p:cNvPr id="15" name="Object 14">
            <a:extLst>
              <a:ext uri="{FF2B5EF4-FFF2-40B4-BE49-F238E27FC236}">
                <a16:creationId xmlns:a16="http://schemas.microsoft.com/office/drawing/2014/main" id="{A37BAC95-1074-5FCF-BC40-47BD3E5B392E}"/>
              </a:ext>
            </a:extLst>
          </p:cNvPr>
          <p:cNvGraphicFramePr>
            <a:graphicFrameLocks/>
          </p:cNvGraphicFramePr>
          <p:nvPr>
            <p:extLst>
              <p:ext uri="{D42A27DB-BD31-4B8C-83A1-F6EECF244321}">
                <p14:modId xmlns:p14="http://schemas.microsoft.com/office/powerpoint/2010/main" val="2894959313"/>
              </p:ext>
            </p:extLst>
          </p:nvPr>
        </p:nvGraphicFramePr>
        <p:xfrm>
          <a:off x="1946401" y="4055117"/>
          <a:ext cx="1066906" cy="776865"/>
        </p:xfrm>
        <a:graphic>
          <a:graphicData uri="http://schemas.openxmlformats.org/presentationml/2006/ole">
            <mc:AlternateContent xmlns:mc="http://schemas.openxmlformats.org/markup-compatibility/2006">
              <mc:Choice xmlns:v="urn:schemas-microsoft-com:vml" Requires="v">
                <p:oleObj name="Equation" r:id="rId3" imgW="660240" imgH="431640" progId="Equation.DSMT4">
                  <p:embed/>
                </p:oleObj>
              </mc:Choice>
              <mc:Fallback>
                <p:oleObj name="Equation" r:id="rId3" imgW="660240" imgH="431640" progId="Equation.DSMT4">
                  <p:embed/>
                  <p:pic>
                    <p:nvPicPr>
                      <p:cNvPr id="0" name="Object 7"/>
                      <p:cNvPicPr preferRelativeResize="0">
                        <a:picLocks noChangeArrowheads="1"/>
                      </p:cNvPicPr>
                      <p:nvPr/>
                    </p:nvPicPr>
                    <p:blipFill>
                      <a:blip r:embed="rId4"/>
                      <a:srcRect/>
                      <a:stretch>
                        <a:fillRect/>
                      </a:stretch>
                    </p:blipFill>
                    <p:spPr bwMode="auto">
                      <a:xfrm>
                        <a:off x="1946401" y="4055117"/>
                        <a:ext cx="1066906" cy="776865"/>
                      </a:xfrm>
                      <a:prstGeom prst="rect">
                        <a:avLst/>
                      </a:prstGeom>
                      <a:noFill/>
                    </p:spPr>
                  </p:pic>
                </p:oleObj>
              </mc:Fallback>
            </mc:AlternateContent>
          </a:graphicData>
        </a:graphic>
      </p:graphicFrame>
      <p:sp>
        <p:nvSpPr>
          <p:cNvPr id="16" name="Footer Placeholder 15">
            <a:extLst>
              <a:ext uri="{FF2B5EF4-FFF2-40B4-BE49-F238E27FC236}">
                <a16:creationId xmlns:a16="http://schemas.microsoft.com/office/drawing/2014/main" id="{987AA38D-8663-679E-997F-B664F56F87D8}"/>
              </a:ext>
            </a:extLst>
          </p:cNvPr>
          <p:cNvSpPr>
            <a:spLocks noGrp="1"/>
          </p:cNvSpPr>
          <p:nvPr>
            <p:ph type="ftr" sz="quarter" idx="11"/>
          </p:nvPr>
        </p:nvSpPr>
        <p:spPr/>
        <p:txBody>
          <a:bodyPr/>
          <a:lstStyle/>
          <a:p>
            <a:r>
              <a:rPr lang="en-CA" dirty="0"/>
              <a:t>Characteristic Times</a:t>
            </a:r>
          </a:p>
        </p:txBody>
      </p:sp>
      <p:sp>
        <p:nvSpPr>
          <p:cNvPr id="17" name="Slide Number Placeholder 16">
            <a:extLst>
              <a:ext uri="{FF2B5EF4-FFF2-40B4-BE49-F238E27FC236}">
                <a16:creationId xmlns:a16="http://schemas.microsoft.com/office/drawing/2014/main" id="{3390EDFF-FD71-6E47-A82E-9D646265A1BB}"/>
              </a:ext>
            </a:extLst>
          </p:cNvPr>
          <p:cNvSpPr>
            <a:spLocks noGrp="1"/>
          </p:cNvSpPr>
          <p:nvPr>
            <p:ph type="sldNum" sz="quarter" idx="12"/>
          </p:nvPr>
        </p:nvSpPr>
        <p:spPr/>
        <p:txBody>
          <a:bodyPr/>
          <a:lstStyle/>
          <a:p>
            <a:fld id="{EC7E1DAD-4979-4288-AA49-3B811F18F449}" type="slidenum">
              <a:rPr lang="en-CA" smtClean="0"/>
              <a:t>15</a:t>
            </a:fld>
            <a:endParaRPr lang="en-CA"/>
          </a:p>
        </p:txBody>
      </p:sp>
    </p:spTree>
    <p:extLst>
      <p:ext uri="{BB962C8B-B14F-4D97-AF65-F5344CB8AC3E}">
        <p14:creationId xmlns:p14="http://schemas.microsoft.com/office/powerpoint/2010/main" val="26065858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20F51-19B7-A2E5-9E5B-C4078A4CE31C}"/>
              </a:ext>
            </a:extLst>
          </p:cNvPr>
          <p:cNvSpPr>
            <a:spLocks noGrp="1"/>
          </p:cNvSpPr>
          <p:nvPr>
            <p:ph type="title"/>
          </p:nvPr>
        </p:nvSpPr>
        <p:spPr>
          <a:xfrm>
            <a:off x="838198" y="212377"/>
            <a:ext cx="8355905" cy="998723"/>
          </a:xfrm>
        </p:spPr>
        <p:txBody>
          <a:bodyPr>
            <a:normAutofit/>
          </a:bodyPr>
          <a:lstStyle/>
          <a:p>
            <a:r>
              <a:rPr lang="en-CA" sz="3200" dirty="0"/>
              <a:t>Relaxation time and rock viscosity</a:t>
            </a:r>
          </a:p>
        </p:txBody>
      </p:sp>
      <p:sp>
        <p:nvSpPr>
          <p:cNvPr id="9" name="Content Placeholder 2">
            <a:extLst>
              <a:ext uri="{FF2B5EF4-FFF2-40B4-BE49-F238E27FC236}">
                <a16:creationId xmlns:a16="http://schemas.microsoft.com/office/drawing/2014/main" id="{F7D58933-565E-18E6-9492-D1B79783E0EA}"/>
              </a:ext>
            </a:extLst>
          </p:cNvPr>
          <p:cNvSpPr>
            <a:spLocks noGrp="1"/>
          </p:cNvSpPr>
          <p:nvPr>
            <p:ph idx="1"/>
          </p:nvPr>
        </p:nvSpPr>
        <p:spPr>
          <a:xfrm>
            <a:off x="1289136" y="1262667"/>
            <a:ext cx="9357988" cy="2259175"/>
          </a:xfrm>
        </p:spPr>
        <p:txBody>
          <a:bodyPr>
            <a:normAutofit lnSpcReduction="10000"/>
          </a:bodyPr>
          <a:lstStyle/>
          <a:p>
            <a:r>
              <a:rPr lang="en-US" sz="2000" dirty="0"/>
              <a:t>When stress is applied or removed, rock bodies often exhibit time-dependent responses with different </a:t>
            </a:r>
            <a:r>
              <a:rPr lang="en-US" sz="2000" dirty="0">
                <a:solidFill>
                  <a:srgbClr val="7030A0"/>
                </a:solidFill>
              </a:rPr>
              <a:t>relaxation times </a:t>
            </a:r>
            <a:r>
              <a:rPr lang="en-US" sz="2000" i="1" dirty="0">
                <a:latin typeface="Symbol" panose="05050102010706020507" pitchFamily="18" charset="2"/>
              </a:rPr>
              <a:t>t</a:t>
            </a:r>
          </a:p>
          <a:p>
            <a:pPr lvl="1"/>
            <a:r>
              <a:rPr lang="en-US" sz="1700" dirty="0"/>
              <a:t>Currently, it is believed that the different times are related to different </a:t>
            </a:r>
            <a:r>
              <a:rPr lang="en-US" sz="1700" b="1" dirty="0">
                <a:solidFill>
                  <a:srgbClr val="7030A0"/>
                </a:solidFill>
              </a:rPr>
              <a:t>spatial scales </a:t>
            </a:r>
            <a:r>
              <a:rPr lang="en-US" sz="1700" dirty="0"/>
              <a:t>of pore-fluid flows (WIFF) </a:t>
            </a:r>
          </a:p>
          <a:p>
            <a:pPr lvl="1"/>
            <a:r>
              <a:rPr lang="en-US" sz="1700" dirty="0"/>
              <a:t>For example, relaxation of large patches of saturation occurs slower than relaxation of small pores </a:t>
            </a:r>
          </a:p>
          <a:p>
            <a:r>
              <a:rPr lang="en-US" sz="2000" dirty="0"/>
              <a:t>The time </a:t>
            </a:r>
            <a:r>
              <a:rPr lang="en-US" sz="2000" i="1" dirty="0">
                <a:latin typeface="Symbol" panose="05050102010706020507" pitchFamily="18" charset="2"/>
              </a:rPr>
              <a:t>t</a:t>
            </a:r>
            <a:r>
              <a:rPr lang="en-US" sz="2000" dirty="0"/>
              <a:t>  </a:t>
            </a:r>
            <a:r>
              <a:rPr lang="en-US" sz="2100" dirty="0"/>
              <a:t>gives roughly the size of the part of the body (heterogeneity) responsible for this oscillation:</a:t>
            </a:r>
          </a:p>
          <a:p>
            <a:endParaRPr lang="en-US" sz="2000" dirty="0"/>
          </a:p>
          <a:p>
            <a:pPr marL="0" indent="0">
              <a:buNone/>
            </a:pPr>
            <a:endParaRPr lang="en-US" sz="2000" dirty="0"/>
          </a:p>
          <a:p>
            <a:endParaRPr lang="en-US" sz="2400" dirty="0">
              <a:solidFill>
                <a:srgbClr val="0070C0"/>
              </a:solidFill>
            </a:endParaRPr>
          </a:p>
        </p:txBody>
      </p:sp>
      <p:sp>
        <p:nvSpPr>
          <p:cNvPr id="4" name="Rectangle 2">
            <a:extLst>
              <a:ext uri="{FF2B5EF4-FFF2-40B4-BE49-F238E27FC236}">
                <a16:creationId xmlns:a16="http://schemas.microsoft.com/office/drawing/2014/main" id="{EBCC147E-6FA5-D518-54CF-FB6CFFFC6852}"/>
              </a:ext>
            </a:extLst>
          </p:cNvPr>
          <p:cNvSpPr>
            <a:spLocks noChangeArrowheads="1"/>
          </p:cNvSpPr>
          <p:nvPr/>
        </p:nvSpPr>
        <p:spPr bwMode="auto">
          <a:xfrm>
            <a:off x="5235879" y="328751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graphicFrame>
        <p:nvGraphicFramePr>
          <p:cNvPr id="5" name="Object 4">
            <a:extLst>
              <a:ext uri="{FF2B5EF4-FFF2-40B4-BE49-F238E27FC236}">
                <a16:creationId xmlns:a16="http://schemas.microsoft.com/office/drawing/2014/main" id="{83DC05C0-E8A4-7C2F-5FC0-77D074F82A1D}"/>
              </a:ext>
            </a:extLst>
          </p:cNvPr>
          <p:cNvGraphicFramePr>
            <a:graphicFrameLocks/>
          </p:cNvGraphicFramePr>
          <p:nvPr>
            <p:extLst>
              <p:ext uri="{D42A27DB-BD31-4B8C-83A1-F6EECF244321}">
                <p14:modId xmlns:p14="http://schemas.microsoft.com/office/powerpoint/2010/main" val="1814562882"/>
              </p:ext>
            </p:extLst>
          </p:nvPr>
        </p:nvGraphicFramePr>
        <p:xfrm>
          <a:off x="4613275" y="3409877"/>
          <a:ext cx="828675" cy="379413"/>
        </p:xfrm>
        <a:graphic>
          <a:graphicData uri="http://schemas.openxmlformats.org/presentationml/2006/ole">
            <mc:AlternateContent xmlns:mc="http://schemas.openxmlformats.org/markup-compatibility/2006">
              <mc:Choice xmlns:v="urn:schemas-microsoft-com:vml" Requires="v">
                <p:oleObj name="Equation" r:id="rId2" imgW="482400" imgH="177480" progId="Equation.DSMT4">
                  <p:embed/>
                </p:oleObj>
              </mc:Choice>
              <mc:Fallback>
                <p:oleObj name="Equation" r:id="rId2" imgW="482400" imgH="177480" progId="Equation.DSMT4">
                  <p:embed/>
                  <p:pic>
                    <p:nvPicPr>
                      <p:cNvPr id="0" name="Object 1"/>
                      <p:cNvPicPr preferRelativeResize="0">
                        <a:picLocks noChangeArrowheads="1"/>
                      </p:cNvPicPr>
                      <p:nvPr/>
                    </p:nvPicPr>
                    <p:blipFill>
                      <a:blip r:embed="rId3"/>
                      <a:srcRect/>
                      <a:stretch>
                        <a:fillRect/>
                      </a:stretch>
                    </p:blipFill>
                    <p:spPr bwMode="auto">
                      <a:xfrm>
                        <a:off x="4613275" y="3409877"/>
                        <a:ext cx="828675" cy="379413"/>
                      </a:xfrm>
                      <a:prstGeom prst="rect">
                        <a:avLst/>
                      </a:prstGeom>
                      <a:noFill/>
                    </p:spPr>
                  </p:pic>
                </p:oleObj>
              </mc:Fallback>
            </mc:AlternateContent>
          </a:graphicData>
        </a:graphic>
      </p:graphicFrame>
      <p:sp>
        <p:nvSpPr>
          <p:cNvPr id="6" name="TextBox 5">
            <a:extLst>
              <a:ext uri="{FF2B5EF4-FFF2-40B4-BE49-F238E27FC236}">
                <a16:creationId xmlns:a16="http://schemas.microsoft.com/office/drawing/2014/main" id="{05B3FEB8-F674-1A9B-7D80-3920B1750355}"/>
              </a:ext>
            </a:extLst>
          </p:cNvPr>
          <p:cNvSpPr txBox="1"/>
          <p:nvPr/>
        </p:nvSpPr>
        <p:spPr>
          <a:xfrm>
            <a:off x="6265749" y="3278094"/>
            <a:ext cx="5000679" cy="584775"/>
          </a:xfrm>
          <a:prstGeom prst="rect">
            <a:avLst/>
          </a:prstGeom>
          <a:noFill/>
        </p:spPr>
        <p:txBody>
          <a:bodyPr wrap="square" rtlCol="0">
            <a:spAutoFit/>
          </a:bodyPr>
          <a:lstStyle/>
          <a:p>
            <a:r>
              <a:rPr lang="en-CA" sz="1600" dirty="0">
                <a:solidFill>
                  <a:schemeClr val="accent4">
                    <a:lumMod val="50000"/>
                  </a:schemeClr>
                </a:solidFill>
              </a:rPr>
              <a:t>(</a:t>
            </a:r>
            <a:r>
              <a:rPr lang="en-CA" sz="1600" i="1" dirty="0">
                <a:solidFill>
                  <a:schemeClr val="accent4">
                    <a:lumMod val="50000"/>
                  </a:schemeClr>
                </a:solidFill>
              </a:rPr>
              <a:t>c</a:t>
            </a:r>
            <a:r>
              <a:rPr lang="en-CA" sz="1600" dirty="0">
                <a:solidFill>
                  <a:schemeClr val="accent4">
                    <a:lumMod val="50000"/>
                  </a:schemeClr>
                </a:solidFill>
              </a:rPr>
              <a:t> is the wave speed, and </a:t>
            </a:r>
            <a:r>
              <a:rPr lang="en-CA" sz="1600" i="1" dirty="0">
                <a:solidFill>
                  <a:schemeClr val="accent4">
                    <a:lumMod val="50000"/>
                  </a:schemeClr>
                </a:solidFill>
                <a:latin typeface="Times New Roman" panose="02020603050405020304" pitchFamily="18" charset="0"/>
                <a:cs typeface="Times New Roman" panose="02020603050405020304" pitchFamily="18" charset="0"/>
              </a:rPr>
              <a:t>F</a:t>
            </a:r>
            <a:r>
              <a:rPr lang="en-CA" sz="1600" dirty="0">
                <a:solidFill>
                  <a:schemeClr val="accent4">
                    <a:lumMod val="50000"/>
                  </a:schemeClr>
                </a:solidFill>
              </a:rPr>
              <a:t> is some formfactor related to the assumed average shape of the pores)</a:t>
            </a:r>
          </a:p>
        </p:txBody>
      </p:sp>
      <p:sp>
        <p:nvSpPr>
          <p:cNvPr id="7" name="Rectangle 4">
            <a:extLst>
              <a:ext uri="{FF2B5EF4-FFF2-40B4-BE49-F238E27FC236}">
                <a16:creationId xmlns:a16="http://schemas.microsoft.com/office/drawing/2014/main" id="{EC38E535-2187-AB2F-0F7C-60888E103200}"/>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graphicFrame>
        <p:nvGraphicFramePr>
          <p:cNvPr id="8" name="Object 7">
            <a:extLst>
              <a:ext uri="{FF2B5EF4-FFF2-40B4-BE49-F238E27FC236}">
                <a16:creationId xmlns:a16="http://schemas.microsoft.com/office/drawing/2014/main" id="{E3670BE7-5E6B-7402-FB64-3A2A06626499}"/>
              </a:ext>
            </a:extLst>
          </p:cNvPr>
          <p:cNvGraphicFramePr>
            <a:graphicFrameLocks/>
          </p:cNvGraphicFramePr>
          <p:nvPr>
            <p:extLst>
              <p:ext uri="{D42A27DB-BD31-4B8C-83A1-F6EECF244321}">
                <p14:modId xmlns:p14="http://schemas.microsoft.com/office/powerpoint/2010/main" val="3754064126"/>
              </p:ext>
            </p:extLst>
          </p:nvPr>
        </p:nvGraphicFramePr>
        <p:xfrm>
          <a:off x="4404644" y="5861326"/>
          <a:ext cx="1068887" cy="461615"/>
        </p:xfrm>
        <a:graphic>
          <a:graphicData uri="http://schemas.openxmlformats.org/presentationml/2006/ole">
            <mc:AlternateContent xmlns:mc="http://schemas.openxmlformats.org/markup-compatibility/2006">
              <mc:Choice xmlns:v="urn:schemas-microsoft-com:vml" Requires="v">
                <p:oleObj name="Equation" r:id="rId4" imgW="545863" imgH="228501" progId="Equation.DSMT4">
                  <p:embed/>
                </p:oleObj>
              </mc:Choice>
              <mc:Fallback>
                <p:oleObj name="Equation" r:id="rId4" imgW="545863" imgH="228501" progId="Equation.DSMT4">
                  <p:embed/>
                  <p:pic>
                    <p:nvPicPr>
                      <p:cNvPr id="0" name="Object 3"/>
                      <p:cNvPicPr preferRelativeResize="0">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04644" y="5861326"/>
                        <a:ext cx="1068887" cy="461615"/>
                      </a:xfrm>
                      <a:prstGeom prst="rect">
                        <a:avLst/>
                      </a:prstGeom>
                      <a:noFill/>
                    </p:spPr>
                  </p:pic>
                </p:oleObj>
              </mc:Fallback>
            </mc:AlternateContent>
          </a:graphicData>
        </a:graphic>
      </p:graphicFrame>
      <p:sp>
        <p:nvSpPr>
          <p:cNvPr id="10" name="TextBox 9">
            <a:extLst>
              <a:ext uri="{FF2B5EF4-FFF2-40B4-BE49-F238E27FC236}">
                <a16:creationId xmlns:a16="http://schemas.microsoft.com/office/drawing/2014/main" id="{104A364E-5EF2-4EDC-839E-66D854F3CCED}"/>
              </a:ext>
            </a:extLst>
          </p:cNvPr>
          <p:cNvSpPr txBox="1"/>
          <p:nvPr/>
        </p:nvSpPr>
        <p:spPr>
          <a:xfrm>
            <a:off x="6265749" y="5940790"/>
            <a:ext cx="5428696" cy="338554"/>
          </a:xfrm>
          <a:prstGeom prst="rect">
            <a:avLst/>
          </a:prstGeom>
          <a:noFill/>
        </p:spPr>
        <p:txBody>
          <a:bodyPr wrap="square" rtlCol="0">
            <a:spAutoFit/>
          </a:bodyPr>
          <a:lstStyle/>
          <a:p>
            <a:r>
              <a:rPr lang="en-CA" sz="1600" dirty="0">
                <a:solidFill>
                  <a:schemeClr val="accent4">
                    <a:lumMod val="50000"/>
                  </a:schemeClr>
                </a:solidFill>
              </a:rPr>
              <a:t>(</a:t>
            </a:r>
            <a:r>
              <a:rPr lang="en-CA" sz="1600" i="1" dirty="0">
                <a:solidFill>
                  <a:schemeClr val="accent4">
                    <a:lumMod val="50000"/>
                  </a:schemeClr>
                </a:solidFill>
                <a:latin typeface="Symbol" panose="05050102010706020507" pitchFamily="18" charset="2"/>
              </a:rPr>
              <a:t>M</a:t>
            </a:r>
            <a:r>
              <a:rPr lang="en-CA" sz="1600" dirty="0">
                <a:solidFill>
                  <a:schemeClr val="accent4">
                    <a:lumMod val="50000"/>
                  </a:schemeClr>
                </a:solidFill>
              </a:rPr>
              <a:t> is the elastic modulus)</a:t>
            </a:r>
          </a:p>
        </p:txBody>
      </p:sp>
      <p:sp>
        <p:nvSpPr>
          <p:cNvPr id="11" name="Footer Placeholder 10">
            <a:extLst>
              <a:ext uri="{FF2B5EF4-FFF2-40B4-BE49-F238E27FC236}">
                <a16:creationId xmlns:a16="http://schemas.microsoft.com/office/drawing/2014/main" id="{A73A4F68-6060-AB28-AF75-AE9C8B14F980}"/>
              </a:ext>
            </a:extLst>
          </p:cNvPr>
          <p:cNvSpPr>
            <a:spLocks noGrp="1"/>
          </p:cNvSpPr>
          <p:nvPr>
            <p:ph type="ftr" sz="quarter" idx="11"/>
          </p:nvPr>
        </p:nvSpPr>
        <p:spPr/>
        <p:txBody>
          <a:bodyPr/>
          <a:lstStyle/>
          <a:p>
            <a:r>
              <a:rPr lang="en-CA" dirty="0"/>
              <a:t>Characteristic times</a:t>
            </a:r>
          </a:p>
          <a:p>
            <a:endParaRPr lang="en-CA" dirty="0"/>
          </a:p>
        </p:txBody>
      </p:sp>
      <p:sp>
        <p:nvSpPr>
          <p:cNvPr id="12" name="Slide Number Placeholder 11">
            <a:extLst>
              <a:ext uri="{FF2B5EF4-FFF2-40B4-BE49-F238E27FC236}">
                <a16:creationId xmlns:a16="http://schemas.microsoft.com/office/drawing/2014/main" id="{A2A181E3-23DE-5A66-C0D5-0D699408E46C}"/>
              </a:ext>
            </a:extLst>
          </p:cNvPr>
          <p:cNvSpPr>
            <a:spLocks noGrp="1"/>
          </p:cNvSpPr>
          <p:nvPr>
            <p:ph type="sldNum" sz="quarter" idx="12"/>
          </p:nvPr>
        </p:nvSpPr>
        <p:spPr/>
        <p:txBody>
          <a:bodyPr/>
          <a:lstStyle/>
          <a:p>
            <a:fld id="{EC7E1DAD-4979-4288-AA49-3B811F18F449}" type="slidenum">
              <a:rPr lang="en-CA" smtClean="0"/>
              <a:t>16</a:t>
            </a:fld>
            <a:endParaRPr lang="en-CA"/>
          </a:p>
        </p:txBody>
      </p:sp>
      <p:sp>
        <p:nvSpPr>
          <p:cNvPr id="3" name="Content Placeholder 2">
            <a:extLst>
              <a:ext uri="{FF2B5EF4-FFF2-40B4-BE49-F238E27FC236}">
                <a16:creationId xmlns:a16="http://schemas.microsoft.com/office/drawing/2014/main" id="{B63B4780-C08A-7066-4C87-A0917C023132}"/>
              </a:ext>
            </a:extLst>
          </p:cNvPr>
          <p:cNvSpPr txBox="1">
            <a:spLocks/>
          </p:cNvSpPr>
          <p:nvPr/>
        </p:nvSpPr>
        <p:spPr>
          <a:xfrm>
            <a:off x="786317" y="3905694"/>
            <a:ext cx="9174806" cy="23736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2000" dirty="0"/>
              <a:t>This is how numerous models of WIFF are constructed (“squirt flow”, patchy saturation, etc.)</a:t>
            </a:r>
          </a:p>
          <a:p>
            <a:pPr lvl="2"/>
            <a:r>
              <a:rPr lang="en-US" sz="1600" dirty="0"/>
              <a:t>They basically consist of derivations of factor </a:t>
            </a:r>
            <a:r>
              <a:rPr lang="en-US" sz="1600" i="1" dirty="0"/>
              <a:t>F</a:t>
            </a:r>
            <a:r>
              <a:rPr lang="en-US" sz="1600" dirty="0"/>
              <a:t> for </a:t>
            </a:r>
            <a:r>
              <a:rPr lang="en-CA" sz="1600" dirty="0"/>
              <a:t>some assumed shapes of the pore (sphere, “penny”, “wedge”, </a:t>
            </a:r>
            <a:r>
              <a:rPr lang="en-US" sz="1600" dirty="0"/>
              <a:t>“digital rock” structure, </a:t>
            </a:r>
            <a:r>
              <a:rPr lang="en-CA" sz="1600" dirty="0"/>
              <a:t>etc.)</a:t>
            </a:r>
            <a:endParaRPr lang="en-US" sz="1600" dirty="0"/>
          </a:p>
          <a:p>
            <a:pPr lvl="2"/>
            <a:r>
              <a:rPr lang="en-US" sz="1600" dirty="0"/>
              <a:t>However, both </a:t>
            </a:r>
            <a:r>
              <a:rPr lang="en-US" sz="1600" i="1" dirty="0">
                <a:latin typeface="Times New Roman" panose="02020603050405020304" pitchFamily="18" charset="0"/>
                <a:cs typeface="Times New Roman" panose="02020603050405020304" pitchFamily="18" charset="0"/>
              </a:rPr>
              <a:t>l</a:t>
            </a:r>
            <a:r>
              <a:rPr lang="en-US" sz="1600" dirty="0"/>
              <a:t> and </a:t>
            </a:r>
            <a:r>
              <a:rPr lang="en-US" sz="1600" i="1" dirty="0">
                <a:latin typeface="Times New Roman" panose="02020603050405020304" pitchFamily="18" charset="0"/>
                <a:cs typeface="Times New Roman" panose="02020603050405020304" pitchFamily="18" charset="0"/>
              </a:rPr>
              <a:t>F</a:t>
            </a:r>
            <a:r>
              <a:rPr lang="en-US" sz="1600" dirty="0"/>
              <a:t> </a:t>
            </a:r>
            <a:r>
              <a:rPr lang="en-CA" sz="1600" dirty="0"/>
              <a:t>are practically impossible to determine for </a:t>
            </a:r>
            <a:r>
              <a:rPr lang="en-US" sz="1600" dirty="0"/>
              <a:t>real rock structure</a:t>
            </a:r>
          </a:p>
          <a:p>
            <a:pPr lvl="1"/>
            <a:r>
              <a:rPr lang="en-US" sz="2000" dirty="0"/>
              <a:t>By contrast, in a general and assumption-independent way, the relaxation time simply indicates the </a:t>
            </a:r>
            <a:r>
              <a:rPr lang="en-US" sz="2000" dirty="0">
                <a:solidFill>
                  <a:srgbClr val="7030A0"/>
                </a:solidFill>
              </a:rPr>
              <a:t>characteristic viscosity of rock </a:t>
            </a:r>
            <a:r>
              <a:rPr lang="en-US" sz="2100" dirty="0"/>
              <a:t>(without assumptions and approximations): </a:t>
            </a:r>
          </a:p>
        </p:txBody>
      </p:sp>
    </p:spTree>
    <p:extLst>
      <p:ext uri="{BB962C8B-B14F-4D97-AF65-F5344CB8AC3E}">
        <p14:creationId xmlns:p14="http://schemas.microsoft.com/office/powerpoint/2010/main" val="7950596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20F51-19B7-A2E5-9E5B-C4078A4CE31C}"/>
              </a:ext>
            </a:extLst>
          </p:cNvPr>
          <p:cNvSpPr>
            <a:spLocks noGrp="1"/>
          </p:cNvSpPr>
          <p:nvPr>
            <p:ph type="title"/>
          </p:nvPr>
        </p:nvSpPr>
        <p:spPr>
          <a:xfrm>
            <a:off x="838198" y="212377"/>
            <a:ext cx="8355905" cy="998723"/>
          </a:xfrm>
        </p:spPr>
        <p:txBody>
          <a:bodyPr>
            <a:normAutofit/>
          </a:bodyPr>
          <a:lstStyle/>
          <a:p>
            <a:r>
              <a:rPr lang="en-CA" sz="3200" dirty="0"/>
              <a:t>Observations of elasticity and anelasticity</a:t>
            </a:r>
          </a:p>
        </p:txBody>
      </p:sp>
      <p:sp>
        <p:nvSpPr>
          <p:cNvPr id="9" name="Content Placeholder 2">
            <a:extLst>
              <a:ext uri="{FF2B5EF4-FFF2-40B4-BE49-F238E27FC236}">
                <a16:creationId xmlns:a16="http://schemas.microsoft.com/office/drawing/2014/main" id="{F7D58933-565E-18E6-9492-D1B79783E0EA}"/>
              </a:ext>
            </a:extLst>
          </p:cNvPr>
          <p:cNvSpPr>
            <a:spLocks noGrp="1"/>
          </p:cNvSpPr>
          <p:nvPr>
            <p:ph idx="1"/>
          </p:nvPr>
        </p:nvSpPr>
        <p:spPr>
          <a:xfrm>
            <a:off x="1289136" y="1499198"/>
            <a:ext cx="9357988" cy="3919108"/>
          </a:xfrm>
        </p:spPr>
        <p:txBody>
          <a:bodyPr>
            <a:normAutofit/>
          </a:bodyPr>
          <a:lstStyle/>
          <a:p>
            <a:r>
              <a:rPr lang="en-US" sz="2000" dirty="0"/>
              <a:t>Having considered the structure and properties of materials, let us now consider </a:t>
            </a:r>
            <a:r>
              <a:rPr lang="en-US" sz="2000" u="sng" dirty="0"/>
              <a:t>observations</a:t>
            </a:r>
            <a:r>
              <a:rPr lang="en-US" sz="2000" dirty="0"/>
              <a:t> which help us recognize these properties</a:t>
            </a:r>
          </a:p>
          <a:p>
            <a:endParaRPr lang="en-US" sz="2000" dirty="0"/>
          </a:p>
          <a:p>
            <a:r>
              <a:rPr lang="en-US" sz="2000" dirty="0"/>
              <a:t>There are </a:t>
            </a:r>
            <a:r>
              <a:rPr lang="en-US" sz="2000" u="sng" dirty="0"/>
              <a:t>three groups </a:t>
            </a:r>
            <a:r>
              <a:rPr lang="en-US" sz="2000" dirty="0"/>
              <a:t>of commonly used observations of rock anelasticity:</a:t>
            </a:r>
          </a:p>
          <a:p>
            <a:pPr marL="800100" lvl="1" indent="-342900">
              <a:buFont typeface="+mj-lt"/>
              <a:buAutoNum type="arabicParenR"/>
            </a:pPr>
            <a:r>
              <a:rPr lang="en-US" sz="2000" dirty="0">
                <a:solidFill>
                  <a:srgbClr val="7030A0"/>
                </a:solidFill>
              </a:rPr>
              <a:t>Time-domain measurements in the lab</a:t>
            </a:r>
            <a:r>
              <a:rPr lang="en-US" sz="2000" dirty="0"/>
              <a:t>: Transient (time-dependent) deformations</a:t>
            </a:r>
          </a:p>
          <a:p>
            <a:pPr marL="800100" lvl="1" indent="-342900">
              <a:buFont typeface="+mj-lt"/>
              <a:buAutoNum type="arabicParenR"/>
            </a:pPr>
            <a:r>
              <a:rPr lang="en-US" sz="1800" dirty="0"/>
              <a:t> </a:t>
            </a:r>
            <a:r>
              <a:rPr lang="en-US" sz="2000" dirty="0">
                <a:solidFill>
                  <a:srgbClr val="7030A0"/>
                </a:solidFill>
              </a:rPr>
              <a:t>Frequency-domain in the lab</a:t>
            </a:r>
            <a:r>
              <a:rPr lang="en-US" sz="2000" dirty="0"/>
              <a:t>: Deformations of rock samples by sinusoidal (harmonic) oscillating forces </a:t>
            </a:r>
          </a:p>
          <a:p>
            <a:pPr marL="800100" lvl="1" indent="-342900">
              <a:buFont typeface="+mj-lt"/>
              <a:buAutoNum type="arabicParenR"/>
            </a:pPr>
            <a:r>
              <a:rPr lang="en-US" sz="2000" dirty="0">
                <a:solidFill>
                  <a:srgbClr val="7030A0"/>
                </a:solidFill>
              </a:rPr>
              <a:t>Frequency-domain in the field</a:t>
            </a:r>
            <a:r>
              <a:rPr lang="en-US" sz="2000" dirty="0"/>
              <a:t>: Frequency-dependent observations with seismic waves</a:t>
            </a:r>
          </a:p>
          <a:p>
            <a:r>
              <a:rPr lang="en-US" sz="2000" dirty="0"/>
              <a:t>We will consider each of these groups separately</a:t>
            </a:r>
          </a:p>
        </p:txBody>
      </p:sp>
      <p:sp>
        <p:nvSpPr>
          <p:cNvPr id="4" name="Rectangle 2">
            <a:extLst>
              <a:ext uri="{FF2B5EF4-FFF2-40B4-BE49-F238E27FC236}">
                <a16:creationId xmlns:a16="http://schemas.microsoft.com/office/drawing/2014/main" id="{EBCC147E-6FA5-D518-54CF-FB6CFFFC6852}"/>
              </a:ext>
            </a:extLst>
          </p:cNvPr>
          <p:cNvSpPr>
            <a:spLocks noChangeArrowheads="1"/>
          </p:cNvSpPr>
          <p:nvPr/>
        </p:nvSpPr>
        <p:spPr bwMode="auto">
          <a:xfrm>
            <a:off x="5235879" y="328751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7" name="Rectangle 4">
            <a:extLst>
              <a:ext uri="{FF2B5EF4-FFF2-40B4-BE49-F238E27FC236}">
                <a16:creationId xmlns:a16="http://schemas.microsoft.com/office/drawing/2014/main" id="{EC38E535-2187-AB2F-0F7C-60888E103200}"/>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3" name="Footer Placeholder 2">
            <a:extLst>
              <a:ext uri="{FF2B5EF4-FFF2-40B4-BE49-F238E27FC236}">
                <a16:creationId xmlns:a16="http://schemas.microsoft.com/office/drawing/2014/main" id="{55165601-F695-2010-9577-AA610261BFBE}"/>
              </a:ext>
            </a:extLst>
          </p:cNvPr>
          <p:cNvSpPr>
            <a:spLocks noGrp="1"/>
          </p:cNvSpPr>
          <p:nvPr>
            <p:ph type="ftr" sz="quarter" idx="11"/>
          </p:nvPr>
        </p:nvSpPr>
        <p:spPr/>
        <p:txBody>
          <a:bodyPr/>
          <a:lstStyle/>
          <a:p>
            <a:r>
              <a:rPr lang="en-CA" dirty="0"/>
              <a:t>Observations</a:t>
            </a:r>
          </a:p>
        </p:txBody>
      </p:sp>
      <p:sp>
        <p:nvSpPr>
          <p:cNvPr id="11" name="Slide Number Placeholder 10">
            <a:extLst>
              <a:ext uri="{FF2B5EF4-FFF2-40B4-BE49-F238E27FC236}">
                <a16:creationId xmlns:a16="http://schemas.microsoft.com/office/drawing/2014/main" id="{AE68753C-5D78-1874-2F27-2240A31AC5A1}"/>
              </a:ext>
            </a:extLst>
          </p:cNvPr>
          <p:cNvSpPr>
            <a:spLocks noGrp="1"/>
          </p:cNvSpPr>
          <p:nvPr>
            <p:ph type="sldNum" sz="quarter" idx="12"/>
          </p:nvPr>
        </p:nvSpPr>
        <p:spPr/>
        <p:txBody>
          <a:bodyPr/>
          <a:lstStyle/>
          <a:p>
            <a:fld id="{EC7E1DAD-4979-4288-AA49-3B811F18F449}" type="slidenum">
              <a:rPr lang="en-CA" smtClean="0"/>
              <a:t>17</a:t>
            </a:fld>
            <a:endParaRPr lang="en-CA"/>
          </a:p>
        </p:txBody>
      </p:sp>
    </p:spTree>
    <p:extLst>
      <p:ext uri="{BB962C8B-B14F-4D97-AF65-F5344CB8AC3E}">
        <p14:creationId xmlns:p14="http://schemas.microsoft.com/office/powerpoint/2010/main" val="373058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20F51-19B7-A2E5-9E5B-C4078A4CE31C}"/>
              </a:ext>
            </a:extLst>
          </p:cNvPr>
          <p:cNvSpPr>
            <a:spLocks noGrp="1"/>
          </p:cNvSpPr>
          <p:nvPr>
            <p:ph type="title"/>
          </p:nvPr>
        </p:nvSpPr>
        <p:spPr>
          <a:xfrm>
            <a:off x="838198" y="212377"/>
            <a:ext cx="8355905" cy="998723"/>
          </a:xfrm>
        </p:spPr>
        <p:txBody>
          <a:bodyPr>
            <a:normAutofit/>
          </a:bodyPr>
          <a:lstStyle/>
          <a:p>
            <a:r>
              <a:rPr lang="en-CA" sz="3200" dirty="0"/>
              <a:t>Observation 1: Transient deformations</a:t>
            </a:r>
          </a:p>
        </p:txBody>
      </p:sp>
      <p:sp>
        <p:nvSpPr>
          <p:cNvPr id="4" name="Rectangle 2">
            <a:extLst>
              <a:ext uri="{FF2B5EF4-FFF2-40B4-BE49-F238E27FC236}">
                <a16:creationId xmlns:a16="http://schemas.microsoft.com/office/drawing/2014/main" id="{EBCC147E-6FA5-D518-54CF-FB6CFFFC6852}"/>
              </a:ext>
            </a:extLst>
          </p:cNvPr>
          <p:cNvSpPr>
            <a:spLocks noChangeArrowheads="1"/>
          </p:cNvSpPr>
          <p:nvPr/>
        </p:nvSpPr>
        <p:spPr bwMode="auto">
          <a:xfrm>
            <a:off x="5235879" y="328751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7" name="Rectangle 4">
            <a:extLst>
              <a:ext uri="{FF2B5EF4-FFF2-40B4-BE49-F238E27FC236}">
                <a16:creationId xmlns:a16="http://schemas.microsoft.com/office/drawing/2014/main" id="{EC38E535-2187-AB2F-0F7C-60888E103200}"/>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6" name="Footer Placeholder 5">
            <a:extLst>
              <a:ext uri="{FF2B5EF4-FFF2-40B4-BE49-F238E27FC236}">
                <a16:creationId xmlns:a16="http://schemas.microsoft.com/office/drawing/2014/main" id="{E0B54059-5E18-AEAF-CD11-AFD6D07DAC63}"/>
              </a:ext>
            </a:extLst>
          </p:cNvPr>
          <p:cNvSpPr>
            <a:spLocks noGrp="1"/>
          </p:cNvSpPr>
          <p:nvPr>
            <p:ph type="ftr" sz="quarter" idx="11"/>
          </p:nvPr>
        </p:nvSpPr>
        <p:spPr/>
        <p:txBody>
          <a:bodyPr/>
          <a:lstStyle/>
          <a:p>
            <a:r>
              <a:rPr lang="en-CA" dirty="0"/>
              <a:t>Observations</a:t>
            </a:r>
          </a:p>
        </p:txBody>
      </p:sp>
      <p:sp>
        <p:nvSpPr>
          <p:cNvPr id="8" name="Slide Number Placeholder 7">
            <a:extLst>
              <a:ext uri="{FF2B5EF4-FFF2-40B4-BE49-F238E27FC236}">
                <a16:creationId xmlns:a16="http://schemas.microsoft.com/office/drawing/2014/main" id="{6114FC5B-D388-67CE-2CC0-3F915ABA6383}"/>
              </a:ext>
            </a:extLst>
          </p:cNvPr>
          <p:cNvSpPr>
            <a:spLocks noGrp="1"/>
          </p:cNvSpPr>
          <p:nvPr>
            <p:ph type="sldNum" sz="quarter" idx="12"/>
          </p:nvPr>
        </p:nvSpPr>
        <p:spPr/>
        <p:txBody>
          <a:bodyPr/>
          <a:lstStyle/>
          <a:p>
            <a:fld id="{EC7E1DAD-4979-4288-AA49-3B811F18F449}" type="slidenum">
              <a:rPr lang="en-CA" smtClean="0"/>
              <a:t>18</a:t>
            </a:fld>
            <a:endParaRPr lang="en-CA" dirty="0"/>
          </a:p>
        </p:txBody>
      </p:sp>
      <p:sp>
        <p:nvSpPr>
          <p:cNvPr id="10" name="TextBox 9">
            <a:extLst>
              <a:ext uri="{FF2B5EF4-FFF2-40B4-BE49-F238E27FC236}">
                <a16:creationId xmlns:a16="http://schemas.microsoft.com/office/drawing/2014/main" id="{EED516A8-609D-9C3A-DD8B-F3E35AF44035}"/>
              </a:ext>
            </a:extLst>
          </p:cNvPr>
          <p:cNvSpPr txBox="1"/>
          <p:nvPr/>
        </p:nvSpPr>
        <p:spPr>
          <a:xfrm>
            <a:off x="706178" y="4301440"/>
            <a:ext cx="5300548" cy="2246769"/>
          </a:xfrm>
          <a:prstGeom prst="rect">
            <a:avLst/>
          </a:prstGeom>
          <a:noFill/>
        </p:spPr>
        <p:txBody>
          <a:bodyPr wrap="square" rtlCol="0">
            <a:spAutoFit/>
          </a:bodyPr>
          <a:lstStyle/>
          <a:p>
            <a:r>
              <a:rPr lang="en-US" sz="1400" dirty="0"/>
              <a:t>Figure 1.5</a:t>
            </a:r>
          </a:p>
          <a:p>
            <a:r>
              <a:rPr lang="en-US" sz="1400" dirty="0"/>
              <a:t>Linear relaxation of strain in a rock sample. After a step in stress </a:t>
            </a:r>
            <a:r>
              <a:rPr lang="en-US" sz="1400" i="1" dirty="0">
                <a:latin typeface="Symbol" panose="05050102010706020507" pitchFamily="18" charset="2"/>
              </a:rPr>
              <a:t>s</a:t>
            </a:r>
            <a:r>
              <a:rPr lang="en-US" sz="1400" dirty="0"/>
              <a:t> is applied at time </a:t>
            </a:r>
            <a:r>
              <a:rPr lang="en-US" sz="1400" i="1" dirty="0">
                <a:latin typeface="Times New Roman" panose="02020603050405020304" pitchFamily="18" charset="0"/>
                <a:cs typeface="Times New Roman" panose="02020603050405020304" pitchFamily="18" charset="0"/>
              </a:rPr>
              <a:t>t</a:t>
            </a:r>
            <a:r>
              <a:rPr lang="en-US" sz="1400" dirty="0">
                <a:latin typeface="Times New Roman" panose="02020603050405020304" pitchFamily="18" charset="0"/>
                <a:cs typeface="Times New Roman" panose="02020603050405020304" pitchFamily="18" charset="0"/>
              </a:rPr>
              <a:t> = 0</a:t>
            </a:r>
            <a:r>
              <a:rPr lang="en-US" sz="1400" dirty="0"/>
              <a:t>, the initial strain becomes </a:t>
            </a:r>
            <a:r>
              <a:rPr lang="en-US" sz="1400" i="1" dirty="0" err="1">
                <a:latin typeface="Symbol" panose="05050102010706020507" pitchFamily="18" charset="2"/>
              </a:rPr>
              <a:t>e</a:t>
            </a:r>
            <a:r>
              <a:rPr lang="en-US" sz="1400" i="1" baseline="-25000" dirty="0" err="1">
                <a:latin typeface="Times New Roman" panose="02020603050405020304" pitchFamily="18" charset="0"/>
                <a:cs typeface="Times New Roman" panose="02020603050405020304" pitchFamily="18" charset="0"/>
              </a:rPr>
              <a:t>U</a:t>
            </a:r>
            <a:r>
              <a:rPr lang="en-US" sz="1400" dirty="0"/>
              <a:t> (‘unrelaxed’), and it gradually approaches the ‘relaxed’ strain  at </a:t>
            </a:r>
            <a:r>
              <a:rPr lang="en-US" sz="1400" i="1" dirty="0"/>
              <a:t>t</a:t>
            </a:r>
            <a:r>
              <a:rPr lang="en-US" sz="1400" dirty="0"/>
              <a:t> </a:t>
            </a:r>
            <a:r>
              <a:rPr lang="en-US" sz="1400" dirty="0">
                <a:sym typeface="Symbol" panose="05050102010706020507" pitchFamily="18" charset="2"/>
              </a:rPr>
              <a:t></a:t>
            </a:r>
            <a:r>
              <a:rPr lang="en-US" sz="1400" dirty="0"/>
              <a:t> ∞. After the loading stress is removed at time </a:t>
            </a:r>
            <a:r>
              <a:rPr lang="en-US" sz="1400" i="1" dirty="0">
                <a:latin typeface="Times New Roman" panose="02020603050405020304" pitchFamily="18" charset="0"/>
                <a:cs typeface="Times New Roman" panose="02020603050405020304" pitchFamily="18" charset="0"/>
              </a:rPr>
              <a:t>t </a:t>
            </a:r>
            <a:r>
              <a:rPr lang="en-US" sz="1400" dirty="0">
                <a:latin typeface="Times New Roman" panose="02020603050405020304" pitchFamily="18" charset="0"/>
                <a:cs typeface="Times New Roman" panose="02020603050405020304" pitchFamily="18" charset="0"/>
              </a:rPr>
              <a:t>= </a:t>
            </a:r>
            <a:r>
              <a:rPr lang="en-US" sz="1400" i="1" dirty="0">
                <a:latin typeface="Times New Roman" panose="02020603050405020304" pitchFamily="18" charset="0"/>
                <a:cs typeface="Times New Roman" panose="02020603050405020304" pitchFamily="18" charset="0"/>
              </a:rPr>
              <a:t>T</a:t>
            </a:r>
            <a:r>
              <a:rPr lang="en-US" sz="1400" dirty="0"/>
              <a:t>, the relaxation process is repeated in the opposite direction. </a:t>
            </a:r>
          </a:p>
          <a:p>
            <a:endParaRPr lang="en-US" sz="1400" dirty="0"/>
          </a:p>
          <a:p>
            <a:r>
              <a:rPr lang="en-US" sz="1400" dirty="0"/>
              <a:t>Note that with periodic loading and unloading, the pattern of strain lags behind the stress. This is an indication of the stress-strain phase delay for periodic processes. </a:t>
            </a:r>
          </a:p>
        </p:txBody>
      </p:sp>
      <p:sp>
        <p:nvSpPr>
          <p:cNvPr id="16" name="TextBox 15">
            <a:extLst>
              <a:ext uri="{FF2B5EF4-FFF2-40B4-BE49-F238E27FC236}">
                <a16:creationId xmlns:a16="http://schemas.microsoft.com/office/drawing/2014/main" id="{F4DDE329-EB8D-4786-B5D0-6B78F2DCC1A0}"/>
              </a:ext>
            </a:extLst>
          </p:cNvPr>
          <p:cNvSpPr txBox="1"/>
          <p:nvPr/>
        </p:nvSpPr>
        <p:spPr>
          <a:xfrm>
            <a:off x="6107157" y="4675453"/>
            <a:ext cx="5300548" cy="1600438"/>
          </a:xfrm>
          <a:prstGeom prst="rect">
            <a:avLst/>
          </a:prstGeom>
          <a:noFill/>
        </p:spPr>
        <p:txBody>
          <a:bodyPr wrap="square" rtlCol="0">
            <a:spAutoFit/>
          </a:bodyPr>
          <a:lstStyle/>
          <a:p>
            <a:r>
              <a:rPr lang="en-US" sz="1400" dirty="0"/>
              <a:t>Figure 1.6</a:t>
            </a:r>
          </a:p>
          <a:p>
            <a:r>
              <a:rPr lang="en-US" sz="1400" dirty="0"/>
              <a:t>Linear relaxation of stress in a rock sample. After a step in strain </a:t>
            </a:r>
            <a:r>
              <a:rPr lang="en-US" sz="1400" i="1" dirty="0">
                <a:latin typeface="Symbol" panose="05050102010706020507" pitchFamily="18" charset="2"/>
              </a:rPr>
              <a:t>e</a:t>
            </a:r>
            <a:r>
              <a:rPr lang="en-US" sz="1400" dirty="0"/>
              <a:t> is applied at time </a:t>
            </a:r>
            <a:r>
              <a:rPr lang="en-US" sz="1400" i="1" dirty="0"/>
              <a:t>t</a:t>
            </a:r>
            <a:r>
              <a:rPr lang="en-US" sz="1400" dirty="0"/>
              <a:t> = 0, the initial stress ‘overshoots’ the equilibrium value and becomes </a:t>
            </a:r>
            <a:r>
              <a:rPr lang="en-US" sz="1400" i="1" dirty="0" err="1">
                <a:latin typeface="Symbol" panose="05050102010706020507" pitchFamily="18" charset="2"/>
              </a:rPr>
              <a:t>s</a:t>
            </a:r>
            <a:r>
              <a:rPr lang="en-US" sz="1400" i="1" baseline="-25000" dirty="0" err="1">
                <a:latin typeface="Times New Roman" panose="02020603050405020304" pitchFamily="18" charset="0"/>
              </a:rPr>
              <a:t>U</a:t>
            </a:r>
            <a:r>
              <a:rPr lang="en-US" sz="1400" dirty="0"/>
              <a:t> (‘unrelaxed’). With time increasing, the stress gradually reduces to the ‘relaxed’ (equilibrium) stress  at</a:t>
            </a:r>
            <a:r>
              <a:rPr lang="en-US" sz="1400" i="1" dirty="0"/>
              <a:t> t </a:t>
            </a:r>
            <a:r>
              <a:rPr lang="en-US" sz="1400" dirty="0">
                <a:sym typeface="Symbol" panose="05050102010706020507" pitchFamily="18" charset="2"/>
              </a:rPr>
              <a:t></a:t>
            </a:r>
            <a:r>
              <a:rPr lang="en-US" sz="1400" dirty="0"/>
              <a:t> ∞. After the strain is removed at time </a:t>
            </a:r>
            <a:r>
              <a:rPr lang="en-US" sz="1400" i="1" dirty="0"/>
              <a:t>t </a:t>
            </a:r>
            <a:r>
              <a:rPr lang="en-US" sz="1400" dirty="0"/>
              <a:t>= </a:t>
            </a:r>
            <a:r>
              <a:rPr lang="en-US" sz="1400" i="1" dirty="0"/>
              <a:t>T</a:t>
            </a:r>
            <a:r>
              <a:rPr lang="en-US" sz="1400" dirty="0"/>
              <a:t>, the stress relaxation process is repeated in the opposite direction. </a:t>
            </a:r>
          </a:p>
        </p:txBody>
      </p:sp>
      <p:pic>
        <p:nvPicPr>
          <p:cNvPr id="11" name="Picture 10" descr="Diagram, engineering drawing&#10;&#10;Description automatically generated">
            <a:extLst>
              <a:ext uri="{FF2B5EF4-FFF2-40B4-BE49-F238E27FC236}">
                <a16:creationId xmlns:a16="http://schemas.microsoft.com/office/drawing/2014/main" id="{D95EEC0F-9973-2929-70C6-F3C04B7C4F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198" y="1417415"/>
            <a:ext cx="4514516" cy="2641027"/>
          </a:xfrm>
          <a:prstGeom prst="rect">
            <a:avLst/>
          </a:prstGeom>
        </p:spPr>
      </p:pic>
      <p:pic>
        <p:nvPicPr>
          <p:cNvPr id="13" name="Picture 12" descr="Diagram, engineering drawing&#10;&#10;Description automatically generated">
            <a:extLst>
              <a:ext uri="{FF2B5EF4-FFF2-40B4-BE49-F238E27FC236}">
                <a16:creationId xmlns:a16="http://schemas.microsoft.com/office/drawing/2014/main" id="{D0DEF0B9-3C4C-2EFB-91FC-C9C75AA066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1499" y="1613148"/>
            <a:ext cx="4318202" cy="2981846"/>
          </a:xfrm>
          <a:prstGeom prst="rect">
            <a:avLst/>
          </a:prstGeom>
        </p:spPr>
      </p:pic>
    </p:spTree>
    <p:extLst>
      <p:ext uri="{BB962C8B-B14F-4D97-AF65-F5344CB8AC3E}">
        <p14:creationId xmlns:p14="http://schemas.microsoft.com/office/powerpoint/2010/main" val="28651875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20F51-19B7-A2E5-9E5B-C4078A4CE31C}"/>
              </a:ext>
            </a:extLst>
          </p:cNvPr>
          <p:cNvSpPr>
            <a:spLocks noGrp="1"/>
          </p:cNvSpPr>
          <p:nvPr>
            <p:ph type="title"/>
          </p:nvPr>
        </p:nvSpPr>
        <p:spPr>
          <a:xfrm>
            <a:off x="769828" y="116286"/>
            <a:ext cx="8355905" cy="998723"/>
          </a:xfrm>
        </p:spPr>
        <p:txBody>
          <a:bodyPr>
            <a:normAutofit/>
          </a:bodyPr>
          <a:lstStyle/>
          <a:p>
            <a:r>
              <a:rPr lang="en-CA" sz="3200" dirty="0"/>
              <a:t>Observation 2: Forced harmonic oscillations</a:t>
            </a:r>
          </a:p>
        </p:txBody>
      </p:sp>
      <p:sp>
        <p:nvSpPr>
          <p:cNvPr id="4" name="Rectangle 2">
            <a:extLst>
              <a:ext uri="{FF2B5EF4-FFF2-40B4-BE49-F238E27FC236}">
                <a16:creationId xmlns:a16="http://schemas.microsoft.com/office/drawing/2014/main" id="{EBCC147E-6FA5-D518-54CF-FB6CFFFC6852}"/>
              </a:ext>
            </a:extLst>
          </p:cNvPr>
          <p:cNvSpPr>
            <a:spLocks noChangeArrowheads="1"/>
          </p:cNvSpPr>
          <p:nvPr/>
        </p:nvSpPr>
        <p:spPr bwMode="auto">
          <a:xfrm>
            <a:off x="5235879" y="328751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7" name="Rectangle 4">
            <a:extLst>
              <a:ext uri="{FF2B5EF4-FFF2-40B4-BE49-F238E27FC236}">
                <a16:creationId xmlns:a16="http://schemas.microsoft.com/office/drawing/2014/main" id="{EC38E535-2187-AB2F-0F7C-60888E103200}"/>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6" name="Footer Placeholder 5">
            <a:extLst>
              <a:ext uri="{FF2B5EF4-FFF2-40B4-BE49-F238E27FC236}">
                <a16:creationId xmlns:a16="http://schemas.microsoft.com/office/drawing/2014/main" id="{E0B54059-5E18-AEAF-CD11-AFD6D07DAC63}"/>
              </a:ext>
            </a:extLst>
          </p:cNvPr>
          <p:cNvSpPr>
            <a:spLocks noGrp="1"/>
          </p:cNvSpPr>
          <p:nvPr>
            <p:ph type="ftr" sz="quarter" idx="11"/>
          </p:nvPr>
        </p:nvSpPr>
        <p:spPr/>
        <p:txBody>
          <a:bodyPr/>
          <a:lstStyle/>
          <a:p>
            <a:r>
              <a:rPr lang="en-CA" dirty="0"/>
              <a:t>Observations</a:t>
            </a:r>
          </a:p>
        </p:txBody>
      </p:sp>
      <p:sp>
        <p:nvSpPr>
          <p:cNvPr id="8" name="Slide Number Placeholder 7">
            <a:extLst>
              <a:ext uri="{FF2B5EF4-FFF2-40B4-BE49-F238E27FC236}">
                <a16:creationId xmlns:a16="http://schemas.microsoft.com/office/drawing/2014/main" id="{6114FC5B-D388-67CE-2CC0-3F915ABA6383}"/>
              </a:ext>
            </a:extLst>
          </p:cNvPr>
          <p:cNvSpPr>
            <a:spLocks noGrp="1"/>
          </p:cNvSpPr>
          <p:nvPr>
            <p:ph type="sldNum" sz="quarter" idx="12"/>
          </p:nvPr>
        </p:nvSpPr>
        <p:spPr/>
        <p:txBody>
          <a:bodyPr/>
          <a:lstStyle/>
          <a:p>
            <a:fld id="{EC7E1DAD-4979-4288-AA49-3B811F18F449}" type="slidenum">
              <a:rPr lang="en-CA" smtClean="0"/>
              <a:t>19</a:t>
            </a:fld>
            <a:endParaRPr lang="en-CA" dirty="0"/>
          </a:p>
        </p:txBody>
      </p:sp>
      <p:sp>
        <p:nvSpPr>
          <p:cNvPr id="10" name="TextBox 9">
            <a:extLst>
              <a:ext uri="{FF2B5EF4-FFF2-40B4-BE49-F238E27FC236}">
                <a16:creationId xmlns:a16="http://schemas.microsoft.com/office/drawing/2014/main" id="{EED516A8-609D-9C3A-DD8B-F3E35AF44035}"/>
              </a:ext>
            </a:extLst>
          </p:cNvPr>
          <p:cNvSpPr txBox="1"/>
          <p:nvPr/>
        </p:nvSpPr>
        <p:spPr>
          <a:xfrm>
            <a:off x="349409" y="4398854"/>
            <a:ext cx="5300548" cy="2246769"/>
          </a:xfrm>
          <a:prstGeom prst="rect">
            <a:avLst/>
          </a:prstGeom>
          <a:noFill/>
        </p:spPr>
        <p:txBody>
          <a:bodyPr wrap="square" rtlCol="0">
            <a:spAutoFit/>
          </a:bodyPr>
          <a:lstStyle/>
          <a:p>
            <a:r>
              <a:rPr lang="en-US" sz="1400" dirty="0"/>
              <a:t>Figure 1.7</a:t>
            </a:r>
          </a:p>
          <a:p>
            <a:r>
              <a:rPr lang="en-US" sz="1400" dirty="0"/>
              <a:t>An apparatus for Young’s modulus measurements (from </a:t>
            </a:r>
            <a:r>
              <a:rPr lang="en-US" sz="1400" dirty="0" err="1"/>
              <a:t>Mikhaltsevitch</a:t>
            </a:r>
            <a:r>
              <a:rPr lang="en-US" sz="1400" dirty="0"/>
              <a:t> et al., 2015). A jacketed cylindrical rock core (yellow) is placed in a column with an aluminum cylinder (standard), so that they receive a common vertical pressure oscillating in time. The resulting axial and transverse strains are measured by a strain gauges attached to the sample (yellow) and also to the standard. Confining pressure (may also be oscillating) is applied using hydraulic fluid surrounding the sample (blue). Pore-fluid pressure is regulated via the fluid line(s) connected at the end(s) of the sample.</a:t>
            </a:r>
          </a:p>
        </p:txBody>
      </p:sp>
      <p:sp>
        <p:nvSpPr>
          <p:cNvPr id="16" name="TextBox 15">
            <a:extLst>
              <a:ext uri="{FF2B5EF4-FFF2-40B4-BE49-F238E27FC236}">
                <a16:creationId xmlns:a16="http://schemas.microsoft.com/office/drawing/2014/main" id="{F4DDE329-EB8D-4786-B5D0-6B78F2DCC1A0}"/>
              </a:ext>
            </a:extLst>
          </p:cNvPr>
          <p:cNvSpPr txBox="1"/>
          <p:nvPr/>
        </p:nvSpPr>
        <p:spPr>
          <a:xfrm>
            <a:off x="6095242" y="4435746"/>
            <a:ext cx="5300548" cy="1600438"/>
          </a:xfrm>
          <a:prstGeom prst="rect">
            <a:avLst/>
          </a:prstGeom>
          <a:noFill/>
        </p:spPr>
        <p:txBody>
          <a:bodyPr wrap="square" rtlCol="0">
            <a:spAutoFit/>
          </a:bodyPr>
          <a:lstStyle/>
          <a:p>
            <a:r>
              <a:rPr lang="en-US" sz="1400" dirty="0"/>
              <a:t>Principle of torsional phase-lag Q measurements for shear deformation (Jackson and Paterson, 1993). From the two shaded angles, the ratio of strains in the sample and the aluminum standard element is determined. Because the torque within the specimen and standard is the same, the shear strain of the standard and its shear modulus can be used to determine the  stress/strain ratio within the specimen.</a:t>
            </a:r>
          </a:p>
        </p:txBody>
      </p:sp>
      <p:pic>
        <p:nvPicPr>
          <p:cNvPr id="9" name="Picture 8" descr="Diagram, engineering drawing&#10;&#10;Description automatically generated">
            <a:extLst>
              <a:ext uri="{FF2B5EF4-FFF2-40B4-BE49-F238E27FC236}">
                <a16:creationId xmlns:a16="http://schemas.microsoft.com/office/drawing/2014/main" id="{73863E90-80FC-04FC-A275-A16F4199487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24097" y="1171315"/>
            <a:ext cx="3623684" cy="3364993"/>
          </a:xfrm>
          <a:prstGeom prst="rect">
            <a:avLst/>
          </a:prstGeom>
          <a:noFill/>
          <a:ln>
            <a:noFill/>
          </a:ln>
        </p:spPr>
      </p:pic>
      <p:pic>
        <p:nvPicPr>
          <p:cNvPr id="11" name="Picture 10" descr="Diagram&#10;&#10;Description automatically generated">
            <a:extLst>
              <a:ext uri="{FF2B5EF4-FFF2-40B4-BE49-F238E27FC236}">
                <a16:creationId xmlns:a16="http://schemas.microsoft.com/office/drawing/2014/main" id="{2FC377FB-D308-90AA-8C5A-04A31A1BF1E2}"/>
              </a:ext>
            </a:extLst>
          </p:cNvPr>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4221" y="1957497"/>
            <a:ext cx="2381459" cy="2057883"/>
          </a:xfrm>
          <a:prstGeom prst="rect">
            <a:avLst/>
          </a:prstGeom>
          <a:noFill/>
          <a:ln>
            <a:noFill/>
          </a:ln>
        </p:spPr>
      </p:pic>
    </p:spTree>
    <p:extLst>
      <p:ext uri="{BB962C8B-B14F-4D97-AF65-F5344CB8AC3E}">
        <p14:creationId xmlns:p14="http://schemas.microsoft.com/office/powerpoint/2010/main" val="42176720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ontent Placeholder 2">
            <a:extLst>
              <a:ext uri="{FF2B5EF4-FFF2-40B4-BE49-F238E27FC236}">
                <a16:creationId xmlns:a16="http://schemas.microsoft.com/office/drawing/2014/main" id="{494BD234-8499-016D-3A7D-EAFDE5602D3E}"/>
              </a:ext>
            </a:extLst>
          </p:cNvPr>
          <p:cNvSpPr>
            <a:spLocks noGrp="1"/>
          </p:cNvSpPr>
          <p:nvPr>
            <p:ph idx="1"/>
          </p:nvPr>
        </p:nvSpPr>
        <p:spPr>
          <a:xfrm>
            <a:off x="558501" y="1158292"/>
            <a:ext cx="3950869" cy="4616207"/>
          </a:xfrm>
        </p:spPr>
        <p:txBody>
          <a:bodyPr>
            <a:normAutofit/>
          </a:bodyPr>
          <a:lstStyle/>
          <a:p>
            <a:r>
              <a:rPr lang="en-US" sz="2000" dirty="0"/>
              <a:t>Data (ratio of the strains of the sample and aluminum standard)are presented as “effective modulus” </a:t>
            </a:r>
            <a:r>
              <a:rPr lang="en-US" sz="2000" i="1" dirty="0">
                <a:latin typeface="Times New Roman" panose="02020603050405020304" pitchFamily="18" charset="0"/>
                <a:cs typeface="Times New Roman" panose="02020603050405020304" pitchFamily="18" charset="0"/>
              </a:rPr>
              <a:t>M</a:t>
            </a:r>
            <a:r>
              <a:rPr lang="en-US" sz="2000" dirty="0">
                <a:latin typeface="Times New Roman" panose="02020603050405020304" pitchFamily="18" charset="0"/>
                <a:cs typeface="Times New Roman" panose="02020603050405020304" pitchFamily="18" charset="0"/>
              </a:rPr>
              <a:t>(</a:t>
            </a:r>
            <a:r>
              <a:rPr lang="en-US" sz="2000" i="1" dirty="0">
                <a:latin typeface="Times New Roman" panose="02020603050405020304" pitchFamily="18" charset="0"/>
                <a:cs typeface="Times New Roman" panose="02020603050405020304" pitchFamily="18" charset="0"/>
              </a:rPr>
              <a:t>f</a:t>
            </a:r>
            <a:r>
              <a:rPr lang="en-US" sz="2000" dirty="0">
                <a:latin typeface="Times New Roman" panose="02020603050405020304" pitchFamily="18" charset="0"/>
                <a:cs typeface="Times New Roman" panose="02020603050405020304" pitchFamily="18" charset="0"/>
              </a:rPr>
              <a:t>)  </a:t>
            </a:r>
          </a:p>
          <a:p>
            <a:pPr lvl="1"/>
            <a:r>
              <a:rPr lang="en-US" sz="1800" dirty="0"/>
              <a:t>Young’s or shear moduli in the preceding slide</a:t>
            </a:r>
          </a:p>
          <a:p>
            <a:r>
              <a:rPr lang="en-US" sz="2000" dirty="0"/>
              <a:t>This ratio is a complex value:</a:t>
            </a:r>
          </a:p>
          <a:p>
            <a:endParaRPr lang="en-US" sz="2000" dirty="0"/>
          </a:p>
          <a:p>
            <a:endParaRPr lang="en-US" sz="2000" dirty="0"/>
          </a:p>
          <a:p>
            <a:r>
              <a:rPr lang="en-US" sz="2000" dirty="0"/>
              <a:t>Real part </a:t>
            </a:r>
            <a:r>
              <a:rPr lang="en-US" sz="2000" i="1" dirty="0">
                <a:latin typeface="Times New Roman" panose="02020603050405020304" pitchFamily="18" charset="0"/>
                <a:cs typeface="Times New Roman" panose="02020603050405020304" pitchFamily="18" charset="0"/>
              </a:rPr>
              <a:t>M</a:t>
            </a:r>
            <a:r>
              <a:rPr lang="en-US" sz="2000" dirty="0">
                <a:sym typeface="Symbol" panose="05050102010706020507" pitchFamily="18" charset="2"/>
              </a:rPr>
              <a:t> is the ‘</a:t>
            </a:r>
            <a:r>
              <a:rPr lang="en-US" sz="2000" dirty="0">
                <a:solidFill>
                  <a:srgbClr val="7030A0"/>
                </a:solidFill>
                <a:sym typeface="Symbol" panose="05050102010706020507" pitchFamily="18" charset="2"/>
              </a:rPr>
              <a:t>empirical modulus</a:t>
            </a:r>
            <a:r>
              <a:rPr lang="en-US" sz="2000" dirty="0">
                <a:sym typeface="Symbol" panose="05050102010706020507" pitchFamily="18" charset="2"/>
              </a:rPr>
              <a:t>’ and argument is the strain-stress phase lag </a:t>
            </a:r>
            <a:r>
              <a:rPr lang="en-US" sz="2000" i="1" dirty="0">
                <a:latin typeface="Symbol" panose="05050102010706020507" pitchFamily="18" charset="2"/>
                <a:sym typeface="Symbol" panose="05050102010706020507" pitchFamily="18" charset="2"/>
              </a:rPr>
              <a:t>d</a:t>
            </a:r>
          </a:p>
          <a:p>
            <a:r>
              <a:rPr lang="en-US" sz="2000" dirty="0">
                <a:sym typeface="Symbol" panose="05050102010706020507" pitchFamily="18" charset="2"/>
              </a:rPr>
              <a:t>Arctangent of this phase lag is called </a:t>
            </a:r>
            <a:r>
              <a:rPr lang="en-US" sz="2000" dirty="0">
                <a:solidFill>
                  <a:srgbClr val="7030A0"/>
                </a:solidFill>
                <a:sym typeface="Symbol" panose="05050102010706020507" pitchFamily="18" charset="2"/>
              </a:rPr>
              <a:t>the inverse </a:t>
            </a:r>
            <a:r>
              <a:rPr lang="en-US" sz="2000" i="1" dirty="0">
                <a:solidFill>
                  <a:srgbClr val="7030A0"/>
                </a:solidFill>
                <a:sym typeface="Symbol" panose="05050102010706020507" pitchFamily="18" charset="2"/>
              </a:rPr>
              <a:t>Q</a:t>
            </a:r>
            <a:r>
              <a:rPr lang="en-US" sz="2000" dirty="0">
                <a:solidFill>
                  <a:srgbClr val="7030A0"/>
                </a:solidFill>
                <a:sym typeface="Symbol" panose="05050102010706020507" pitchFamily="18" charset="2"/>
              </a:rPr>
              <a:t>-factor</a:t>
            </a:r>
            <a:r>
              <a:rPr lang="en-US" sz="2000" dirty="0">
                <a:sym typeface="Symbol" panose="05050102010706020507" pitchFamily="18" charset="2"/>
              </a:rPr>
              <a:t>:</a:t>
            </a:r>
            <a:endParaRPr lang="en-US" sz="2000" dirty="0"/>
          </a:p>
          <a:p>
            <a:endParaRPr lang="en-US" sz="2000" dirty="0"/>
          </a:p>
          <a:p>
            <a:pPr marL="0" indent="0">
              <a:buNone/>
            </a:pPr>
            <a:endParaRPr lang="en-US" sz="2000" dirty="0"/>
          </a:p>
        </p:txBody>
      </p:sp>
      <p:sp>
        <p:nvSpPr>
          <p:cNvPr id="2" name="Title 1">
            <a:extLst>
              <a:ext uri="{FF2B5EF4-FFF2-40B4-BE49-F238E27FC236}">
                <a16:creationId xmlns:a16="http://schemas.microsoft.com/office/drawing/2014/main" id="{1BC20F51-19B7-A2E5-9E5B-C4078A4CE31C}"/>
              </a:ext>
            </a:extLst>
          </p:cNvPr>
          <p:cNvSpPr>
            <a:spLocks noGrp="1"/>
          </p:cNvSpPr>
          <p:nvPr>
            <p:ph type="title"/>
          </p:nvPr>
        </p:nvSpPr>
        <p:spPr>
          <a:xfrm>
            <a:off x="769828" y="116286"/>
            <a:ext cx="8355905" cy="998723"/>
          </a:xfrm>
        </p:spPr>
        <p:txBody>
          <a:bodyPr>
            <a:normAutofit/>
          </a:bodyPr>
          <a:lstStyle/>
          <a:p>
            <a:r>
              <a:rPr lang="en-CA" sz="3200" dirty="0"/>
              <a:t>Forced harmonic oscillations</a:t>
            </a:r>
          </a:p>
        </p:txBody>
      </p:sp>
      <p:sp>
        <p:nvSpPr>
          <p:cNvPr id="4" name="Rectangle 2">
            <a:extLst>
              <a:ext uri="{FF2B5EF4-FFF2-40B4-BE49-F238E27FC236}">
                <a16:creationId xmlns:a16="http://schemas.microsoft.com/office/drawing/2014/main" id="{EBCC147E-6FA5-D518-54CF-FB6CFFFC6852}"/>
              </a:ext>
            </a:extLst>
          </p:cNvPr>
          <p:cNvSpPr>
            <a:spLocks noChangeArrowheads="1"/>
          </p:cNvSpPr>
          <p:nvPr/>
        </p:nvSpPr>
        <p:spPr bwMode="auto">
          <a:xfrm>
            <a:off x="5235879" y="328751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7" name="Rectangle 4">
            <a:extLst>
              <a:ext uri="{FF2B5EF4-FFF2-40B4-BE49-F238E27FC236}">
                <a16:creationId xmlns:a16="http://schemas.microsoft.com/office/drawing/2014/main" id="{EC38E535-2187-AB2F-0F7C-60888E103200}"/>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6" name="Footer Placeholder 5">
            <a:extLst>
              <a:ext uri="{FF2B5EF4-FFF2-40B4-BE49-F238E27FC236}">
                <a16:creationId xmlns:a16="http://schemas.microsoft.com/office/drawing/2014/main" id="{E0B54059-5E18-AEAF-CD11-AFD6D07DAC63}"/>
              </a:ext>
            </a:extLst>
          </p:cNvPr>
          <p:cNvSpPr>
            <a:spLocks noGrp="1"/>
          </p:cNvSpPr>
          <p:nvPr>
            <p:ph type="ftr" sz="quarter" idx="11"/>
          </p:nvPr>
        </p:nvSpPr>
        <p:spPr/>
        <p:txBody>
          <a:bodyPr/>
          <a:lstStyle/>
          <a:p>
            <a:r>
              <a:rPr lang="en-CA" dirty="0"/>
              <a:t>Observations</a:t>
            </a:r>
          </a:p>
        </p:txBody>
      </p:sp>
      <p:sp>
        <p:nvSpPr>
          <p:cNvPr id="8" name="Slide Number Placeholder 7">
            <a:extLst>
              <a:ext uri="{FF2B5EF4-FFF2-40B4-BE49-F238E27FC236}">
                <a16:creationId xmlns:a16="http://schemas.microsoft.com/office/drawing/2014/main" id="{6114FC5B-D388-67CE-2CC0-3F915ABA6383}"/>
              </a:ext>
            </a:extLst>
          </p:cNvPr>
          <p:cNvSpPr>
            <a:spLocks noGrp="1"/>
          </p:cNvSpPr>
          <p:nvPr>
            <p:ph type="sldNum" sz="quarter" idx="12"/>
          </p:nvPr>
        </p:nvSpPr>
        <p:spPr/>
        <p:txBody>
          <a:bodyPr/>
          <a:lstStyle/>
          <a:p>
            <a:fld id="{EC7E1DAD-4979-4288-AA49-3B811F18F449}" type="slidenum">
              <a:rPr lang="en-CA" smtClean="0"/>
              <a:t>20</a:t>
            </a:fld>
            <a:endParaRPr lang="en-CA" dirty="0"/>
          </a:p>
        </p:txBody>
      </p:sp>
      <p:sp>
        <p:nvSpPr>
          <p:cNvPr id="10" name="TextBox 9">
            <a:extLst>
              <a:ext uri="{FF2B5EF4-FFF2-40B4-BE49-F238E27FC236}">
                <a16:creationId xmlns:a16="http://schemas.microsoft.com/office/drawing/2014/main" id="{EED516A8-609D-9C3A-DD8B-F3E35AF44035}"/>
              </a:ext>
            </a:extLst>
          </p:cNvPr>
          <p:cNvSpPr txBox="1"/>
          <p:nvPr/>
        </p:nvSpPr>
        <p:spPr>
          <a:xfrm>
            <a:off x="5486395" y="4335123"/>
            <a:ext cx="5581389" cy="1815882"/>
          </a:xfrm>
          <a:prstGeom prst="rect">
            <a:avLst/>
          </a:prstGeom>
          <a:noFill/>
        </p:spPr>
        <p:txBody>
          <a:bodyPr wrap="square" rtlCol="0">
            <a:spAutoFit/>
          </a:bodyPr>
          <a:lstStyle/>
          <a:p>
            <a:r>
              <a:rPr lang="en-US" sz="1400" dirty="0"/>
              <a:t>Figure 1.8</a:t>
            </a:r>
          </a:p>
          <a:p>
            <a:r>
              <a:rPr lang="en-US" sz="1400" dirty="0" err="1"/>
              <a:t>Subresonant</a:t>
            </a:r>
            <a:r>
              <a:rPr lang="en-US" sz="1400" dirty="0"/>
              <a:t> measurements of Young’s modulus (from </a:t>
            </a:r>
            <a:r>
              <a:rPr lang="en-US" sz="1400" dirty="0" err="1"/>
              <a:t>Batzle</a:t>
            </a:r>
            <a:r>
              <a:rPr lang="en-US" sz="1400" dirty="0"/>
              <a:t> et al., 2001) A sinusoidal axial pressure at frequency 5 Hz is applied to a column consisting of an aluminum standard and the rock sample. Vertical strain gauges (Figure 1.7, left) measure Young’s modulus deformation (black and blue curves), and horizontal gauges give the Poisson’s ratio (green). </a:t>
            </a:r>
            <a:r>
              <a:rPr lang="en-US" sz="1400" dirty="0">
                <a:solidFill>
                  <a:srgbClr val="7030A0"/>
                </a:solidFill>
              </a:rPr>
              <a:t>Note the slight phase lag of the black curve relative to the blue one</a:t>
            </a:r>
            <a:r>
              <a:rPr lang="en-US" sz="1400" dirty="0"/>
              <a:t> – this is the measured </a:t>
            </a:r>
            <a:r>
              <a:rPr lang="en-US" sz="1400" i="1" dirty="0"/>
              <a:t>Q</a:t>
            </a:r>
            <a:r>
              <a:rPr lang="en-US" sz="1400" baseline="30000" dirty="0"/>
              <a:t>-1</a:t>
            </a:r>
            <a:r>
              <a:rPr lang="en-US" sz="1400" dirty="0"/>
              <a:t> (equation on the left).</a:t>
            </a:r>
          </a:p>
        </p:txBody>
      </p:sp>
      <p:pic>
        <p:nvPicPr>
          <p:cNvPr id="3" name="Picture 2">
            <a:extLst>
              <a:ext uri="{FF2B5EF4-FFF2-40B4-BE49-F238E27FC236}">
                <a16:creationId xmlns:a16="http://schemas.microsoft.com/office/drawing/2014/main" id="{570DA70D-4EC9-BC11-41AB-7F1E79ABB11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606828" y="1041442"/>
            <a:ext cx="5489952" cy="3088335"/>
          </a:xfrm>
          <a:prstGeom prst="rect">
            <a:avLst/>
          </a:prstGeom>
          <a:noFill/>
          <a:ln>
            <a:noFill/>
          </a:ln>
        </p:spPr>
      </p:pic>
      <p:sp>
        <p:nvSpPr>
          <p:cNvPr id="12" name="Rectangle 3">
            <a:extLst>
              <a:ext uri="{FF2B5EF4-FFF2-40B4-BE49-F238E27FC236}">
                <a16:creationId xmlns:a16="http://schemas.microsoft.com/office/drawing/2014/main" id="{98E1F0F9-A59E-FE5B-B538-4D8A371744EE}"/>
              </a:ext>
            </a:extLst>
          </p:cNvPr>
          <p:cNvSpPr>
            <a:spLocks noChangeArrowheads="1"/>
          </p:cNvSpPr>
          <p:nvPr/>
        </p:nvSpPr>
        <p:spPr bwMode="auto">
          <a:xfrm>
            <a:off x="8743167" y="490732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graphicFrame>
        <p:nvGraphicFramePr>
          <p:cNvPr id="13" name="Object 12">
            <a:extLst>
              <a:ext uri="{FF2B5EF4-FFF2-40B4-BE49-F238E27FC236}">
                <a16:creationId xmlns:a16="http://schemas.microsoft.com/office/drawing/2014/main" id="{77212F91-80E6-7907-3D26-859B25A90C0D}"/>
              </a:ext>
            </a:extLst>
          </p:cNvPr>
          <p:cNvGraphicFramePr>
            <a:graphicFrameLocks/>
          </p:cNvGraphicFramePr>
          <p:nvPr>
            <p:extLst>
              <p:ext uri="{D42A27DB-BD31-4B8C-83A1-F6EECF244321}">
                <p14:modId xmlns:p14="http://schemas.microsoft.com/office/powerpoint/2010/main" val="1269173243"/>
              </p:ext>
            </p:extLst>
          </p:nvPr>
        </p:nvGraphicFramePr>
        <p:xfrm>
          <a:off x="1308654" y="5822574"/>
          <a:ext cx="2361472" cy="665908"/>
        </p:xfrm>
        <a:graphic>
          <a:graphicData uri="http://schemas.openxmlformats.org/presentationml/2006/ole">
            <mc:AlternateContent xmlns:mc="http://schemas.openxmlformats.org/markup-compatibility/2006">
              <mc:Choice xmlns:v="urn:schemas-microsoft-com:vml" Requires="v">
                <p:oleObj name="Equation" r:id="rId3" imgW="1524000" imgH="393700" progId="Equation.DSMT4">
                  <p:embed/>
                </p:oleObj>
              </mc:Choice>
              <mc:Fallback>
                <p:oleObj name="Equation" r:id="rId3" imgW="1524000" imgH="393700" progId="Equation.DSMT4">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8654" y="5822574"/>
                        <a:ext cx="2361472" cy="665908"/>
                      </a:xfrm>
                      <a:prstGeom prst="rect">
                        <a:avLst/>
                      </a:prstGeom>
                      <a:solidFill>
                        <a:srgbClr val="FFFFFF"/>
                      </a:solidFill>
                    </p:spPr>
                  </p:pic>
                </p:oleObj>
              </mc:Fallback>
            </mc:AlternateContent>
          </a:graphicData>
        </a:graphic>
      </p:graphicFrame>
      <p:graphicFrame>
        <p:nvGraphicFramePr>
          <p:cNvPr id="15" name="Object 14">
            <a:extLst>
              <a:ext uri="{FF2B5EF4-FFF2-40B4-BE49-F238E27FC236}">
                <a16:creationId xmlns:a16="http://schemas.microsoft.com/office/drawing/2014/main" id="{E40F0D6E-F523-ADA9-C0D3-B6071281DDCD}"/>
              </a:ext>
            </a:extLst>
          </p:cNvPr>
          <p:cNvGraphicFramePr>
            <a:graphicFrameLocks/>
          </p:cNvGraphicFramePr>
          <p:nvPr>
            <p:extLst>
              <p:ext uri="{D42A27DB-BD31-4B8C-83A1-F6EECF244321}">
                <p14:modId xmlns:p14="http://schemas.microsoft.com/office/powerpoint/2010/main" val="2820604871"/>
              </p:ext>
            </p:extLst>
          </p:nvPr>
        </p:nvGraphicFramePr>
        <p:xfrm>
          <a:off x="1059118" y="3380839"/>
          <a:ext cx="2522282" cy="640016"/>
        </p:xfrm>
        <a:graphic>
          <a:graphicData uri="http://schemas.openxmlformats.org/presentationml/2006/ole">
            <mc:AlternateContent xmlns:mc="http://schemas.openxmlformats.org/markup-compatibility/2006">
              <mc:Choice xmlns:v="urn:schemas-microsoft-com:vml" Requires="v">
                <p:oleObj name="Equation" r:id="rId5" imgW="1473120" imgH="419040" progId="Equation.DSMT4">
                  <p:embed/>
                </p:oleObj>
              </mc:Choice>
              <mc:Fallback>
                <p:oleObj name="Equation" r:id="rId5" imgW="1473120" imgH="419040" progId="Equation.DSMT4">
                  <p:embed/>
                  <p:pic>
                    <p:nvPicPr>
                      <p:cNvPr id="0" name="Object 4"/>
                      <p:cNvPicPr>
                        <a:picLocks noChangeArrowheads="1"/>
                      </p:cNvPicPr>
                      <p:nvPr/>
                    </p:nvPicPr>
                    <p:blipFill>
                      <a:blip r:embed="rId6"/>
                      <a:srcRect/>
                      <a:stretch>
                        <a:fillRect/>
                      </a:stretch>
                    </p:blipFill>
                    <p:spPr bwMode="auto">
                      <a:xfrm>
                        <a:off x="1059118" y="3380839"/>
                        <a:ext cx="2522282" cy="640016"/>
                      </a:xfrm>
                      <a:prstGeom prst="rect">
                        <a:avLst/>
                      </a:prstGeom>
                      <a:solidFill>
                        <a:srgbClr val="FFFFFF"/>
                      </a:solidFill>
                    </p:spPr>
                  </p:pic>
                </p:oleObj>
              </mc:Fallback>
            </mc:AlternateContent>
          </a:graphicData>
        </a:graphic>
      </p:graphicFrame>
    </p:spTree>
    <p:extLst>
      <p:ext uri="{BB962C8B-B14F-4D97-AF65-F5344CB8AC3E}">
        <p14:creationId xmlns:p14="http://schemas.microsoft.com/office/powerpoint/2010/main" val="2331480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ontent Placeholder 2">
            <a:extLst>
              <a:ext uri="{FF2B5EF4-FFF2-40B4-BE49-F238E27FC236}">
                <a16:creationId xmlns:a16="http://schemas.microsoft.com/office/drawing/2014/main" id="{494BD234-8499-016D-3A7D-EAFDE5602D3E}"/>
              </a:ext>
            </a:extLst>
          </p:cNvPr>
          <p:cNvSpPr>
            <a:spLocks noGrp="1"/>
          </p:cNvSpPr>
          <p:nvPr>
            <p:ph idx="1"/>
          </p:nvPr>
        </p:nvSpPr>
        <p:spPr>
          <a:xfrm>
            <a:off x="558500" y="1158291"/>
            <a:ext cx="5153367" cy="5563184"/>
          </a:xfrm>
        </p:spPr>
        <p:txBody>
          <a:bodyPr>
            <a:normAutofit lnSpcReduction="10000"/>
          </a:bodyPr>
          <a:lstStyle/>
          <a:p>
            <a:r>
              <a:rPr lang="en-US" sz="2000" dirty="0"/>
              <a:t>The experiment is repeated at multiple frequencies, and observations like shown in this figure are often made:</a:t>
            </a:r>
          </a:p>
          <a:p>
            <a:pPr lvl="1"/>
            <a:r>
              <a:rPr lang="en-US" sz="1800" dirty="0"/>
              <a:t>The modulus (real part of the complex modulus </a:t>
            </a:r>
            <a:r>
              <a:rPr lang="en-US" sz="1800" i="1" dirty="0">
                <a:latin typeface="Times New Roman" panose="02020603050405020304" pitchFamily="18" charset="0"/>
                <a:cs typeface="Times New Roman" panose="02020603050405020304" pitchFamily="18" charset="0"/>
              </a:rPr>
              <a:t>M</a:t>
            </a:r>
            <a:r>
              <a:rPr lang="en-US" sz="1800" dirty="0"/>
              <a:t>(</a:t>
            </a:r>
            <a:r>
              <a:rPr lang="en-US" sz="1800" i="1" dirty="0"/>
              <a:t>f</a:t>
            </a:r>
            <a:r>
              <a:rPr lang="en-US" sz="1800" dirty="0"/>
              <a:t>)) shows an increase at some frequency </a:t>
            </a:r>
            <a:r>
              <a:rPr lang="en-US" sz="1800" i="1" dirty="0"/>
              <a:t>f</a:t>
            </a:r>
            <a:r>
              <a:rPr lang="en-US" sz="1800" baseline="-25000" dirty="0"/>
              <a:t>0</a:t>
            </a:r>
            <a:r>
              <a:rPr lang="en-US" sz="1800" dirty="0"/>
              <a:t>. This increase is called </a:t>
            </a:r>
            <a:r>
              <a:rPr lang="en-US" sz="1800" dirty="0">
                <a:solidFill>
                  <a:srgbClr val="7030A0"/>
                </a:solidFill>
              </a:rPr>
              <a:t>‘modulus dispersion</a:t>
            </a:r>
            <a:r>
              <a:rPr lang="en-US" sz="1800" dirty="0"/>
              <a:t>’</a:t>
            </a:r>
          </a:p>
          <a:p>
            <a:pPr lvl="1"/>
            <a:r>
              <a:rPr lang="en-US" sz="1800" i="1" dirty="0"/>
              <a:t>Q</a:t>
            </a:r>
            <a:r>
              <a:rPr lang="en-US" sz="1800" baseline="30000" dirty="0"/>
              <a:t>-1</a:t>
            </a:r>
            <a:r>
              <a:rPr lang="en-US" sz="1800" dirty="0"/>
              <a:t> shows a peak at the same frequency. This peak is called ‘</a:t>
            </a:r>
            <a:r>
              <a:rPr lang="en-US" sz="1800" dirty="0">
                <a:solidFill>
                  <a:srgbClr val="7030A0"/>
                </a:solidFill>
              </a:rPr>
              <a:t>attenuation</a:t>
            </a:r>
            <a:r>
              <a:rPr lang="en-US" sz="1800" dirty="0"/>
              <a:t>’ because mechanical energy is dissipated when </a:t>
            </a:r>
            <a:r>
              <a:rPr lang="en-US" sz="1800" i="1" dirty="0"/>
              <a:t>Q</a:t>
            </a:r>
            <a:r>
              <a:rPr lang="en-US" sz="1800" baseline="30000" dirty="0"/>
              <a:t>-1 </a:t>
            </a:r>
            <a:r>
              <a:rPr lang="en-US" sz="1800" dirty="0"/>
              <a:t>is large</a:t>
            </a:r>
          </a:p>
          <a:p>
            <a:r>
              <a:rPr lang="en-US" sz="2000" dirty="0"/>
              <a:t>However, note that the </a:t>
            </a:r>
            <a:r>
              <a:rPr lang="en-US" sz="2000" u="sng" dirty="0"/>
              <a:t>peak value </a:t>
            </a:r>
            <a:r>
              <a:rPr lang="en-US" sz="2000" dirty="0"/>
              <a:t>of </a:t>
            </a:r>
            <a:r>
              <a:rPr lang="en-US" sz="2000" i="1" dirty="0"/>
              <a:t>Q</a:t>
            </a:r>
            <a:r>
              <a:rPr lang="en-US" sz="2000" baseline="30000" dirty="0"/>
              <a:t>-1 </a:t>
            </a:r>
            <a:r>
              <a:rPr lang="en-US" sz="2000" dirty="0"/>
              <a:t>only depends on the elastic moduli </a:t>
            </a:r>
            <a:r>
              <a:rPr lang="en-US" sz="2000" i="1" dirty="0">
                <a:solidFill>
                  <a:srgbClr val="7030A0"/>
                </a:solidFill>
                <a:latin typeface="Times New Roman" panose="02020603050405020304" pitchFamily="18" charset="0"/>
                <a:cs typeface="Times New Roman" panose="02020603050405020304" pitchFamily="18" charset="0"/>
              </a:rPr>
              <a:t>M</a:t>
            </a:r>
            <a:r>
              <a:rPr lang="en-US" sz="2000" i="1" baseline="-25000" dirty="0">
                <a:solidFill>
                  <a:srgbClr val="7030A0"/>
                </a:solidFill>
                <a:latin typeface="Times New Roman" panose="02020603050405020304" pitchFamily="18" charset="0"/>
                <a:cs typeface="Times New Roman" panose="02020603050405020304" pitchFamily="18" charset="0"/>
              </a:rPr>
              <a:t>R</a:t>
            </a:r>
            <a:r>
              <a:rPr lang="en-US" sz="2000" dirty="0">
                <a:solidFill>
                  <a:srgbClr val="7030A0"/>
                </a:solidFill>
              </a:rPr>
              <a:t> (‘relaxed’) </a:t>
            </a:r>
            <a:r>
              <a:rPr lang="en-US" sz="2000" dirty="0"/>
              <a:t>and </a:t>
            </a:r>
            <a:r>
              <a:rPr lang="en-US" sz="2000" i="1" dirty="0">
                <a:solidFill>
                  <a:srgbClr val="7030A0"/>
                </a:solidFill>
                <a:latin typeface="Times New Roman" panose="02020603050405020304" pitchFamily="18" charset="0"/>
                <a:cs typeface="Times New Roman" panose="02020603050405020304" pitchFamily="18" charset="0"/>
              </a:rPr>
              <a:t>M</a:t>
            </a:r>
            <a:r>
              <a:rPr lang="en-US" sz="2000" i="1" baseline="-25000" dirty="0">
                <a:solidFill>
                  <a:srgbClr val="7030A0"/>
                </a:solidFill>
                <a:latin typeface="Times New Roman" panose="02020603050405020304" pitchFamily="18" charset="0"/>
                <a:cs typeface="Times New Roman" panose="02020603050405020304" pitchFamily="18" charset="0"/>
              </a:rPr>
              <a:t>U</a:t>
            </a:r>
            <a:r>
              <a:rPr lang="en-US" sz="2000" dirty="0">
                <a:solidFill>
                  <a:srgbClr val="7030A0"/>
                </a:solidFill>
              </a:rPr>
              <a:t> (‘unrelaxed’)</a:t>
            </a:r>
          </a:p>
          <a:p>
            <a:pPr lvl="1"/>
            <a:r>
              <a:rPr lang="en-US" sz="1700" dirty="0"/>
              <a:t>This follows from the “</a:t>
            </a:r>
            <a:r>
              <a:rPr lang="en-US" sz="1700" dirty="0" err="1"/>
              <a:t>Kramers-Krönig</a:t>
            </a:r>
            <a:r>
              <a:rPr lang="en-US" sz="1700" dirty="0"/>
              <a:t> relations” (explained later)</a:t>
            </a:r>
          </a:p>
          <a:p>
            <a:r>
              <a:rPr lang="en-US" sz="2000" dirty="0">
                <a:solidFill>
                  <a:srgbClr val="7030A0"/>
                </a:solidFill>
              </a:rPr>
              <a:t>Frequency </a:t>
            </a:r>
            <a:r>
              <a:rPr lang="en-US" sz="2000" i="1" dirty="0">
                <a:solidFill>
                  <a:srgbClr val="7030A0"/>
                </a:solidFill>
                <a:latin typeface="Times New Roman" panose="02020603050405020304" pitchFamily="18" charset="0"/>
                <a:cs typeface="Times New Roman" panose="02020603050405020304" pitchFamily="18" charset="0"/>
              </a:rPr>
              <a:t>f</a:t>
            </a:r>
            <a:r>
              <a:rPr lang="en-US" sz="2000" baseline="-25000" dirty="0">
                <a:solidFill>
                  <a:srgbClr val="7030A0"/>
                </a:solidFill>
                <a:latin typeface="Times New Roman" panose="02020603050405020304" pitchFamily="18" charset="0"/>
                <a:cs typeface="Times New Roman" panose="02020603050405020304" pitchFamily="18" charset="0"/>
              </a:rPr>
              <a:t>0</a:t>
            </a:r>
            <a:r>
              <a:rPr lang="en-US" sz="2000" dirty="0">
                <a:solidFill>
                  <a:srgbClr val="7030A0"/>
                </a:solidFill>
              </a:rPr>
              <a:t> is the only true ‘attenuation’ observation</a:t>
            </a:r>
          </a:p>
          <a:p>
            <a:pPr lvl="1"/>
            <a:r>
              <a:rPr lang="en-US" sz="1900" dirty="0"/>
              <a:t>For example, it reduces when more viscous fluid in placed in rock pores</a:t>
            </a:r>
            <a:endParaRPr lang="en-US" sz="1700" dirty="0"/>
          </a:p>
        </p:txBody>
      </p:sp>
      <p:sp>
        <p:nvSpPr>
          <p:cNvPr id="4" name="Rectangle 2">
            <a:extLst>
              <a:ext uri="{FF2B5EF4-FFF2-40B4-BE49-F238E27FC236}">
                <a16:creationId xmlns:a16="http://schemas.microsoft.com/office/drawing/2014/main" id="{EBCC147E-6FA5-D518-54CF-FB6CFFFC6852}"/>
              </a:ext>
            </a:extLst>
          </p:cNvPr>
          <p:cNvSpPr>
            <a:spLocks noChangeArrowheads="1"/>
          </p:cNvSpPr>
          <p:nvPr/>
        </p:nvSpPr>
        <p:spPr bwMode="auto">
          <a:xfrm>
            <a:off x="5235879" y="328751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7" name="Rectangle 4">
            <a:extLst>
              <a:ext uri="{FF2B5EF4-FFF2-40B4-BE49-F238E27FC236}">
                <a16:creationId xmlns:a16="http://schemas.microsoft.com/office/drawing/2014/main" id="{EC38E535-2187-AB2F-0F7C-60888E103200}"/>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6" name="Footer Placeholder 5">
            <a:extLst>
              <a:ext uri="{FF2B5EF4-FFF2-40B4-BE49-F238E27FC236}">
                <a16:creationId xmlns:a16="http://schemas.microsoft.com/office/drawing/2014/main" id="{E0B54059-5E18-AEAF-CD11-AFD6D07DAC63}"/>
              </a:ext>
            </a:extLst>
          </p:cNvPr>
          <p:cNvSpPr>
            <a:spLocks noGrp="1"/>
          </p:cNvSpPr>
          <p:nvPr>
            <p:ph type="ftr" sz="quarter" idx="11"/>
          </p:nvPr>
        </p:nvSpPr>
        <p:spPr/>
        <p:txBody>
          <a:bodyPr/>
          <a:lstStyle/>
          <a:p>
            <a:r>
              <a:rPr lang="en-CA" dirty="0"/>
              <a:t>Observations</a:t>
            </a:r>
          </a:p>
        </p:txBody>
      </p:sp>
      <p:sp>
        <p:nvSpPr>
          <p:cNvPr id="8" name="Slide Number Placeholder 7">
            <a:extLst>
              <a:ext uri="{FF2B5EF4-FFF2-40B4-BE49-F238E27FC236}">
                <a16:creationId xmlns:a16="http://schemas.microsoft.com/office/drawing/2014/main" id="{6114FC5B-D388-67CE-2CC0-3F915ABA6383}"/>
              </a:ext>
            </a:extLst>
          </p:cNvPr>
          <p:cNvSpPr>
            <a:spLocks noGrp="1"/>
          </p:cNvSpPr>
          <p:nvPr>
            <p:ph type="sldNum" sz="quarter" idx="12"/>
          </p:nvPr>
        </p:nvSpPr>
        <p:spPr/>
        <p:txBody>
          <a:bodyPr/>
          <a:lstStyle/>
          <a:p>
            <a:fld id="{EC7E1DAD-4979-4288-AA49-3B811F18F449}" type="slidenum">
              <a:rPr lang="en-CA" smtClean="0"/>
              <a:t>21</a:t>
            </a:fld>
            <a:endParaRPr lang="en-CA" dirty="0"/>
          </a:p>
        </p:txBody>
      </p:sp>
      <p:sp>
        <p:nvSpPr>
          <p:cNvPr id="10" name="TextBox 9">
            <a:extLst>
              <a:ext uri="{FF2B5EF4-FFF2-40B4-BE49-F238E27FC236}">
                <a16:creationId xmlns:a16="http://schemas.microsoft.com/office/drawing/2014/main" id="{EED516A8-609D-9C3A-DD8B-F3E35AF44035}"/>
              </a:ext>
            </a:extLst>
          </p:cNvPr>
          <p:cNvSpPr txBox="1"/>
          <p:nvPr/>
        </p:nvSpPr>
        <p:spPr>
          <a:xfrm>
            <a:off x="6050065" y="4335123"/>
            <a:ext cx="5581389" cy="1815882"/>
          </a:xfrm>
          <a:prstGeom prst="rect">
            <a:avLst/>
          </a:prstGeom>
          <a:noFill/>
        </p:spPr>
        <p:txBody>
          <a:bodyPr wrap="square" rtlCol="0">
            <a:spAutoFit/>
          </a:bodyPr>
          <a:lstStyle/>
          <a:p>
            <a:r>
              <a:rPr lang="en-US" sz="1400" dirty="0"/>
              <a:t>Figure 1.9</a:t>
            </a:r>
          </a:p>
          <a:p>
            <a:r>
              <a:rPr lang="en-US" sz="1400" dirty="0"/>
              <a:t>Schematic modulus dispersion and attenuation spectra observed in experiments with seismic waves and rock samples. The dynamic modulus </a:t>
            </a:r>
            <a:r>
              <a:rPr lang="en-US" sz="1400" i="1" dirty="0">
                <a:latin typeface="Times New Roman" panose="02020603050405020304" pitchFamily="18" charset="0"/>
                <a:cs typeface="Times New Roman" panose="02020603050405020304" pitchFamily="18" charset="0"/>
              </a:rPr>
              <a:t>M</a:t>
            </a:r>
            <a:r>
              <a:rPr lang="en-US" sz="1400" dirty="0"/>
              <a:t> undergoes a step (“dispersion”) by some amount of “modulus defect” </a:t>
            </a:r>
            <a:r>
              <a:rPr lang="en-US" sz="1400" i="1" dirty="0" err="1">
                <a:latin typeface="Symbol" panose="05050102010706020507" pitchFamily="18" charset="2"/>
              </a:rPr>
              <a:t>d</a:t>
            </a:r>
            <a:r>
              <a:rPr lang="en-US" sz="1400" i="1" dirty="0" err="1">
                <a:latin typeface="Times New Roman" panose="02020603050405020304" pitchFamily="18" charset="0"/>
                <a:cs typeface="Times New Roman" panose="02020603050405020304" pitchFamily="18" charset="0"/>
              </a:rPr>
              <a:t>M</a:t>
            </a:r>
            <a:r>
              <a:rPr lang="en-US" sz="1400" dirty="0"/>
              <a:t> near frequency f0, and the attenuation factor </a:t>
            </a:r>
            <a:r>
              <a:rPr lang="en-US" sz="1400" i="1" dirty="0"/>
              <a:t>Q</a:t>
            </a:r>
            <a:r>
              <a:rPr lang="en-US" sz="1400" baseline="30000" dirty="0"/>
              <a:t>-1</a:t>
            </a:r>
            <a:r>
              <a:rPr lang="en-US" sz="1400" dirty="0"/>
              <a:t> shows a peak of height proportional to </a:t>
            </a:r>
            <a:r>
              <a:rPr lang="en-US" sz="1400" i="1" dirty="0" err="1">
                <a:latin typeface="Symbol" panose="05050102010706020507" pitchFamily="18" charset="2"/>
              </a:rPr>
              <a:t>d</a:t>
            </a:r>
            <a:r>
              <a:rPr lang="en-US" sz="1400" i="1" dirty="0" err="1">
                <a:latin typeface="Times New Roman" panose="02020603050405020304" pitchFamily="18" charset="0"/>
                <a:cs typeface="Times New Roman" panose="02020603050405020304" pitchFamily="18" charset="0"/>
              </a:rPr>
              <a:t>M</a:t>
            </a:r>
            <a:r>
              <a:rPr lang="en-US" sz="1400" dirty="0"/>
              <a:t>/</a:t>
            </a:r>
            <a:r>
              <a:rPr lang="en-US" sz="1400" i="1" dirty="0">
                <a:latin typeface="Times New Roman" panose="02020603050405020304" pitchFamily="18" charset="0"/>
                <a:cs typeface="Times New Roman" panose="02020603050405020304" pitchFamily="18" charset="0"/>
              </a:rPr>
              <a:t>M</a:t>
            </a:r>
            <a:r>
              <a:rPr lang="en-US" sz="1400" dirty="0"/>
              <a:t> at the same frequency. These particular shapes of the dispersion transition and attenuation peak can be modeled by the standard linear solid (Zener) model (Lecture 2; chapter 5). </a:t>
            </a:r>
          </a:p>
        </p:txBody>
      </p:sp>
      <p:sp>
        <p:nvSpPr>
          <p:cNvPr id="12" name="Rectangle 3">
            <a:extLst>
              <a:ext uri="{FF2B5EF4-FFF2-40B4-BE49-F238E27FC236}">
                <a16:creationId xmlns:a16="http://schemas.microsoft.com/office/drawing/2014/main" id="{98E1F0F9-A59E-FE5B-B538-4D8A371744EE}"/>
              </a:ext>
            </a:extLst>
          </p:cNvPr>
          <p:cNvSpPr>
            <a:spLocks noChangeArrowheads="1"/>
          </p:cNvSpPr>
          <p:nvPr/>
        </p:nvSpPr>
        <p:spPr bwMode="auto">
          <a:xfrm>
            <a:off x="8743167" y="490732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14" name="Rectangle 5">
            <a:extLst>
              <a:ext uri="{FF2B5EF4-FFF2-40B4-BE49-F238E27FC236}">
                <a16:creationId xmlns:a16="http://schemas.microsoft.com/office/drawing/2014/main" id="{FBFDB218-FC33-E875-708B-53C806173997}"/>
              </a:ext>
            </a:extLst>
          </p:cNvPr>
          <p:cNvSpPr>
            <a:spLocks noChangeArrowheads="1"/>
          </p:cNvSpPr>
          <p:nvPr/>
        </p:nvSpPr>
        <p:spPr bwMode="auto">
          <a:xfrm>
            <a:off x="9190579" y="2716967"/>
            <a:ext cx="2114223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CA"/>
          </a:p>
        </p:txBody>
      </p:sp>
      <p:pic>
        <p:nvPicPr>
          <p:cNvPr id="5" name="Picture 4">
            <a:extLst>
              <a:ext uri="{FF2B5EF4-FFF2-40B4-BE49-F238E27FC236}">
                <a16:creationId xmlns:a16="http://schemas.microsoft.com/office/drawing/2014/main" id="{72F1FEA7-BD1A-787B-6C7D-C148FC55636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225429" y="1078710"/>
            <a:ext cx="5001577" cy="3222727"/>
          </a:xfrm>
          <a:prstGeom prst="rect">
            <a:avLst/>
          </a:prstGeom>
          <a:noFill/>
          <a:ln>
            <a:noFill/>
          </a:ln>
        </p:spPr>
      </p:pic>
      <p:sp>
        <p:nvSpPr>
          <p:cNvPr id="11" name="Title 1">
            <a:extLst>
              <a:ext uri="{FF2B5EF4-FFF2-40B4-BE49-F238E27FC236}">
                <a16:creationId xmlns:a16="http://schemas.microsoft.com/office/drawing/2014/main" id="{C0DB1CE5-79D3-5C0F-676B-E6050C2BD74F}"/>
              </a:ext>
            </a:extLst>
          </p:cNvPr>
          <p:cNvSpPr>
            <a:spLocks noGrp="1"/>
          </p:cNvSpPr>
          <p:nvPr>
            <p:ph type="title"/>
          </p:nvPr>
        </p:nvSpPr>
        <p:spPr>
          <a:xfrm>
            <a:off x="769828" y="116286"/>
            <a:ext cx="8355905" cy="998723"/>
          </a:xfrm>
        </p:spPr>
        <p:txBody>
          <a:bodyPr>
            <a:normAutofit/>
          </a:bodyPr>
          <a:lstStyle/>
          <a:p>
            <a:r>
              <a:rPr lang="en-CA" sz="3200" dirty="0"/>
              <a:t>Dispersion and attenuation of empirical modulus</a:t>
            </a:r>
          </a:p>
        </p:txBody>
      </p:sp>
    </p:spTree>
    <p:extLst>
      <p:ext uri="{BB962C8B-B14F-4D97-AF65-F5344CB8AC3E}">
        <p14:creationId xmlns:p14="http://schemas.microsoft.com/office/powerpoint/2010/main" val="5003788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ontent Placeholder 2">
            <a:extLst>
              <a:ext uri="{FF2B5EF4-FFF2-40B4-BE49-F238E27FC236}">
                <a16:creationId xmlns:a16="http://schemas.microsoft.com/office/drawing/2014/main" id="{494BD234-8499-016D-3A7D-EAFDE5602D3E}"/>
              </a:ext>
            </a:extLst>
          </p:cNvPr>
          <p:cNvSpPr>
            <a:spLocks noGrp="1"/>
          </p:cNvSpPr>
          <p:nvPr>
            <p:ph idx="1"/>
          </p:nvPr>
        </p:nvSpPr>
        <p:spPr>
          <a:xfrm>
            <a:off x="558500" y="1158292"/>
            <a:ext cx="4852743" cy="870924"/>
          </a:xfrm>
        </p:spPr>
        <p:txBody>
          <a:bodyPr>
            <a:normAutofit/>
          </a:bodyPr>
          <a:lstStyle/>
          <a:p>
            <a:r>
              <a:rPr lang="en-US" sz="2000" dirty="0"/>
              <a:t>For a seismic wave, the effective modulus </a:t>
            </a:r>
            <a:r>
              <a:rPr lang="en-US" sz="2000" i="1" dirty="0"/>
              <a:t>M</a:t>
            </a:r>
            <a:r>
              <a:rPr lang="en-US" sz="2000" dirty="0"/>
              <a:t> is related to wave velocity </a:t>
            </a:r>
            <a:r>
              <a:rPr lang="en-US" sz="2000" i="1" dirty="0">
                <a:latin typeface="Times New Roman" panose="02020603050405020304" pitchFamily="18" charset="0"/>
                <a:cs typeface="Times New Roman" panose="02020603050405020304" pitchFamily="18" charset="0"/>
              </a:rPr>
              <a:t>c</a:t>
            </a:r>
            <a:r>
              <a:rPr lang="en-US" sz="2000" dirty="0"/>
              <a:t> as  </a:t>
            </a:r>
          </a:p>
        </p:txBody>
      </p:sp>
      <p:sp>
        <p:nvSpPr>
          <p:cNvPr id="4" name="Rectangle 2">
            <a:extLst>
              <a:ext uri="{FF2B5EF4-FFF2-40B4-BE49-F238E27FC236}">
                <a16:creationId xmlns:a16="http://schemas.microsoft.com/office/drawing/2014/main" id="{EBCC147E-6FA5-D518-54CF-FB6CFFFC6852}"/>
              </a:ext>
            </a:extLst>
          </p:cNvPr>
          <p:cNvSpPr>
            <a:spLocks noChangeArrowheads="1"/>
          </p:cNvSpPr>
          <p:nvPr/>
        </p:nvSpPr>
        <p:spPr bwMode="auto">
          <a:xfrm>
            <a:off x="5235879" y="328751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7" name="Rectangle 4">
            <a:extLst>
              <a:ext uri="{FF2B5EF4-FFF2-40B4-BE49-F238E27FC236}">
                <a16:creationId xmlns:a16="http://schemas.microsoft.com/office/drawing/2014/main" id="{EC38E535-2187-AB2F-0F7C-60888E103200}"/>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6" name="Footer Placeholder 5">
            <a:extLst>
              <a:ext uri="{FF2B5EF4-FFF2-40B4-BE49-F238E27FC236}">
                <a16:creationId xmlns:a16="http://schemas.microsoft.com/office/drawing/2014/main" id="{E0B54059-5E18-AEAF-CD11-AFD6D07DAC63}"/>
              </a:ext>
            </a:extLst>
          </p:cNvPr>
          <p:cNvSpPr>
            <a:spLocks noGrp="1"/>
          </p:cNvSpPr>
          <p:nvPr>
            <p:ph type="ftr" sz="quarter" idx="11"/>
          </p:nvPr>
        </p:nvSpPr>
        <p:spPr/>
        <p:txBody>
          <a:bodyPr/>
          <a:lstStyle/>
          <a:p>
            <a:r>
              <a:rPr lang="en-CA" dirty="0"/>
              <a:t>Observations</a:t>
            </a:r>
          </a:p>
        </p:txBody>
      </p:sp>
      <p:sp>
        <p:nvSpPr>
          <p:cNvPr id="8" name="Slide Number Placeholder 7">
            <a:extLst>
              <a:ext uri="{FF2B5EF4-FFF2-40B4-BE49-F238E27FC236}">
                <a16:creationId xmlns:a16="http://schemas.microsoft.com/office/drawing/2014/main" id="{6114FC5B-D388-67CE-2CC0-3F915ABA6383}"/>
              </a:ext>
            </a:extLst>
          </p:cNvPr>
          <p:cNvSpPr>
            <a:spLocks noGrp="1"/>
          </p:cNvSpPr>
          <p:nvPr>
            <p:ph type="sldNum" sz="quarter" idx="12"/>
          </p:nvPr>
        </p:nvSpPr>
        <p:spPr/>
        <p:txBody>
          <a:bodyPr/>
          <a:lstStyle/>
          <a:p>
            <a:fld id="{EC7E1DAD-4979-4288-AA49-3B811F18F449}" type="slidenum">
              <a:rPr lang="en-CA" smtClean="0"/>
              <a:t>22</a:t>
            </a:fld>
            <a:endParaRPr lang="en-CA" dirty="0"/>
          </a:p>
        </p:txBody>
      </p:sp>
      <p:sp>
        <p:nvSpPr>
          <p:cNvPr id="12" name="Rectangle 3">
            <a:extLst>
              <a:ext uri="{FF2B5EF4-FFF2-40B4-BE49-F238E27FC236}">
                <a16:creationId xmlns:a16="http://schemas.microsoft.com/office/drawing/2014/main" id="{98E1F0F9-A59E-FE5B-B538-4D8A371744EE}"/>
              </a:ext>
            </a:extLst>
          </p:cNvPr>
          <p:cNvSpPr>
            <a:spLocks noChangeArrowheads="1"/>
          </p:cNvSpPr>
          <p:nvPr/>
        </p:nvSpPr>
        <p:spPr bwMode="auto">
          <a:xfrm>
            <a:off x="8743167" y="490732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14" name="Rectangle 5">
            <a:extLst>
              <a:ext uri="{FF2B5EF4-FFF2-40B4-BE49-F238E27FC236}">
                <a16:creationId xmlns:a16="http://schemas.microsoft.com/office/drawing/2014/main" id="{FBFDB218-FC33-E875-708B-53C806173997}"/>
              </a:ext>
            </a:extLst>
          </p:cNvPr>
          <p:cNvSpPr>
            <a:spLocks noChangeArrowheads="1"/>
          </p:cNvSpPr>
          <p:nvPr/>
        </p:nvSpPr>
        <p:spPr bwMode="auto">
          <a:xfrm>
            <a:off x="9190579" y="2716967"/>
            <a:ext cx="2114223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CA"/>
          </a:p>
        </p:txBody>
      </p:sp>
      <p:sp>
        <p:nvSpPr>
          <p:cNvPr id="9" name="Title 1">
            <a:extLst>
              <a:ext uri="{FF2B5EF4-FFF2-40B4-BE49-F238E27FC236}">
                <a16:creationId xmlns:a16="http://schemas.microsoft.com/office/drawing/2014/main" id="{C4A44579-BDAE-E592-C60A-3037B135FEB4}"/>
              </a:ext>
            </a:extLst>
          </p:cNvPr>
          <p:cNvSpPr txBox="1">
            <a:spLocks/>
          </p:cNvSpPr>
          <p:nvPr/>
        </p:nvSpPr>
        <p:spPr>
          <a:xfrm>
            <a:off x="834674" y="134099"/>
            <a:ext cx="8355905" cy="9987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3200" dirty="0"/>
              <a:t>Observation 3: Waves</a:t>
            </a:r>
          </a:p>
        </p:txBody>
      </p:sp>
      <p:sp>
        <p:nvSpPr>
          <p:cNvPr id="19" name="Rectangle 2">
            <a:extLst>
              <a:ext uri="{FF2B5EF4-FFF2-40B4-BE49-F238E27FC236}">
                <a16:creationId xmlns:a16="http://schemas.microsoft.com/office/drawing/2014/main" id="{DEEEC9F6-AE48-D960-148E-DFD07A3107A3}"/>
              </a:ext>
            </a:extLst>
          </p:cNvPr>
          <p:cNvSpPr>
            <a:spLocks noChangeArrowheads="1"/>
          </p:cNvSpPr>
          <p:nvPr/>
        </p:nvSpPr>
        <p:spPr bwMode="auto">
          <a:xfrm>
            <a:off x="2655518" y="205468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graphicFrame>
        <p:nvGraphicFramePr>
          <p:cNvPr id="20" name="Object 19">
            <a:extLst>
              <a:ext uri="{FF2B5EF4-FFF2-40B4-BE49-F238E27FC236}">
                <a16:creationId xmlns:a16="http://schemas.microsoft.com/office/drawing/2014/main" id="{B057FDE8-E900-205E-A02F-96B3C9A18DBB}"/>
              </a:ext>
            </a:extLst>
          </p:cNvPr>
          <p:cNvGraphicFramePr>
            <a:graphicFrameLocks/>
          </p:cNvGraphicFramePr>
          <p:nvPr/>
        </p:nvGraphicFramePr>
        <p:xfrm>
          <a:off x="2376911" y="1821212"/>
          <a:ext cx="917434" cy="709045"/>
        </p:xfrm>
        <a:graphic>
          <a:graphicData uri="http://schemas.openxmlformats.org/presentationml/2006/ole">
            <mc:AlternateContent xmlns:mc="http://schemas.openxmlformats.org/markup-compatibility/2006">
              <mc:Choice xmlns:v="urn:schemas-microsoft-com:vml" Requires="v">
                <p:oleObj name="Equation" r:id="rId2" imgW="558720" imgH="469800" progId="Equation.DSMT4">
                  <p:embed/>
                </p:oleObj>
              </mc:Choice>
              <mc:Fallback>
                <p:oleObj name="Equation" r:id="rId2" imgW="558720" imgH="469800" progId="Equation.DSMT4">
                  <p:embed/>
                  <p:pic>
                    <p:nvPicPr>
                      <p:cNvPr id="20" name="Object 19">
                        <a:extLst>
                          <a:ext uri="{FF2B5EF4-FFF2-40B4-BE49-F238E27FC236}">
                            <a16:creationId xmlns:a16="http://schemas.microsoft.com/office/drawing/2014/main" id="{B057FDE8-E900-205E-A02F-96B3C9A18DBB}"/>
                          </a:ext>
                        </a:extLst>
                      </p:cNvPr>
                      <p:cNvPicPr preferRelativeResize="0">
                        <a:picLocks noChangeArrowheads="1"/>
                      </p:cNvPicPr>
                      <p:nvPr/>
                    </p:nvPicPr>
                    <p:blipFill>
                      <a:blip r:embed="rId3"/>
                      <a:srcRect/>
                      <a:stretch>
                        <a:fillRect/>
                      </a:stretch>
                    </p:blipFill>
                    <p:spPr bwMode="auto">
                      <a:xfrm>
                        <a:off x="2376911" y="1821212"/>
                        <a:ext cx="917434" cy="709045"/>
                      </a:xfrm>
                      <a:prstGeom prst="rect">
                        <a:avLst/>
                      </a:prstGeom>
                      <a:noFill/>
                    </p:spPr>
                  </p:pic>
                </p:oleObj>
              </mc:Fallback>
            </mc:AlternateContent>
          </a:graphicData>
        </a:graphic>
      </p:graphicFrame>
      <p:sp>
        <p:nvSpPr>
          <p:cNvPr id="21" name="TextBox 20">
            <a:extLst>
              <a:ext uri="{FF2B5EF4-FFF2-40B4-BE49-F238E27FC236}">
                <a16:creationId xmlns:a16="http://schemas.microsoft.com/office/drawing/2014/main" id="{3AE92E82-52A3-E656-F7F9-C04E02082FD6}"/>
              </a:ext>
            </a:extLst>
          </p:cNvPr>
          <p:cNvSpPr txBox="1"/>
          <p:nvPr/>
        </p:nvSpPr>
        <p:spPr>
          <a:xfrm>
            <a:off x="3472743" y="1985457"/>
            <a:ext cx="1938499" cy="380195"/>
          </a:xfrm>
          <a:prstGeom prst="rect">
            <a:avLst/>
          </a:prstGeom>
          <a:noFill/>
        </p:spPr>
        <p:txBody>
          <a:bodyPr wrap="square" rtlCol="0">
            <a:spAutoFit/>
          </a:bodyPr>
          <a:lstStyle/>
          <a:p>
            <a:r>
              <a:rPr lang="en-CA" dirty="0">
                <a:solidFill>
                  <a:schemeClr val="accent4">
                    <a:lumMod val="50000"/>
                  </a:schemeClr>
                </a:solidFill>
              </a:rPr>
              <a:t>(</a:t>
            </a:r>
            <a:r>
              <a:rPr lang="en-CA" i="1" dirty="0">
                <a:solidFill>
                  <a:schemeClr val="accent4">
                    <a:lumMod val="50000"/>
                  </a:schemeClr>
                </a:solidFill>
                <a:latin typeface="Symbol" panose="05050102010706020507" pitchFamily="18" charset="2"/>
              </a:rPr>
              <a:t>r</a:t>
            </a:r>
            <a:r>
              <a:rPr lang="en-CA" dirty="0">
                <a:solidFill>
                  <a:schemeClr val="accent4">
                    <a:lumMod val="50000"/>
                  </a:schemeClr>
                </a:solidFill>
              </a:rPr>
              <a:t> is the density)</a:t>
            </a:r>
          </a:p>
        </p:txBody>
      </p:sp>
      <p:pic>
        <p:nvPicPr>
          <p:cNvPr id="2" name="Picture 1">
            <a:extLst>
              <a:ext uri="{FF2B5EF4-FFF2-40B4-BE49-F238E27FC236}">
                <a16:creationId xmlns:a16="http://schemas.microsoft.com/office/drawing/2014/main" id="{8AD0D0CC-1066-8E88-87F1-B6C41C6A4CF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225429" y="1078710"/>
            <a:ext cx="5001577" cy="3222727"/>
          </a:xfrm>
          <a:prstGeom prst="rect">
            <a:avLst/>
          </a:prstGeom>
          <a:noFill/>
          <a:ln>
            <a:noFill/>
          </a:ln>
        </p:spPr>
      </p:pic>
      <p:sp>
        <p:nvSpPr>
          <p:cNvPr id="3" name="Content Placeholder 2">
            <a:extLst>
              <a:ext uri="{FF2B5EF4-FFF2-40B4-BE49-F238E27FC236}">
                <a16:creationId xmlns:a16="http://schemas.microsoft.com/office/drawing/2014/main" id="{58AD35C8-E263-8BD2-9EDB-379865CAD8D7}"/>
              </a:ext>
            </a:extLst>
          </p:cNvPr>
          <p:cNvSpPr txBox="1">
            <a:spLocks/>
          </p:cNvSpPr>
          <p:nvPr/>
        </p:nvSpPr>
        <p:spPr>
          <a:xfrm>
            <a:off x="558499" y="2718179"/>
            <a:ext cx="4852743" cy="1144014"/>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Because of the complex-valued </a:t>
            </a:r>
            <a:r>
              <a:rPr lang="en-US" sz="2000" i="1" dirty="0">
                <a:latin typeface="Times New Roman" panose="02020603050405020304" pitchFamily="18" charset="0"/>
                <a:cs typeface="Times New Roman" panose="02020603050405020304" pitchFamily="18" charset="0"/>
              </a:rPr>
              <a:t>M</a:t>
            </a:r>
            <a:r>
              <a:rPr lang="en-US" sz="2000" dirty="0">
                <a:latin typeface="Times New Roman" panose="02020603050405020304" pitchFamily="18" charset="0"/>
                <a:cs typeface="Times New Roman" panose="02020603050405020304" pitchFamily="18" charset="0"/>
              </a:rPr>
              <a:t>(</a:t>
            </a:r>
            <a:r>
              <a:rPr lang="en-US" sz="2000" i="1" dirty="0">
                <a:latin typeface="Times New Roman" panose="02020603050405020304" pitchFamily="18" charset="0"/>
                <a:cs typeface="Times New Roman" panose="02020603050405020304" pitchFamily="18" charset="0"/>
              </a:rPr>
              <a:t>f</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c</a:t>
            </a:r>
            <a:r>
              <a:rPr lang="en-US" sz="2000" dirty="0">
                <a:latin typeface="Times New Roman" panose="02020603050405020304" pitchFamily="18" charset="0"/>
                <a:cs typeface="Times New Roman" panose="02020603050405020304" pitchFamily="18" charset="0"/>
              </a:rPr>
              <a:t>(</a:t>
            </a:r>
            <a:r>
              <a:rPr lang="en-US" sz="2000" i="1" dirty="0">
                <a:latin typeface="Times New Roman" panose="02020603050405020304" pitchFamily="18" charset="0"/>
                <a:cs typeface="Times New Roman" panose="02020603050405020304" pitchFamily="18" charset="0"/>
              </a:rPr>
              <a:t>f</a:t>
            </a:r>
            <a:r>
              <a:rPr lang="en-US" sz="2000" dirty="0">
                <a:latin typeface="Times New Roman" panose="02020603050405020304" pitchFamily="18" charset="0"/>
                <a:cs typeface="Times New Roman" panose="02020603050405020304" pitchFamily="18" charset="0"/>
              </a:rPr>
              <a:t>) </a:t>
            </a:r>
            <a:r>
              <a:rPr lang="en-US" sz="2000" dirty="0"/>
              <a:t>is also complex-valued and has a similar frequency dependence with a </a:t>
            </a:r>
            <a:r>
              <a:rPr lang="en-US" sz="2000" i="1" dirty="0"/>
              <a:t>Q</a:t>
            </a:r>
            <a:r>
              <a:rPr lang="en-US" sz="2000" dirty="0"/>
              <a:t>-factor responsible for imaginary part of slowness:</a:t>
            </a:r>
          </a:p>
        </p:txBody>
      </p:sp>
      <p:sp>
        <p:nvSpPr>
          <p:cNvPr id="5" name="Rectangle 2">
            <a:extLst>
              <a:ext uri="{FF2B5EF4-FFF2-40B4-BE49-F238E27FC236}">
                <a16:creationId xmlns:a16="http://schemas.microsoft.com/office/drawing/2014/main" id="{9F4C7CCF-18C2-FBB7-4DA6-79E95254A34B}"/>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graphicFrame>
        <p:nvGraphicFramePr>
          <p:cNvPr id="11" name="Object 10">
            <a:extLst>
              <a:ext uri="{FF2B5EF4-FFF2-40B4-BE49-F238E27FC236}">
                <a16:creationId xmlns:a16="http://schemas.microsoft.com/office/drawing/2014/main" id="{B03EB969-BEF5-9240-1BD0-6DD29BB5E9A5}"/>
              </a:ext>
            </a:extLst>
          </p:cNvPr>
          <p:cNvGraphicFramePr>
            <a:graphicFrameLocks/>
          </p:cNvGraphicFramePr>
          <p:nvPr>
            <p:extLst>
              <p:ext uri="{D42A27DB-BD31-4B8C-83A1-F6EECF244321}">
                <p14:modId xmlns:p14="http://schemas.microsoft.com/office/powerpoint/2010/main" val="2766421825"/>
              </p:ext>
            </p:extLst>
          </p:nvPr>
        </p:nvGraphicFramePr>
        <p:xfrm>
          <a:off x="1859614" y="4008487"/>
          <a:ext cx="2023453" cy="764378"/>
        </p:xfrm>
        <a:graphic>
          <a:graphicData uri="http://schemas.openxmlformats.org/presentationml/2006/ole">
            <mc:AlternateContent xmlns:mc="http://schemas.openxmlformats.org/markup-compatibility/2006">
              <mc:Choice xmlns:v="urn:schemas-microsoft-com:vml" Requires="v">
                <p:oleObj name="Equation" r:id="rId5" imgW="1549080" imgH="457200" progId="Equation.DSMT4">
                  <p:embed/>
                </p:oleObj>
              </mc:Choice>
              <mc:Fallback>
                <p:oleObj name="Equation" r:id="rId5" imgW="1549080" imgH="457200" progId="Equation.DSMT4">
                  <p:embed/>
                  <p:pic>
                    <p:nvPicPr>
                      <p:cNvPr id="0" name="Object 1"/>
                      <p:cNvPicPr preferRelativeResize="0">
                        <a:picLocks noChangeArrowheads="1"/>
                      </p:cNvPicPr>
                      <p:nvPr/>
                    </p:nvPicPr>
                    <p:blipFill>
                      <a:blip r:embed="rId6"/>
                      <a:srcRect/>
                      <a:stretch>
                        <a:fillRect/>
                      </a:stretch>
                    </p:blipFill>
                    <p:spPr bwMode="auto">
                      <a:xfrm>
                        <a:off x="1859614" y="4008487"/>
                        <a:ext cx="2023453" cy="764378"/>
                      </a:xfrm>
                      <a:prstGeom prst="rect">
                        <a:avLst/>
                      </a:prstGeom>
                      <a:noFill/>
                    </p:spPr>
                  </p:pic>
                </p:oleObj>
              </mc:Fallback>
            </mc:AlternateContent>
          </a:graphicData>
        </a:graphic>
      </p:graphicFrame>
      <p:sp>
        <p:nvSpPr>
          <p:cNvPr id="13" name="TextBox 12">
            <a:extLst>
              <a:ext uri="{FF2B5EF4-FFF2-40B4-BE49-F238E27FC236}">
                <a16:creationId xmlns:a16="http://schemas.microsoft.com/office/drawing/2014/main" id="{A93DF379-6B72-BFAB-A061-B6585FA64128}"/>
              </a:ext>
            </a:extLst>
          </p:cNvPr>
          <p:cNvSpPr txBox="1"/>
          <p:nvPr/>
        </p:nvSpPr>
        <p:spPr>
          <a:xfrm>
            <a:off x="4260109" y="4219547"/>
            <a:ext cx="1326243" cy="380195"/>
          </a:xfrm>
          <a:prstGeom prst="rect">
            <a:avLst/>
          </a:prstGeom>
          <a:noFill/>
        </p:spPr>
        <p:txBody>
          <a:bodyPr wrap="square" rtlCol="0">
            <a:spAutoFit/>
          </a:bodyPr>
          <a:lstStyle/>
          <a:p>
            <a:r>
              <a:rPr lang="en-CA" dirty="0">
                <a:solidFill>
                  <a:schemeClr val="accent4">
                    <a:lumMod val="50000"/>
                  </a:schemeClr>
                </a:solidFill>
              </a:rPr>
              <a:t>(slowness)</a:t>
            </a:r>
          </a:p>
        </p:txBody>
      </p:sp>
      <p:sp>
        <p:nvSpPr>
          <p:cNvPr id="15" name="Content Placeholder 2">
            <a:extLst>
              <a:ext uri="{FF2B5EF4-FFF2-40B4-BE49-F238E27FC236}">
                <a16:creationId xmlns:a16="http://schemas.microsoft.com/office/drawing/2014/main" id="{E4B330B8-FE39-07AB-488B-9287A86D7A33}"/>
              </a:ext>
            </a:extLst>
          </p:cNvPr>
          <p:cNvSpPr txBox="1">
            <a:spLocks/>
          </p:cNvSpPr>
          <p:nvPr/>
        </p:nvSpPr>
        <p:spPr>
          <a:xfrm>
            <a:off x="558498" y="5083830"/>
            <a:ext cx="4852743" cy="101994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solidFill>
                  <a:srgbClr val="7030A0"/>
                </a:solidFill>
              </a:rPr>
              <a:t>What does this </a:t>
            </a:r>
            <a:r>
              <a:rPr lang="en-US" sz="2000" i="1" dirty="0">
                <a:solidFill>
                  <a:srgbClr val="7030A0"/>
                </a:solidFill>
                <a:latin typeface="Times New Roman" panose="02020603050405020304" pitchFamily="18" charset="0"/>
                <a:cs typeface="Times New Roman" panose="02020603050405020304" pitchFamily="18" charset="0"/>
              </a:rPr>
              <a:t>Q</a:t>
            </a:r>
            <a:r>
              <a:rPr lang="en-US" sz="2000" baseline="30000" dirty="0">
                <a:solidFill>
                  <a:srgbClr val="7030A0"/>
                </a:solidFill>
                <a:latin typeface="Times New Roman" panose="02020603050405020304" pitchFamily="18" charset="0"/>
                <a:cs typeface="Times New Roman" panose="02020603050405020304" pitchFamily="18" charset="0"/>
              </a:rPr>
              <a:t>-1</a:t>
            </a:r>
            <a:r>
              <a:rPr lang="en-US" sz="2000" dirty="0">
                <a:solidFill>
                  <a:srgbClr val="7030A0"/>
                </a:solidFill>
              </a:rPr>
              <a:t> mean for a wave? </a:t>
            </a:r>
            <a:r>
              <a:rPr lang="en-US" sz="2000" dirty="0"/>
              <a:t>(see next slide)</a:t>
            </a:r>
          </a:p>
        </p:txBody>
      </p:sp>
      <p:sp>
        <p:nvSpPr>
          <p:cNvPr id="16" name="Rectangle 15">
            <a:extLst>
              <a:ext uri="{FF2B5EF4-FFF2-40B4-BE49-F238E27FC236}">
                <a16:creationId xmlns:a16="http://schemas.microsoft.com/office/drawing/2014/main" id="{E6D13C62-B76E-0C80-10B0-8CC6B8FE5C15}"/>
              </a:ext>
            </a:extLst>
          </p:cNvPr>
          <p:cNvSpPr/>
          <p:nvPr/>
        </p:nvSpPr>
        <p:spPr>
          <a:xfrm>
            <a:off x="6175332" y="921864"/>
            <a:ext cx="363253" cy="717081"/>
          </a:xfrm>
          <a:prstGeom prst="rect">
            <a:avLst/>
          </a:prstGeom>
          <a:noFill/>
          <a:ln w="3810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9946391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EBCC147E-6FA5-D518-54CF-FB6CFFFC6852}"/>
              </a:ext>
            </a:extLst>
          </p:cNvPr>
          <p:cNvSpPr>
            <a:spLocks noChangeArrowheads="1"/>
          </p:cNvSpPr>
          <p:nvPr/>
        </p:nvSpPr>
        <p:spPr bwMode="auto">
          <a:xfrm>
            <a:off x="5235879" y="328751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7" name="Rectangle 4">
            <a:extLst>
              <a:ext uri="{FF2B5EF4-FFF2-40B4-BE49-F238E27FC236}">
                <a16:creationId xmlns:a16="http://schemas.microsoft.com/office/drawing/2014/main" id="{EC38E535-2187-AB2F-0F7C-60888E103200}"/>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6" name="Footer Placeholder 5">
            <a:extLst>
              <a:ext uri="{FF2B5EF4-FFF2-40B4-BE49-F238E27FC236}">
                <a16:creationId xmlns:a16="http://schemas.microsoft.com/office/drawing/2014/main" id="{E0B54059-5E18-AEAF-CD11-AFD6D07DAC63}"/>
              </a:ext>
            </a:extLst>
          </p:cNvPr>
          <p:cNvSpPr>
            <a:spLocks noGrp="1"/>
          </p:cNvSpPr>
          <p:nvPr>
            <p:ph type="ftr" sz="quarter" idx="11"/>
          </p:nvPr>
        </p:nvSpPr>
        <p:spPr/>
        <p:txBody>
          <a:bodyPr/>
          <a:lstStyle/>
          <a:p>
            <a:r>
              <a:rPr lang="en-CA" dirty="0"/>
              <a:t>Observations</a:t>
            </a:r>
          </a:p>
        </p:txBody>
      </p:sp>
      <p:sp>
        <p:nvSpPr>
          <p:cNvPr id="8" name="Slide Number Placeholder 7">
            <a:extLst>
              <a:ext uri="{FF2B5EF4-FFF2-40B4-BE49-F238E27FC236}">
                <a16:creationId xmlns:a16="http://schemas.microsoft.com/office/drawing/2014/main" id="{6114FC5B-D388-67CE-2CC0-3F915ABA6383}"/>
              </a:ext>
            </a:extLst>
          </p:cNvPr>
          <p:cNvSpPr>
            <a:spLocks noGrp="1"/>
          </p:cNvSpPr>
          <p:nvPr>
            <p:ph type="sldNum" sz="quarter" idx="12"/>
          </p:nvPr>
        </p:nvSpPr>
        <p:spPr/>
        <p:txBody>
          <a:bodyPr/>
          <a:lstStyle/>
          <a:p>
            <a:fld id="{EC7E1DAD-4979-4288-AA49-3B811F18F449}" type="slidenum">
              <a:rPr lang="en-CA" smtClean="0"/>
              <a:t>23</a:t>
            </a:fld>
            <a:endParaRPr lang="en-CA" dirty="0"/>
          </a:p>
        </p:txBody>
      </p:sp>
      <p:sp>
        <p:nvSpPr>
          <p:cNvPr id="10" name="TextBox 9">
            <a:extLst>
              <a:ext uri="{FF2B5EF4-FFF2-40B4-BE49-F238E27FC236}">
                <a16:creationId xmlns:a16="http://schemas.microsoft.com/office/drawing/2014/main" id="{EED516A8-609D-9C3A-DD8B-F3E35AF44035}"/>
              </a:ext>
            </a:extLst>
          </p:cNvPr>
          <p:cNvSpPr txBox="1"/>
          <p:nvPr/>
        </p:nvSpPr>
        <p:spPr>
          <a:xfrm>
            <a:off x="6642735" y="4347130"/>
            <a:ext cx="5064924" cy="2031325"/>
          </a:xfrm>
          <a:prstGeom prst="rect">
            <a:avLst/>
          </a:prstGeom>
          <a:noFill/>
        </p:spPr>
        <p:txBody>
          <a:bodyPr wrap="square" rtlCol="0">
            <a:spAutoFit/>
          </a:bodyPr>
          <a:lstStyle/>
          <a:p>
            <a:r>
              <a:rPr lang="en-US" sz="1400" dirty="0"/>
              <a:t>Figure 1.9</a:t>
            </a:r>
          </a:p>
          <a:p>
            <a:r>
              <a:rPr lang="en-US" sz="1400" dirty="0"/>
              <a:t>Schematic seismograms showing </a:t>
            </a:r>
            <a:r>
              <a:rPr lang="en-US" sz="1400" dirty="0">
                <a:solidFill>
                  <a:srgbClr val="7030A0"/>
                </a:solidFill>
              </a:rPr>
              <a:t>seismic coda </a:t>
            </a:r>
            <a:r>
              <a:rPr lang="en-US" sz="1400" dirty="0"/>
              <a:t>waves from an earthquake, with lower and higher attenuation. This is about what you see in an </a:t>
            </a:r>
            <a:r>
              <a:rPr lang="en-US" sz="1400" u="sng" dirty="0"/>
              <a:t>Acoustic Emissions </a:t>
            </a:r>
            <a:r>
              <a:rPr lang="en-US" sz="1400" dirty="0"/>
              <a:t>experiment.</a:t>
            </a:r>
          </a:p>
          <a:p>
            <a:endParaRPr lang="en-US" sz="1400" dirty="0"/>
          </a:p>
          <a:p>
            <a:r>
              <a:rPr lang="en-US" sz="1400" dirty="0"/>
              <a:t>Higher apparent attenuation is recognized from shorter duration of the coda </a:t>
            </a:r>
            <a:r>
              <a:rPr lang="en-US" sz="1400" i="1" dirty="0"/>
              <a:t>T</a:t>
            </a:r>
            <a:r>
              <a:rPr lang="en-US" sz="1400" baseline="-25000" dirty="0"/>
              <a:t>1/2</a:t>
            </a:r>
            <a:r>
              <a:rPr lang="en-US" sz="1400" dirty="0"/>
              <a:t>, which can be described by larger values of Q</a:t>
            </a:r>
            <a:r>
              <a:rPr lang="en-US" sz="1400" baseline="30000" dirty="0"/>
              <a:t>-1</a:t>
            </a:r>
            <a:r>
              <a:rPr lang="en-US" sz="1400" dirty="0"/>
              <a:t>, </a:t>
            </a:r>
            <a:r>
              <a:rPr lang="en-US" sz="1400" i="1" dirty="0">
                <a:latin typeface="Symbol" panose="05050102010706020507" pitchFamily="18" charset="2"/>
              </a:rPr>
              <a:t>n</a:t>
            </a:r>
            <a:r>
              <a:rPr lang="en-US" sz="1400" dirty="0"/>
              <a:t>, or </a:t>
            </a:r>
            <a:r>
              <a:rPr lang="en-US" sz="1400" i="1" dirty="0">
                <a:latin typeface="Symbol" panose="05050102010706020507" pitchFamily="18" charset="2"/>
              </a:rPr>
              <a:t>g</a:t>
            </a:r>
            <a:r>
              <a:rPr lang="en-US" sz="1400" dirty="0"/>
              <a:t> (parameters </a:t>
            </a:r>
            <a:r>
              <a:rPr lang="en-US" sz="1400" i="1" dirty="0">
                <a:latin typeface="Symbol" panose="05050102010706020507" pitchFamily="18" charset="2"/>
              </a:rPr>
              <a:t>n</a:t>
            </a:r>
            <a:r>
              <a:rPr lang="en-US" sz="1400" dirty="0"/>
              <a:t> and </a:t>
            </a:r>
            <a:r>
              <a:rPr lang="en-US" sz="1400" i="1" dirty="0">
                <a:latin typeface="Symbol" panose="05050102010706020507" pitchFamily="18" charset="2"/>
              </a:rPr>
              <a:t>g</a:t>
            </a:r>
            <a:r>
              <a:rPr lang="en-US" sz="1400" dirty="0"/>
              <a:t> describe the geometrical spreading; I do not discuss them in this course).</a:t>
            </a:r>
          </a:p>
        </p:txBody>
      </p:sp>
      <p:sp>
        <p:nvSpPr>
          <p:cNvPr id="12" name="Rectangle 3">
            <a:extLst>
              <a:ext uri="{FF2B5EF4-FFF2-40B4-BE49-F238E27FC236}">
                <a16:creationId xmlns:a16="http://schemas.microsoft.com/office/drawing/2014/main" id="{98E1F0F9-A59E-FE5B-B538-4D8A371744EE}"/>
              </a:ext>
            </a:extLst>
          </p:cNvPr>
          <p:cNvSpPr>
            <a:spLocks noChangeArrowheads="1"/>
          </p:cNvSpPr>
          <p:nvPr/>
        </p:nvSpPr>
        <p:spPr bwMode="auto">
          <a:xfrm>
            <a:off x="8743167" y="490732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14" name="Rectangle 5">
            <a:extLst>
              <a:ext uri="{FF2B5EF4-FFF2-40B4-BE49-F238E27FC236}">
                <a16:creationId xmlns:a16="http://schemas.microsoft.com/office/drawing/2014/main" id="{FBFDB218-FC33-E875-708B-53C806173997}"/>
              </a:ext>
            </a:extLst>
          </p:cNvPr>
          <p:cNvSpPr>
            <a:spLocks noChangeArrowheads="1"/>
          </p:cNvSpPr>
          <p:nvPr/>
        </p:nvSpPr>
        <p:spPr bwMode="auto">
          <a:xfrm>
            <a:off x="9190579" y="2716967"/>
            <a:ext cx="2114223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CA"/>
          </a:p>
        </p:txBody>
      </p:sp>
      <p:sp>
        <p:nvSpPr>
          <p:cNvPr id="9" name="Title 1">
            <a:extLst>
              <a:ext uri="{FF2B5EF4-FFF2-40B4-BE49-F238E27FC236}">
                <a16:creationId xmlns:a16="http://schemas.microsoft.com/office/drawing/2014/main" id="{C4A44579-BDAE-E592-C60A-3037B135FEB4}"/>
              </a:ext>
            </a:extLst>
          </p:cNvPr>
          <p:cNvSpPr txBox="1">
            <a:spLocks/>
          </p:cNvSpPr>
          <p:nvPr/>
        </p:nvSpPr>
        <p:spPr>
          <a:xfrm>
            <a:off x="834674" y="134099"/>
            <a:ext cx="8355905" cy="9987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3200" i="1" dirty="0"/>
              <a:t>Q</a:t>
            </a:r>
            <a:r>
              <a:rPr lang="en-CA" sz="3200" dirty="0"/>
              <a:t> for waves</a:t>
            </a:r>
          </a:p>
        </p:txBody>
      </p:sp>
      <p:pic>
        <p:nvPicPr>
          <p:cNvPr id="18" name="Picture 17" descr="Histogram&#10;&#10;Description automatically generated">
            <a:extLst>
              <a:ext uri="{FF2B5EF4-FFF2-40B4-BE49-F238E27FC236}">
                <a16:creationId xmlns:a16="http://schemas.microsoft.com/office/drawing/2014/main" id="{3895BA0B-A241-F5DB-25BF-D3BE9F4E9A0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94323" y="316023"/>
            <a:ext cx="3352798" cy="3959082"/>
          </a:xfrm>
          <a:prstGeom prst="rect">
            <a:avLst/>
          </a:prstGeom>
          <a:noFill/>
          <a:ln>
            <a:noFill/>
          </a:ln>
        </p:spPr>
      </p:pic>
      <p:sp>
        <p:nvSpPr>
          <p:cNvPr id="19" name="Rectangle 2">
            <a:extLst>
              <a:ext uri="{FF2B5EF4-FFF2-40B4-BE49-F238E27FC236}">
                <a16:creationId xmlns:a16="http://schemas.microsoft.com/office/drawing/2014/main" id="{DEEEC9F6-AE48-D960-148E-DFD07A3107A3}"/>
              </a:ext>
            </a:extLst>
          </p:cNvPr>
          <p:cNvSpPr>
            <a:spLocks noChangeArrowheads="1"/>
          </p:cNvSpPr>
          <p:nvPr/>
        </p:nvSpPr>
        <p:spPr bwMode="auto">
          <a:xfrm>
            <a:off x="2655518" y="205468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21" name="TextBox 20">
            <a:extLst>
              <a:ext uri="{FF2B5EF4-FFF2-40B4-BE49-F238E27FC236}">
                <a16:creationId xmlns:a16="http://schemas.microsoft.com/office/drawing/2014/main" id="{3AE92E82-52A3-E656-F7F9-C04E02082FD6}"/>
              </a:ext>
            </a:extLst>
          </p:cNvPr>
          <p:cNvSpPr txBox="1"/>
          <p:nvPr/>
        </p:nvSpPr>
        <p:spPr>
          <a:xfrm>
            <a:off x="862637" y="5835958"/>
            <a:ext cx="940496" cy="380195"/>
          </a:xfrm>
          <a:prstGeom prst="rect">
            <a:avLst/>
          </a:prstGeom>
          <a:noFill/>
        </p:spPr>
        <p:txBody>
          <a:bodyPr wrap="square" rtlCol="0">
            <a:spAutoFit/>
          </a:bodyPr>
          <a:lstStyle/>
          <a:p>
            <a:r>
              <a:rPr lang="en-CA" dirty="0">
                <a:solidFill>
                  <a:schemeClr val="accent4">
                    <a:lumMod val="50000"/>
                  </a:schemeClr>
                </a:solidFill>
              </a:rPr>
              <a:t> where</a:t>
            </a:r>
          </a:p>
        </p:txBody>
      </p:sp>
      <p:sp>
        <p:nvSpPr>
          <p:cNvPr id="25" name="Rectangle 4">
            <a:extLst>
              <a:ext uri="{FF2B5EF4-FFF2-40B4-BE49-F238E27FC236}">
                <a16:creationId xmlns:a16="http://schemas.microsoft.com/office/drawing/2014/main" id="{624018F0-D7D1-50EF-6908-BE6615D7E373}"/>
              </a:ext>
            </a:extLst>
          </p:cNvPr>
          <p:cNvSpPr>
            <a:spLocks noChangeArrowheads="1"/>
          </p:cNvSpPr>
          <p:nvPr/>
        </p:nvSpPr>
        <p:spPr bwMode="auto">
          <a:xfrm>
            <a:off x="1011019" y="4263748"/>
            <a:ext cx="1464703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CA"/>
          </a:p>
        </p:txBody>
      </p:sp>
      <p:graphicFrame>
        <p:nvGraphicFramePr>
          <p:cNvPr id="26" name="Object 25">
            <a:extLst>
              <a:ext uri="{FF2B5EF4-FFF2-40B4-BE49-F238E27FC236}">
                <a16:creationId xmlns:a16="http://schemas.microsoft.com/office/drawing/2014/main" id="{94B8AC2F-B697-C898-99B1-5301A5502B0A}"/>
              </a:ext>
            </a:extLst>
          </p:cNvPr>
          <p:cNvGraphicFramePr>
            <a:graphicFrameLocks/>
          </p:cNvGraphicFramePr>
          <p:nvPr>
            <p:extLst>
              <p:ext uri="{D42A27DB-BD31-4B8C-83A1-F6EECF244321}">
                <p14:modId xmlns:p14="http://schemas.microsoft.com/office/powerpoint/2010/main" val="3569933812"/>
              </p:ext>
            </p:extLst>
          </p:nvPr>
        </p:nvGraphicFramePr>
        <p:xfrm>
          <a:off x="719230" y="4746575"/>
          <a:ext cx="5064924" cy="751828"/>
        </p:xfrm>
        <a:graphic>
          <a:graphicData uri="http://schemas.openxmlformats.org/presentationml/2006/ole">
            <mc:AlternateContent xmlns:mc="http://schemas.openxmlformats.org/markup-compatibility/2006">
              <mc:Choice xmlns:v="urn:schemas-microsoft-com:vml" Requires="v">
                <p:oleObj name="Equation" r:id="rId3" imgW="2794000" imgH="457200" progId="Equation.DSMT4">
                  <p:embed/>
                </p:oleObj>
              </mc:Choice>
              <mc:Fallback>
                <p:oleObj name="Equation" r:id="rId3" imgW="2794000" imgH="457200" progId="Equation.DSMT4">
                  <p:embed/>
                  <p:pic>
                    <p:nvPicPr>
                      <p:cNvPr id="0" name="Object 3"/>
                      <p:cNvPicPr preferRelativeResize="0">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9230" y="4746575"/>
                        <a:ext cx="5064924" cy="751828"/>
                      </a:xfrm>
                      <a:prstGeom prst="rect">
                        <a:avLst/>
                      </a:prstGeom>
                      <a:noFill/>
                    </p:spPr>
                  </p:pic>
                </p:oleObj>
              </mc:Fallback>
            </mc:AlternateContent>
          </a:graphicData>
        </a:graphic>
      </p:graphicFrame>
      <p:sp>
        <p:nvSpPr>
          <p:cNvPr id="27" name="Content Placeholder 2">
            <a:extLst>
              <a:ext uri="{FF2B5EF4-FFF2-40B4-BE49-F238E27FC236}">
                <a16:creationId xmlns:a16="http://schemas.microsoft.com/office/drawing/2014/main" id="{915F0BB9-5335-2E9B-25E7-784771F96AD9}"/>
              </a:ext>
            </a:extLst>
          </p:cNvPr>
          <p:cNvSpPr txBox="1">
            <a:spLocks/>
          </p:cNvSpPr>
          <p:nvPr/>
        </p:nvSpPr>
        <p:spPr>
          <a:xfrm>
            <a:off x="434002" y="1186803"/>
            <a:ext cx="5316488" cy="178211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The </a:t>
            </a:r>
            <a:r>
              <a:rPr lang="en-US" sz="2000" i="1" dirty="0"/>
              <a:t>Q</a:t>
            </a:r>
            <a:r>
              <a:rPr lang="en-US" sz="2000" baseline="30000" dirty="0"/>
              <a:t>-1</a:t>
            </a:r>
            <a:r>
              <a:rPr lang="en-US" sz="2000" dirty="0"/>
              <a:t> is seen somewhat differently when looking at time and distance dependencies of waves</a:t>
            </a:r>
          </a:p>
          <a:p>
            <a:r>
              <a:rPr lang="en-US" sz="2000" dirty="0"/>
              <a:t>For </a:t>
            </a:r>
            <a:r>
              <a:rPr lang="en-US" sz="2000" dirty="0">
                <a:solidFill>
                  <a:srgbClr val="7030A0"/>
                </a:solidFill>
              </a:rPr>
              <a:t>time-dependent waves </a:t>
            </a:r>
            <a:r>
              <a:rPr lang="en-US" sz="2000" dirty="0"/>
              <a:t>(like free oscillations and seismic coda): </a:t>
            </a:r>
          </a:p>
        </p:txBody>
      </p:sp>
      <p:sp>
        <p:nvSpPr>
          <p:cNvPr id="30" name="Content Placeholder 2">
            <a:extLst>
              <a:ext uri="{FF2B5EF4-FFF2-40B4-BE49-F238E27FC236}">
                <a16:creationId xmlns:a16="http://schemas.microsoft.com/office/drawing/2014/main" id="{00649DB5-983F-3241-1F2C-36C6AED8B744}"/>
              </a:ext>
            </a:extLst>
          </p:cNvPr>
          <p:cNvSpPr txBox="1">
            <a:spLocks/>
          </p:cNvSpPr>
          <p:nvPr/>
        </p:nvSpPr>
        <p:spPr>
          <a:xfrm>
            <a:off x="407383" y="3593737"/>
            <a:ext cx="5923079" cy="12571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1800" dirty="0"/>
              <a:t>However, </a:t>
            </a:r>
            <a:r>
              <a:rPr lang="en-US" sz="1800" i="1" dirty="0">
                <a:latin typeface="Times New Roman" panose="02020603050405020304" pitchFamily="18" charset="0"/>
                <a:cs typeface="Times New Roman" panose="02020603050405020304" pitchFamily="18" charset="0"/>
              </a:rPr>
              <a:t>A</a:t>
            </a:r>
            <a:r>
              <a:rPr lang="en-US" sz="1800" baseline="-25000" dirty="0">
                <a:latin typeface="Times New Roman" panose="02020603050405020304" pitchFamily="18" charset="0"/>
                <a:cs typeface="Times New Roman" panose="02020603050405020304" pitchFamily="18" charset="0"/>
              </a:rPr>
              <a:t>0</a:t>
            </a:r>
            <a:r>
              <a:rPr lang="en-US" sz="1800" dirty="0"/>
              <a:t> may depend on time too…</a:t>
            </a:r>
          </a:p>
          <a:p>
            <a:r>
              <a:rPr lang="en-US" sz="2000" dirty="0"/>
              <a:t>For </a:t>
            </a:r>
            <a:r>
              <a:rPr lang="en-US" sz="2000" dirty="0">
                <a:solidFill>
                  <a:srgbClr val="7030A0"/>
                </a:solidFill>
              </a:rPr>
              <a:t>distance-dependent traveling waves</a:t>
            </a:r>
            <a:r>
              <a:rPr lang="en-US" sz="2000" dirty="0"/>
              <a:t>, </a:t>
            </a:r>
            <a:r>
              <a:rPr lang="en-US" sz="2000" i="1" dirty="0">
                <a:latin typeface="Times New Roman" panose="02020603050405020304" pitchFamily="18" charset="0"/>
                <a:cs typeface="Times New Roman" panose="02020603050405020304" pitchFamily="18" charset="0"/>
              </a:rPr>
              <a:t>Q</a:t>
            </a:r>
            <a:r>
              <a:rPr lang="en-US" sz="2000" baseline="30000" dirty="0">
                <a:latin typeface="Times New Roman" panose="02020603050405020304" pitchFamily="18" charset="0"/>
                <a:cs typeface="Times New Roman" panose="02020603050405020304" pitchFamily="18" charset="0"/>
              </a:rPr>
              <a:t>-1</a:t>
            </a:r>
            <a:r>
              <a:rPr lang="en-US" sz="2000" dirty="0"/>
              <a:t> </a:t>
            </a:r>
            <a:r>
              <a:rPr lang="en-US" sz="2000" dirty="0">
                <a:cs typeface="Times New Roman" panose="02020603050405020304" pitchFamily="18" charset="0"/>
              </a:rPr>
              <a:t>describes the decrease of amplitude </a:t>
            </a:r>
            <a:r>
              <a:rPr lang="en-US" sz="2000" dirty="0">
                <a:solidFill>
                  <a:srgbClr val="7030A0"/>
                </a:solidFill>
                <a:cs typeface="Times New Roman" panose="02020603050405020304" pitchFamily="18" charset="0"/>
              </a:rPr>
              <a:t>with distance </a:t>
            </a:r>
            <a:r>
              <a:rPr lang="en-US" sz="2000" i="1" dirty="0">
                <a:solidFill>
                  <a:srgbClr val="7030A0"/>
                </a:solidFill>
                <a:latin typeface="Times New Roman" panose="02020603050405020304" pitchFamily="18" charset="0"/>
                <a:cs typeface="Times New Roman" panose="02020603050405020304" pitchFamily="18" charset="0"/>
              </a:rPr>
              <a:t>x</a:t>
            </a:r>
            <a:r>
              <a:rPr lang="en-US" sz="2000" dirty="0">
                <a:latin typeface="Times New Roman" panose="02020603050405020304" pitchFamily="18" charset="0"/>
                <a:cs typeface="Times New Roman" panose="02020603050405020304" pitchFamily="18" charset="0"/>
              </a:rPr>
              <a:t>:</a:t>
            </a:r>
          </a:p>
        </p:txBody>
      </p:sp>
      <p:graphicFrame>
        <p:nvGraphicFramePr>
          <p:cNvPr id="31" name="Object 30">
            <a:extLst>
              <a:ext uri="{FF2B5EF4-FFF2-40B4-BE49-F238E27FC236}">
                <a16:creationId xmlns:a16="http://schemas.microsoft.com/office/drawing/2014/main" id="{A5F9BEFC-2880-921E-009E-86BCBA9953B3}"/>
              </a:ext>
            </a:extLst>
          </p:cNvPr>
          <p:cNvGraphicFramePr>
            <a:graphicFrameLocks/>
          </p:cNvGraphicFramePr>
          <p:nvPr>
            <p:extLst>
              <p:ext uri="{D42A27DB-BD31-4B8C-83A1-F6EECF244321}">
                <p14:modId xmlns:p14="http://schemas.microsoft.com/office/powerpoint/2010/main" val="2053864298"/>
              </p:ext>
            </p:extLst>
          </p:nvPr>
        </p:nvGraphicFramePr>
        <p:xfrm>
          <a:off x="1872139" y="5670456"/>
          <a:ext cx="658120" cy="672842"/>
        </p:xfrm>
        <a:graphic>
          <a:graphicData uri="http://schemas.openxmlformats.org/presentationml/2006/ole">
            <mc:AlternateContent xmlns:mc="http://schemas.openxmlformats.org/markup-compatibility/2006">
              <mc:Choice xmlns:v="urn:schemas-microsoft-com:vml" Requires="v">
                <p:oleObj name="Equation" r:id="rId5" imgW="393480" imgH="393480" progId="Equation.DSMT4">
                  <p:embed/>
                </p:oleObj>
              </mc:Choice>
              <mc:Fallback>
                <p:oleObj name="Equation" r:id="rId5" imgW="393480" imgH="393480" progId="Equation.DSMT4">
                  <p:embed/>
                  <p:pic>
                    <p:nvPicPr>
                      <p:cNvPr id="26" name="Object 25">
                        <a:extLst>
                          <a:ext uri="{FF2B5EF4-FFF2-40B4-BE49-F238E27FC236}">
                            <a16:creationId xmlns:a16="http://schemas.microsoft.com/office/drawing/2014/main" id="{94B8AC2F-B697-C898-99B1-5301A5502B0A}"/>
                          </a:ext>
                        </a:extLst>
                      </p:cNvPr>
                      <p:cNvPicPr preferRelativeResize="0">
                        <a:picLocks noChangeArrowheads="1"/>
                      </p:cNvPicPr>
                      <p:nvPr/>
                    </p:nvPicPr>
                    <p:blipFill>
                      <a:blip r:embed="rId6"/>
                      <a:srcRect/>
                      <a:stretch>
                        <a:fillRect/>
                      </a:stretch>
                    </p:blipFill>
                    <p:spPr bwMode="auto">
                      <a:xfrm>
                        <a:off x="1872139" y="5670456"/>
                        <a:ext cx="658120" cy="672842"/>
                      </a:xfrm>
                      <a:prstGeom prst="rect">
                        <a:avLst/>
                      </a:prstGeom>
                      <a:noFill/>
                    </p:spPr>
                  </p:pic>
                </p:oleObj>
              </mc:Fallback>
            </mc:AlternateContent>
          </a:graphicData>
        </a:graphic>
      </p:graphicFrame>
      <p:sp>
        <p:nvSpPr>
          <p:cNvPr id="32" name="TextBox 31">
            <a:extLst>
              <a:ext uri="{FF2B5EF4-FFF2-40B4-BE49-F238E27FC236}">
                <a16:creationId xmlns:a16="http://schemas.microsoft.com/office/drawing/2014/main" id="{98653027-C9CE-6F25-9BB6-1BCFB80965DF}"/>
              </a:ext>
            </a:extLst>
          </p:cNvPr>
          <p:cNvSpPr txBox="1"/>
          <p:nvPr/>
        </p:nvSpPr>
        <p:spPr>
          <a:xfrm>
            <a:off x="2655518" y="5855986"/>
            <a:ext cx="1878904" cy="369332"/>
          </a:xfrm>
          <a:prstGeom prst="rect">
            <a:avLst/>
          </a:prstGeom>
          <a:noFill/>
        </p:spPr>
        <p:txBody>
          <a:bodyPr wrap="square" rtlCol="0">
            <a:spAutoFit/>
          </a:bodyPr>
          <a:lstStyle/>
          <a:p>
            <a:r>
              <a:rPr lang="en-CA" dirty="0">
                <a:solidFill>
                  <a:schemeClr val="accent4">
                    <a:lumMod val="50000"/>
                  </a:schemeClr>
                </a:solidFill>
              </a:rPr>
              <a:t> is the travel time</a:t>
            </a:r>
          </a:p>
        </p:txBody>
      </p:sp>
      <p:graphicFrame>
        <p:nvGraphicFramePr>
          <p:cNvPr id="33" name="Object 32">
            <a:extLst>
              <a:ext uri="{FF2B5EF4-FFF2-40B4-BE49-F238E27FC236}">
                <a16:creationId xmlns:a16="http://schemas.microsoft.com/office/drawing/2014/main" id="{EA6C0CA6-0989-5EBB-F5DC-BB2FC800FEC2}"/>
              </a:ext>
            </a:extLst>
          </p:cNvPr>
          <p:cNvGraphicFramePr>
            <a:graphicFrameLocks/>
          </p:cNvGraphicFramePr>
          <p:nvPr>
            <p:extLst>
              <p:ext uri="{D42A27DB-BD31-4B8C-83A1-F6EECF244321}">
                <p14:modId xmlns:p14="http://schemas.microsoft.com/office/powerpoint/2010/main" val="3465351187"/>
              </p:ext>
            </p:extLst>
          </p:nvPr>
        </p:nvGraphicFramePr>
        <p:xfrm>
          <a:off x="1493241" y="2851291"/>
          <a:ext cx="2828240" cy="716952"/>
        </p:xfrm>
        <a:graphic>
          <a:graphicData uri="http://schemas.openxmlformats.org/presentationml/2006/ole">
            <mc:AlternateContent xmlns:mc="http://schemas.openxmlformats.org/markup-compatibility/2006">
              <mc:Choice xmlns:v="urn:schemas-microsoft-com:vml" Requires="v">
                <p:oleObj name="Equation" r:id="rId7" imgW="1562040" imgH="431640" progId="Equation.DSMT4">
                  <p:embed/>
                </p:oleObj>
              </mc:Choice>
              <mc:Fallback>
                <p:oleObj name="Equation" r:id="rId7" imgW="1562040" imgH="431640" progId="Equation.DSMT4">
                  <p:embed/>
                  <p:pic>
                    <p:nvPicPr>
                      <p:cNvPr id="26" name="Object 25">
                        <a:extLst>
                          <a:ext uri="{FF2B5EF4-FFF2-40B4-BE49-F238E27FC236}">
                            <a16:creationId xmlns:a16="http://schemas.microsoft.com/office/drawing/2014/main" id="{94B8AC2F-B697-C898-99B1-5301A5502B0A}"/>
                          </a:ext>
                        </a:extLst>
                      </p:cNvPr>
                      <p:cNvPicPr preferRelativeResize="0">
                        <a:picLocks noChangeArrowheads="1"/>
                      </p:cNvPicPr>
                      <p:nvPr/>
                    </p:nvPicPr>
                    <p:blipFill>
                      <a:blip r:embed="rId8"/>
                      <a:srcRect/>
                      <a:stretch>
                        <a:fillRect/>
                      </a:stretch>
                    </p:blipFill>
                    <p:spPr bwMode="auto">
                      <a:xfrm>
                        <a:off x="1493241" y="2851291"/>
                        <a:ext cx="2828240" cy="716952"/>
                      </a:xfrm>
                      <a:prstGeom prst="rect">
                        <a:avLst/>
                      </a:prstGeom>
                      <a:noFill/>
                    </p:spPr>
                  </p:pic>
                </p:oleObj>
              </mc:Fallback>
            </mc:AlternateContent>
          </a:graphicData>
        </a:graphic>
      </p:graphicFrame>
    </p:spTree>
    <p:extLst>
      <p:ext uri="{BB962C8B-B14F-4D97-AF65-F5344CB8AC3E}">
        <p14:creationId xmlns:p14="http://schemas.microsoft.com/office/powerpoint/2010/main" val="16183333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EBCC147E-6FA5-D518-54CF-FB6CFFFC6852}"/>
              </a:ext>
            </a:extLst>
          </p:cNvPr>
          <p:cNvSpPr>
            <a:spLocks noChangeArrowheads="1"/>
          </p:cNvSpPr>
          <p:nvPr/>
        </p:nvSpPr>
        <p:spPr bwMode="auto">
          <a:xfrm>
            <a:off x="5235879" y="328751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7" name="Rectangle 4">
            <a:extLst>
              <a:ext uri="{FF2B5EF4-FFF2-40B4-BE49-F238E27FC236}">
                <a16:creationId xmlns:a16="http://schemas.microsoft.com/office/drawing/2014/main" id="{EC38E535-2187-AB2F-0F7C-60888E103200}"/>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6" name="Footer Placeholder 5">
            <a:extLst>
              <a:ext uri="{FF2B5EF4-FFF2-40B4-BE49-F238E27FC236}">
                <a16:creationId xmlns:a16="http://schemas.microsoft.com/office/drawing/2014/main" id="{E0B54059-5E18-AEAF-CD11-AFD6D07DAC63}"/>
              </a:ext>
            </a:extLst>
          </p:cNvPr>
          <p:cNvSpPr>
            <a:spLocks noGrp="1"/>
          </p:cNvSpPr>
          <p:nvPr>
            <p:ph type="ftr" sz="quarter" idx="11"/>
          </p:nvPr>
        </p:nvSpPr>
        <p:spPr/>
        <p:txBody>
          <a:bodyPr/>
          <a:lstStyle/>
          <a:p>
            <a:r>
              <a:rPr lang="en-CA" dirty="0"/>
              <a:t>Theories of relaxation phenomena</a:t>
            </a:r>
          </a:p>
        </p:txBody>
      </p:sp>
      <p:sp>
        <p:nvSpPr>
          <p:cNvPr id="8" name="Slide Number Placeholder 7">
            <a:extLst>
              <a:ext uri="{FF2B5EF4-FFF2-40B4-BE49-F238E27FC236}">
                <a16:creationId xmlns:a16="http://schemas.microsoft.com/office/drawing/2014/main" id="{6114FC5B-D388-67CE-2CC0-3F915ABA6383}"/>
              </a:ext>
            </a:extLst>
          </p:cNvPr>
          <p:cNvSpPr>
            <a:spLocks noGrp="1"/>
          </p:cNvSpPr>
          <p:nvPr>
            <p:ph type="sldNum" sz="quarter" idx="12"/>
          </p:nvPr>
        </p:nvSpPr>
        <p:spPr/>
        <p:txBody>
          <a:bodyPr/>
          <a:lstStyle/>
          <a:p>
            <a:fld id="{EC7E1DAD-4979-4288-AA49-3B811F18F449}" type="slidenum">
              <a:rPr lang="en-CA" smtClean="0"/>
              <a:t>24</a:t>
            </a:fld>
            <a:endParaRPr lang="en-CA" dirty="0"/>
          </a:p>
        </p:txBody>
      </p:sp>
      <p:sp>
        <p:nvSpPr>
          <p:cNvPr id="12" name="Rectangle 3">
            <a:extLst>
              <a:ext uri="{FF2B5EF4-FFF2-40B4-BE49-F238E27FC236}">
                <a16:creationId xmlns:a16="http://schemas.microsoft.com/office/drawing/2014/main" id="{98E1F0F9-A59E-FE5B-B538-4D8A371744EE}"/>
              </a:ext>
            </a:extLst>
          </p:cNvPr>
          <p:cNvSpPr>
            <a:spLocks noChangeArrowheads="1"/>
          </p:cNvSpPr>
          <p:nvPr/>
        </p:nvSpPr>
        <p:spPr bwMode="auto">
          <a:xfrm>
            <a:off x="8743167" y="490732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9" name="Title 1">
            <a:extLst>
              <a:ext uri="{FF2B5EF4-FFF2-40B4-BE49-F238E27FC236}">
                <a16:creationId xmlns:a16="http://schemas.microsoft.com/office/drawing/2014/main" id="{C4A44579-BDAE-E592-C60A-3037B135FEB4}"/>
              </a:ext>
            </a:extLst>
          </p:cNvPr>
          <p:cNvSpPr txBox="1">
            <a:spLocks/>
          </p:cNvSpPr>
          <p:nvPr/>
        </p:nvSpPr>
        <p:spPr>
          <a:xfrm>
            <a:off x="834674" y="134099"/>
            <a:ext cx="8355905" cy="9987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3200" dirty="0"/>
              <a:t>Theories of relaxation (anelastic) phenomena </a:t>
            </a:r>
          </a:p>
        </p:txBody>
      </p:sp>
      <p:sp>
        <p:nvSpPr>
          <p:cNvPr id="19" name="Rectangle 2">
            <a:extLst>
              <a:ext uri="{FF2B5EF4-FFF2-40B4-BE49-F238E27FC236}">
                <a16:creationId xmlns:a16="http://schemas.microsoft.com/office/drawing/2014/main" id="{DEEEC9F6-AE48-D960-148E-DFD07A3107A3}"/>
              </a:ext>
            </a:extLst>
          </p:cNvPr>
          <p:cNvSpPr>
            <a:spLocks noChangeArrowheads="1"/>
          </p:cNvSpPr>
          <p:nvPr/>
        </p:nvSpPr>
        <p:spPr bwMode="auto">
          <a:xfrm>
            <a:off x="2655518" y="205468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25" name="Rectangle 4">
            <a:extLst>
              <a:ext uri="{FF2B5EF4-FFF2-40B4-BE49-F238E27FC236}">
                <a16:creationId xmlns:a16="http://schemas.microsoft.com/office/drawing/2014/main" id="{624018F0-D7D1-50EF-6908-BE6615D7E373}"/>
              </a:ext>
            </a:extLst>
          </p:cNvPr>
          <p:cNvSpPr>
            <a:spLocks noChangeArrowheads="1"/>
          </p:cNvSpPr>
          <p:nvPr/>
        </p:nvSpPr>
        <p:spPr bwMode="auto">
          <a:xfrm>
            <a:off x="1011019" y="4263748"/>
            <a:ext cx="1464703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CA"/>
          </a:p>
        </p:txBody>
      </p:sp>
      <p:sp>
        <p:nvSpPr>
          <p:cNvPr id="27" name="Content Placeholder 2">
            <a:extLst>
              <a:ext uri="{FF2B5EF4-FFF2-40B4-BE49-F238E27FC236}">
                <a16:creationId xmlns:a16="http://schemas.microsoft.com/office/drawing/2014/main" id="{915F0BB9-5335-2E9B-25E7-784771F96AD9}"/>
              </a:ext>
            </a:extLst>
          </p:cNvPr>
          <p:cNvSpPr txBox="1">
            <a:spLocks/>
          </p:cNvSpPr>
          <p:nvPr/>
        </p:nvSpPr>
        <p:spPr>
          <a:xfrm>
            <a:off x="1786812" y="1286117"/>
            <a:ext cx="8355905" cy="507023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There are two general approaches to explaining the anelastic phenomena described above:</a:t>
            </a:r>
          </a:p>
          <a:p>
            <a:pPr marL="457200" indent="-457200">
              <a:buFont typeface="+mj-lt"/>
              <a:buAutoNum type="arabicParenR"/>
            </a:pPr>
            <a:r>
              <a:rPr lang="en-US" sz="2000" dirty="0"/>
              <a:t>Conventional and very broadly used: </a:t>
            </a:r>
            <a:r>
              <a:rPr lang="en-US" sz="2000" b="1" dirty="0">
                <a:solidFill>
                  <a:srgbClr val="7030A0"/>
                </a:solidFill>
              </a:rPr>
              <a:t>The heuristic viscoelastic model</a:t>
            </a:r>
            <a:r>
              <a:rPr lang="en-US" sz="2000" dirty="0">
                <a:solidFill>
                  <a:srgbClr val="7030A0"/>
                </a:solidFill>
              </a:rPr>
              <a:t>. </a:t>
            </a:r>
          </a:p>
          <a:p>
            <a:pPr lvl="1"/>
            <a:r>
              <a:rPr lang="en-US" sz="1800" dirty="0"/>
              <a:t>The key idea is that the time-dependent creep seen in transient experiments and frequency-dependent and phase-delayed responses in harmonic-oscillation experiments </a:t>
            </a:r>
            <a:r>
              <a:rPr lang="en-US" sz="1800" dirty="0">
                <a:solidFill>
                  <a:srgbClr val="7030A0"/>
                </a:solidFill>
              </a:rPr>
              <a:t>are inherent in the material </a:t>
            </a:r>
          </a:p>
          <a:p>
            <a:pPr lvl="1"/>
            <a:r>
              <a:rPr lang="en-US" sz="1800" dirty="0"/>
              <a:t>This approach easily explains the above experiments but has problems with physical meanings of material properties and nonphysical wave solutions</a:t>
            </a:r>
          </a:p>
          <a:p>
            <a:pPr lvl="1"/>
            <a:r>
              <a:rPr lang="en-US" sz="1800" dirty="0"/>
              <a:t>Also has difficulties with porous rock</a:t>
            </a:r>
          </a:p>
          <a:p>
            <a:pPr marL="457200" indent="-457200">
              <a:buFont typeface="+mj-lt"/>
              <a:buAutoNum type="arabicParenR"/>
            </a:pPr>
            <a:r>
              <a:rPr lang="en-US" sz="2000" dirty="0"/>
              <a:t>Less known, maybe more difficult, </a:t>
            </a:r>
            <a:r>
              <a:rPr lang="en-US" sz="2000" u="sng" dirty="0"/>
              <a:t>but correct and much more powerful </a:t>
            </a:r>
            <a:r>
              <a:rPr lang="en-US" sz="2000" dirty="0"/>
              <a:t>approach: </a:t>
            </a:r>
            <a:r>
              <a:rPr lang="en-US" sz="2000" b="1" dirty="0">
                <a:solidFill>
                  <a:srgbClr val="7030A0"/>
                </a:solidFill>
              </a:rPr>
              <a:t>Classical continuum mechanics</a:t>
            </a:r>
          </a:p>
          <a:p>
            <a:pPr lvl="1"/>
            <a:r>
              <a:rPr lang="en-US" sz="1800" dirty="0"/>
              <a:t>It has multiple forms. We will use the </a:t>
            </a:r>
            <a:r>
              <a:rPr lang="en-US" sz="1800" dirty="0" err="1"/>
              <a:t>Lagrangian</a:t>
            </a:r>
            <a:r>
              <a:rPr lang="en-US" sz="1800" dirty="0"/>
              <a:t> form</a:t>
            </a:r>
          </a:p>
          <a:p>
            <a:pPr lvl="1"/>
            <a:r>
              <a:rPr lang="en-US" sz="1800" dirty="0"/>
              <a:t>It is based on </a:t>
            </a:r>
            <a:r>
              <a:rPr lang="en-US" sz="1800" dirty="0">
                <a:solidFill>
                  <a:srgbClr val="7030A0"/>
                </a:solidFill>
              </a:rPr>
              <a:t>time- and frequency-independent </a:t>
            </a:r>
            <a:r>
              <a:rPr lang="en-US" sz="1800" dirty="0"/>
              <a:t>material properties which are not so obvious from observations</a:t>
            </a:r>
          </a:p>
          <a:p>
            <a:pPr lvl="1"/>
            <a:r>
              <a:rPr lang="en-US" sz="1800" dirty="0"/>
              <a:t>All </a:t>
            </a:r>
            <a:r>
              <a:rPr lang="en-US" sz="1800" dirty="0">
                <a:solidFill>
                  <a:srgbClr val="7030A0"/>
                </a:solidFill>
              </a:rPr>
              <a:t>interactions are local and instantaneous </a:t>
            </a:r>
            <a:r>
              <a:rPr lang="en-US" sz="1800" dirty="0"/>
              <a:t>but depend on gradients and time rates of deformation</a:t>
            </a:r>
          </a:p>
        </p:txBody>
      </p:sp>
      <p:sp>
        <p:nvSpPr>
          <p:cNvPr id="2" name="TextBox 1">
            <a:extLst>
              <a:ext uri="{FF2B5EF4-FFF2-40B4-BE49-F238E27FC236}">
                <a16:creationId xmlns:a16="http://schemas.microsoft.com/office/drawing/2014/main" id="{3F5AEC4B-1CA5-8CE6-0D62-1D7F051287DA}"/>
              </a:ext>
            </a:extLst>
          </p:cNvPr>
          <p:cNvSpPr txBox="1"/>
          <p:nvPr/>
        </p:nvSpPr>
        <p:spPr>
          <a:xfrm>
            <a:off x="10271342" y="2397865"/>
            <a:ext cx="1327760" cy="923330"/>
          </a:xfrm>
          <a:prstGeom prst="rect">
            <a:avLst/>
          </a:prstGeom>
          <a:noFill/>
          <a:ln>
            <a:solidFill>
              <a:schemeClr val="accent4">
                <a:lumMod val="50000"/>
              </a:schemeClr>
            </a:solidFill>
          </a:ln>
        </p:spPr>
        <p:txBody>
          <a:bodyPr wrap="square" rtlCol="0">
            <a:spAutoFit/>
          </a:bodyPr>
          <a:lstStyle/>
          <a:p>
            <a:pPr algn="ctr"/>
            <a:r>
              <a:rPr lang="en-CA" dirty="0">
                <a:solidFill>
                  <a:schemeClr val="accent4">
                    <a:lumMod val="50000"/>
                  </a:schemeClr>
                </a:solidFill>
              </a:rPr>
              <a:t>This will be described in Lecture 2</a:t>
            </a:r>
          </a:p>
        </p:txBody>
      </p:sp>
      <p:sp>
        <p:nvSpPr>
          <p:cNvPr id="3" name="TextBox 2">
            <a:extLst>
              <a:ext uri="{FF2B5EF4-FFF2-40B4-BE49-F238E27FC236}">
                <a16:creationId xmlns:a16="http://schemas.microsoft.com/office/drawing/2014/main" id="{10167D66-E76B-268C-FAAA-3C1831172E4A}"/>
              </a:ext>
            </a:extLst>
          </p:cNvPr>
          <p:cNvSpPr txBox="1"/>
          <p:nvPr/>
        </p:nvSpPr>
        <p:spPr>
          <a:xfrm>
            <a:off x="10254630" y="4342166"/>
            <a:ext cx="1327760" cy="1200329"/>
          </a:xfrm>
          <a:prstGeom prst="rect">
            <a:avLst/>
          </a:prstGeom>
          <a:noFill/>
          <a:ln>
            <a:solidFill>
              <a:schemeClr val="accent4">
                <a:lumMod val="50000"/>
              </a:schemeClr>
            </a:solidFill>
          </a:ln>
        </p:spPr>
        <p:txBody>
          <a:bodyPr wrap="square" rtlCol="0">
            <a:spAutoFit/>
          </a:bodyPr>
          <a:lstStyle/>
          <a:p>
            <a:pPr algn="ctr"/>
            <a:r>
              <a:rPr lang="en-CA" dirty="0">
                <a:solidFill>
                  <a:schemeClr val="accent4">
                    <a:lumMod val="50000"/>
                  </a:schemeClr>
                </a:solidFill>
              </a:rPr>
              <a:t>We will study this later in the course</a:t>
            </a:r>
          </a:p>
        </p:txBody>
      </p:sp>
    </p:spTree>
    <p:extLst>
      <p:ext uri="{BB962C8B-B14F-4D97-AF65-F5344CB8AC3E}">
        <p14:creationId xmlns:p14="http://schemas.microsoft.com/office/powerpoint/2010/main" val="33964403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3671</TotalTime>
  <Words>3261</Words>
  <Application>Microsoft Office PowerPoint</Application>
  <PresentationFormat>Widescreen</PresentationFormat>
  <Paragraphs>280</Paragraphs>
  <Slides>24</Slides>
  <Notes>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24</vt:i4>
      </vt:variant>
    </vt:vector>
  </HeadingPairs>
  <TitlesOfParts>
    <vt:vector size="31" baseType="lpstr">
      <vt:lpstr>Arial</vt:lpstr>
      <vt:lpstr>Calibri</vt:lpstr>
      <vt:lpstr>Calibri Light</vt:lpstr>
      <vt:lpstr>Symbol</vt:lpstr>
      <vt:lpstr>Times New Roman</vt:lpstr>
      <vt:lpstr>Office Theme</vt:lpstr>
      <vt:lpstr>Equation</vt:lpstr>
      <vt:lpstr>Lecture 1: Introduction</vt:lpstr>
      <vt:lpstr>Objectives: “How Rock Deformation Works”</vt:lpstr>
      <vt:lpstr>General approach</vt:lpstr>
      <vt:lpstr>Types of deformations and terminology</vt:lpstr>
      <vt:lpstr>Elastic, anelastic, and plastic deformations</vt:lpstr>
      <vt:lpstr>Porous rock</vt:lpstr>
      <vt:lpstr>Scales</vt:lpstr>
      <vt:lpstr>Observation scale</vt:lpstr>
      <vt:lpstr>Rock-structure scales</vt:lpstr>
      <vt:lpstr>Pore-flow scales</vt:lpstr>
      <vt:lpstr>“Global” Biot’s flow</vt:lpstr>
      <vt:lpstr>Deformation patterns, variables, and material properties </vt:lpstr>
      <vt:lpstr>Deformations</vt:lpstr>
      <vt:lpstr>Wave-Induced Fluid Flow (WIFF)</vt:lpstr>
      <vt:lpstr>Characteristic times and frequencies</vt:lpstr>
      <vt:lpstr>Relaxation time and rock viscosity</vt:lpstr>
      <vt:lpstr>Observations of elasticity and anelasticity</vt:lpstr>
      <vt:lpstr>Observation 1: Transient deformations</vt:lpstr>
      <vt:lpstr>Observation 2: Forced harmonic oscillations</vt:lpstr>
      <vt:lpstr>Forced harmonic oscillations</vt:lpstr>
      <vt:lpstr>Dispersion and attenuation of empirical modulus</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Igor Morozov</dc:creator>
  <cp:lastModifiedBy>Igor Morozov</cp:lastModifiedBy>
  <cp:revision>77</cp:revision>
  <dcterms:created xsi:type="dcterms:W3CDTF">2022-11-03T01:25:55Z</dcterms:created>
  <dcterms:modified xsi:type="dcterms:W3CDTF">2024-05-17T14:22:04Z</dcterms:modified>
</cp:coreProperties>
</file>