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7">
  <p:sldMasterIdLst>
    <p:sldMasterId id="2147483648" r:id="rId1"/>
  </p:sldMasterIdLst>
  <p:notesMasterIdLst>
    <p:notesMasterId r:id="rId38"/>
  </p:notesMasterIdLst>
  <p:sldIdLst>
    <p:sldId id="257" r:id="rId2"/>
    <p:sldId id="268" r:id="rId3"/>
    <p:sldId id="260" r:id="rId4"/>
    <p:sldId id="275" r:id="rId5"/>
    <p:sldId id="281" r:id="rId6"/>
    <p:sldId id="277" r:id="rId7"/>
    <p:sldId id="278" r:id="rId8"/>
    <p:sldId id="276" r:id="rId9"/>
    <p:sldId id="279" r:id="rId10"/>
    <p:sldId id="280" r:id="rId11"/>
    <p:sldId id="274" r:id="rId12"/>
    <p:sldId id="282" r:id="rId13"/>
    <p:sldId id="283" r:id="rId14"/>
    <p:sldId id="284" r:id="rId15"/>
    <p:sldId id="306" r:id="rId16"/>
    <p:sldId id="285" r:id="rId17"/>
    <p:sldId id="286" r:id="rId18"/>
    <p:sldId id="288" r:id="rId19"/>
    <p:sldId id="289" r:id="rId20"/>
    <p:sldId id="287" r:id="rId21"/>
    <p:sldId id="290" r:id="rId22"/>
    <p:sldId id="293" r:id="rId23"/>
    <p:sldId id="294" r:id="rId24"/>
    <p:sldId id="295" r:id="rId25"/>
    <p:sldId id="302" r:id="rId26"/>
    <p:sldId id="304" r:id="rId27"/>
    <p:sldId id="291" r:id="rId28"/>
    <p:sldId id="303" r:id="rId29"/>
    <p:sldId id="292" r:id="rId30"/>
    <p:sldId id="296" r:id="rId31"/>
    <p:sldId id="297" r:id="rId32"/>
    <p:sldId id="299" r:id="rId33"/>
    <p:sldId id="300" r:id="rId34"/>
    <p:sldId id="298" r:id="rId35"/>
    <p:sldId id="301" r:id="rId36"/>
    <p:sldId id="30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17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5F095-71F4-4430-857A-605C6899A687}" type="datetimeFigureOut">
              <a:rPr lang="en-CA" smtClean="0"/>
              <a:t>2024-05-16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EC2BCC-8964-4B91-812E-0FB56697B1BD}" type="slidenum">
              <a:rPr lang="en-CA" smtClean="0"/>
              <a:t>‹#›</a:t>
            </a:fld>
            <a:endParaRPr lang="en-CA"/>
          </a:p>
        </p:txBody>
      </p:sp>
    </p:spTree>
    <p:extLst>
      <p:ext uri="{BB962C8B-B14F-4D97-AF65-F5344CB8AC3E}">
        <p14:creationId xmlns:p14="http://schemas.microsoft.com/office/powerpoint/2010/main" val="200151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CC961-756D-6545-A5E2-9000B9DD14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5F02E98A-D26C-B96E-553E-122AF5921B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D450D369-ACBB-D8C1-04C7-3C3A6018503E}"/>
              </a:ext>
            </a:extLst>
          </p:cNvPr>
          <p:cNvSpPr>
            <a:spLocks noGrp="1"/>
          </p:cNvSpPr>
          <p:nvPr>
            <p:ph type="dt" sz="half" idx="10"/>
          </p:nvPr>
        </p:nvSpPr>
        <p:spPr/>
        <p:txBody>
          <a:bodyPr/>
          <a:lstStyle/>
          <a:p>
            <a:fld id="{E151A172-1A88-4289-BC70-B00E6E76FCE6}" type="datetime1">
              <a:rPr lang="en-CA" smtClean="0"/>
              <a:t>2024-05-16</a:t>
            </a:fld>
            <a:endParaRPr lang="en-CA"/>
          </a:p>
        </p:txBody>
      </p:sp>
      <p:sp>
        <p:nvSpPr>
          <p:cNvPr id="5" name="Footer Placeholder 4">
            <a:extLst>
              <a:ext uri="{FF2B5EF4-FFF2-40B4-BE49-F238E27FC236}">
                <a16:creationId xmlns:a16="http://schemas.microsoft.com/office/drawing/2014/main" id="{C09EAB0C-BA1B-0F38-BC09-90392C65D26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295A998-6011-A506-474E-F1C10FDBB553}"/>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3739406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8FF5-BFA8-3418-D457-F8F60915A1F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15F480-BBDE-4457-1B16-124E32BCE5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BB2A59D-915C-1B7A-9F8A-DD1A4CCF2D7D}"/>
              </a:ext>
            </a:extLst>
          </p:cNvPr>
          <p:cNvSpPr>
            <a:spLocks noGrp="1"/>
          </p:cNvSpPr>
          <p:nvPr>
            <p:ph type="dt" sz="half" idx="10"/>
          </p:nvPr>
        </p:nvSpPr>
        <p:spPr/>
        <p:txBody>
          <a:bodyPr/>
          <a:lstStyle/>
          <a:p>
            <a:fld id="{A22CC64F-9392-4C3D-9976-64B1667F3403}" type="datetime1">
              <a:rPr lang="en-CA" smtClean="0"/>
              <a:t>2024-05-16</a:t>
            </a:fld>
            <a:endParaRPr lang="en-CA"/>
          </a:p>
        </p:txBody>
      </p:sp>
      <p:sp>
        <p:nvSpPr>
          <p:cNvPr id="5" name="Footer Placeholder 4">
            <a:extLst>
              <a:ext uri="{FF2B5EF4-FFF2-40B4-BE49-F238E27FC236}">
                <a16:creationId xmlns:a16="http://schemas.microsoft.com/office/drawing/2014/main" id="{8C36F804-419B-BEE5-3F60-E6003D8A987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176DF38-6E3D-133F-B25B-FCC064297684}"/>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1680120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87D9-80E0-BD29-432B-2765A3CCEB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AFCD7AD2-FD81-1089-E6C4-5EB429C489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1F7DD1-4683-CD3C-171B-23F0400F1C9E}"/>
              </a:ext>
            </a:extLst>
          </p:cNvPr>
          <p:cNvSpPr>
            <a:spLocks noGrp="1"/>
          </p:cNvSpPr>
          <p:nvPr>
            <p:ph type="dt" sz="half" idx="10"/>
          </p:nvPr>
        </p:nvSpPr>
        <p:spPr/>
        <p:txBody>
          <a:bodyPr/>
          <a:lstStyle/>
          <a:p>
            <a:fld id="{FA90C192-8F55-40EC-949A-40F62F28D8C0}" type="datetime1">
              <a:rPr lang="en-CA" smtClean="0"/>
              <a:t>2024-05-16</a:t>
            </a:fld>
            <a:endParaRPr lang="en-CA"/>
          </a:p>
        </p:txBody>
      </p:sp>
      <p:sp>
        <p:nvSpPr>
          <p:cNvPr id="5" name="Footer Placeholder 4">
            <a:extLst>
              <a:ext uri="{FF2B5EF4-FFF2-40B4-BE49-F238E27FC236}">
                <a16:creationId xmlns:a16="http://schemas.microsoft.com/office/drawing/2014/main" id="{EDBE36E7-7148-02C2-7D27-5D1223F53CF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4C11F10-59D1-197B-6735-46A7C2FA4BE4}"/>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3475375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10BA7-4205-14DC-B124-9D27BAFF445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732D28A-00FE-8249-7136-8B2534BAC8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0DC630D-C677-0CEA-A852-2B1A9F6332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C1ABA07-98CC-11CD-5CA1-A0FBFA7C6CB3}"/>
              </a:ext>
            </a:extLst>
          </p:cNvPr>
          <p:cNvSpPr>
            <a:spLocks noGrp="1"/>
          </p:cNvSpPr>
          <p:nvPr>
            <p:ph type="dt" sz="half" idx="10"/>
          </p:nvPr>
        </p:nvSpPr>
        <p:spPr/>
        <p:txBody>
          <a:bodyPr/>
          <a:lstStyle/>
          <a:p>
            <a:fld id="{F53D1B7B-17F3-45B1-B91E-FFAC637AE7F9}" type="datetime1">
              <a:rPr lang="en-CA" smtClean="0"/>
              <a:t>2024-05-16</a:t>
            </a:fld>
            <a:endParaRPr lang="en-CA"/>
          </a:p>
        </p:txBody>
      </p:sp>
      <p:sp>
        <p:nvSpPr>
          <p:cNvPr id="6" name="Footer Placeholder 5">
            <a:extLst>
              <a:ext uri="{FF2B5EF4-FFF2-40B4-BE49-F238E27FC236}">
                <a16:creationId xmlns:a16="http://schemas.microsoft.com/office/drawing/2014/main" id="{02780762-B2D8-5533-3B6E-4725C040BF1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BCB68F4-EB1F-6F0A-97A9-6481C34FA4D0}"/>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2888155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A17B-87F2-529A-A55A-3A81763678F4}"/>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2F2E4DC-7ED4-9CE6-2606-1B676C9BE5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343C11-2DB9-F96A-970E-D21ABBC747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FE3B1AC5-E93A-16C7-8609-E55FA7358C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DA45F7-4CD0-6525-FAA0-3CE1622DB0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6A326F45-65A8-8C11-6E52-C18067797203}"/>
              </a:ext>
            </a:extLst>
          </p:cNvPr>
          <p:cNvSpPr>
            <a:spLocks noGrp="1"/>
          </p:cNvSpPr>
          <p:nvPr>
            <p:ph type="dt" sz="half" idx="10"/>
          </p:nvPr>
        </p:nvSpPr>
        <p:spPr/>
        <p:txBody>
          <a:bodyPr/>
          <a:lstStyle/>
          <a:p>
            <a:fld id="{3377544A-EFAF-4DC0-9E4E-A9FC402E400C}" type="datetime1">
              <a:rPr lang="en-CA" smtClean="0"/>
              <a:t>2024-05-16</a:t>
            </a:fld>
            <a:endParaRPr lang="en-CA"/>
          </a:p>
        </p:txBody>
      </p:sp>
      <p:sp>
        <p:nvSpPr>
          <p:cNvPr id="8" name="Footer Placeholder 7">
            <a:extLst>
              <a:ext uri="{FF2B5EF4-FFF2-40B4-BE49-F238E27FC236}">
                <a16:creationId xmlns:a16="http://schemas.microsoft.com/office/drawing/2014/main" id="{212FD76D-D44D-D9BA-4A7A-7A9F2CAFCC04}"/>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A160D0DA-866F-B6E9-C1A5-D0CD8D15374F}"/>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171095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5CA9D-8B2C-7E2B-123C-0432951D980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033BEC2-CBE9-8A08-A995-7745B683750F}"/>
              </a:ext>
            </a:extLst>
          </p:cNvPr>
          <p:cNvSpPr>
            <a:spLocks noGrp="1"/>
          </p:cNvSpPr>
          <p:nvPr>
            <p:ph type="dt" sz="half" idx="10"/>
          </p:nvPr>
        </p:nvSpPr>
        <p:spPr/>
        <p:txBody>
          <a:bodyPr/>
          <a:lstStyle/>
          <a:p>
            <a:fld id="{5344DAB3-14C4-4217-9A70-458833F62C76}" type="datetime1">
              <a:rPr lang="en-CA" smtClean="0"/>
              <a:t>2024-05-16</a:t>
            </a:fld>
            <a:endParaRPr lang="en-CA"/>
          </a:p>
        </p:txBody>
      </p:sp>
      <p:sp>
        <p:nvSpPr>
          <p:cNvPr id="4" name="Footer Placeholder 3">
            <a:extLst>
              <a:ext uri="{FF2B5EF4-FFF2-40B4-BE49-F238E27FC236}">
                <a16:creationId xmlns:a16="http://schemas.microsoft.com/office/drawing/2014/main" id="{324C2D18-96A8-0CFC-306F-9918D49C6B4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57DE81BF-4C20-BDCE-AE90-398EDB299ED8}"/>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2775493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E9DA24-B60B-3BBA-BDE1-1F6C7FACBD6D}"/>
              </a:ext>
            </a:extLst>
          </p:cNvPr>
          <p:cNvSpPr>
            <a:spLocks noGrp="1"/>
          </p:cNvSpPr>
          <p:nvPr>
            <p:ph type="dt" sz="half" idx="10"/>
          </p:nvPr>
        </p:nvSpPr>
        <p:spPr/>
        <p:txBody>
          <a:bodyPr/>
          <a:lstStyle/>
          <a:p>
            <a:fld id="{F4190113-5ABE-4650-BDA9-2F389A6D9D0C}" type="datetime1">
              <a:rPr lang="en-CA" smtClean="0"/>
              <a:t>2024-05-16</a:t>
            </a:fld>
            <a:endParaRPr lang="en-CA"/>
          </a:p>
        </p:txBody>
      </p:sp>
      <p:sp>
        <p:nvSpPr>
          <p:cNvPr id="3" name="Footer Placeholder 2">
            <a:extLst>
              <a:ext uri="{FF2B5EF4-FFF2-40B4-BE49-F238E27FC236}">
                <a16:creationId xmlns:a16="http://schemas.microsoft.com/office/drawing/2014/main" id="{A8A25BA4-58C7-1F06-71AD-0CA3350CDFBB}"/>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796FA1D-C25E-F8E5-D42A-2B7D3D77B7ED}"/>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3451312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87DA1-511E-1B4B-153C-099CAD659A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A27E2D2E-99E3-321E-7E12-DE58127023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23E7F68-94A5-3C23-BFF2-71BD8D95A0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4C927-D5D7-F04B-2476-1D7769D515E1}"/>
              </a:ext>
            </a:extLst>
          </p:cNvPr>
          <p:cNvSpPr>
            <a:spLocks noGrp="1"/>
          </p:cNvSpPr>
          <p:nvPr>
            <p:ph type="dt" sz="half" idx="10"/>
          </p:nvPr>
        </p:nvSpPr>
        <p:spPr/>
        <p:txBody>
          <a:bodyPr/>
          <a:lstStyle/>
          <a:p>
            <a:fld id="{625A7A25-0228-4D6F-9D7C-ED5897492477}" type="datetime1">
              <a:rPr lang="en-CA" smtClean="0"/>
              <a:t>2024-05-16</a:t>
            </a:fld>
            <a:endParaRPr lang="en-CA"/>
          </a:p>
        </p:txBody>
      </p:sp>
      <p:sp>
        <p:nvSpPr>
          <p:cNvPr id="6" name="Footer Placeholder 5">
            <a:extLst>
              <a:ext uri="{FF2B5EF4-FFF2-40B4-BE49-F238E27FC236}">
                <a16:creationId xmlns:a16="http://schemas.microsoft.com/office/drawing/2014/main" id="{DBE1E822-9B32-F929-D63F-0FF503E8D75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445DEC7-2181-568F-17B7-FF6BE3B4FFFA}"/>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102733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23958-1C05-1327-42B5-0819400F11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2F4AF4A-D016-DC12-5E97-5D1577A3E7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1F78A8DE-411E-59EC-EB56-D871C0D976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37761A-9331-1C3B-00A2-7C2D9D4DCADF}"/>
              </a:ext>
            </a:extLst>
          </p:cNvPr>
          <p:cNvSpPr>
            <a:spLocks noGrp="1"/>
          </p:cNvSpPr>
          <p:nvPr>
            <p:ph type="dt" sz="half" idx="10"/>
          </p:nvPr>
        </p:nvSpPr>
        <p:spPr/>
        <p:txBody>
          <a:bodyPr/>
          <a:lstStyle/>
          <a:p>
            <a:fld id="{E5293590-F57A-4835-86D9-4C0E85B7B734}" type="datetime1">
              <a:rPr lang="en-CA" smtClean="0"/>
              <a:t>2024-05-16</a:t>
            </a:fld>
            <a:endParaRPr lang="en-CA"/>
          </a:p>
        </p:txBody>
      </p:sp>
      <p:sp>
        <p:nvSpPr>
          <p:cNvPr id="6" name="Footer Placeholder 5">
            <a:extLst>
              <a:ext uri="{FF2B5EF4-FFF2-40B4-BE49-F238E27FC236}">
                <a16:creationId xmlns:a16="http://schemas.microsoft.com/office/drawing/2014/main" id="{17FEDDB5-1906-64DB-1E9A-9BC70ADE0CB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5DBE657-443E-F355-6E67-2FDC3ADC19C4}"/>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1670217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E9465-FCDF-9E91-0E8B-0A6BCCC884E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018EB36-1F84-5A4E-221A-2493DCD49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40F3BBE-5FF2-EA2F-CD1C-A59A25B33F7B}"/>
              </a:ext>
            </a:extLst>
          </p:cNvPr>
          <p:cNvSpPr>
            <a:spLocks noGrp="1"/>
          </p:cNvSpPr>
          <p:nvPr>
            <p:ph type="dt" sz="half" idx="10"/>
          </p:nvPr>
        </p:nvSpPr>
        <p:spPr/>
        <p:txBody>
          <a:bodyPr/>
          <a:lstStyle/>
          <a:p>
            <a:fld id="{C362CF1D-DE8C-4DA1-948A-CA3E0DEA42D8}" type="datetime1">
              <a:rPr lang="en-CA" smtClean="0"/>
              <a:t>2024-05-16</a:t>
            </a:fld>
            <a:endParaRPr lang="en-CA"/>
          </a:p>
        </p:txBody>
      </p:sp>
      <p:sp>
        <p:nvSpPr>
          <p:cNvPr id="5" name="Footer Placeholder 4">
            <a:extLst>
              <a:ext uri="{FF2B5EF4-FFF2-40B4-BE49-F238E27FC236}">
                <a16:creationId xmlns:a16="http://schemas.microsoft.com/office/drawing/2014/main" id="{7DDD8BC0-72BC-7A1D-5D6C-2A36ADAA5C5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BAAC1D2-B043-A11A-E016-7B707CF747FE}"/>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1525158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4792A7-B88F-2765-FB3F-FFEEFFC381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8F84BC3-D6C0-B55A-115F-7164AE4645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5E0CCCE-9829-105F-3F3C-4C20AE58135A}"/>
              </a:ext>
            </a:extLst>
          </p:cNvPr>
          <p:cNvSpPr>
            <a:spLocks noGrp="1"/>
          </p:cNvSpPr>
          <p:nvPr>
            <p:ph type="dt" sz="half" idx="10"/>
          </p:nvPr>
        </p:nvSpPr>
        <p:spPr/>
        <p:txBody>
          <a:bodyPr/>
          <a:lstStyle/>
          <a:p>
            <a:fld id="{E3DDFA6C-1ACA-4166-B484-93FD9CC86768}" type="datetime1">
              <a:rPr lang="en-CA" smtClean="0"/>
              <a:t>2024-05-16</a:t>
            </a:fld>
            <a:endParaRPr lang="en-CA"/>
          </a:p>
        </p:txBody>
      </p:sp>
      <p:sp>
        <p:nvSpPr>
          <p:cNvPr id="5" name="Footer Placeholder 4">
            <a:extLst>
              <a:ext uri="{FF2B5EF4-FFF2-40B4-BE49-F238E27FC236}">
                <a16:creationId xmlns:a16="http://schemas.microsoft.com/office/drawing/2014/main" id="{CFAED119-993D-B1E5-4B47-D7D6BF5712C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B5DA91-686E-D583-72D1-AC77CDEF9D2E}"/>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2748582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9EE223-3EEA-58CE-0FDB-AF34485C34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E0EB15D-47AA-7C79-C8C6-15A90FBBDF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6186659-5837-062D-FDA1-499F4985AD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414C-1907-411F-AE23-CC436598CCA9}" type="datetime1">
              <a:rPr lang="en-CA" smtClean="0"/>
              <a:t>2024-05-16</a:t>
            </a:fld>
            <a:endParaRPr lang="en-CA"/>
          </a:p>
        </p:txBody>
      </p:sp>
      <p:sp>
        <p:nvSpPr>
          <p:cNvPr id="5" name="Footer Placeholder 4">
            <a:extLst>
              <a:ext uri="{FF2B5EF4-FFF2-40B4-BE49-F238E27FC236}">
                <a16:creationId xmlns:a16="http://schemas.microsoft.com/office/drawing/2014/main" id="{4EB4E0D9-5640-0950-E601-4FC85911DE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BC034F8B-4EBD-AAC6-EE18-315DFED4B8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7E1DAD-4979-4288-AA49-3B811F18F449}" type="slidenum">
              <a:rPr lang="en-CA" smtClean="0"/>
              <a:t>‹#›</a:t>
            </a:fld>
            <a:endParaRPr lang="en-CA"/>
          </a:p>
        </p:txBody>
      </p:sp>
    </p:spTree>
    <p:extLst>
      <p:ext uri="{BB962C8B-B14F-4D97-AF65-F5344CB8AC3E}">
        <p14:creationId xmlns:p14="http://schemas.microsoft.com/office/powerpoint/2010/main" val="2557709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5.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4.w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6.wmf"/><Relationship Id="rId7" Type="http://schemas.openxmlformats.org/officeDocument/2006/relationships/image" Target="../media/image8.wmf"/><Relationship Id="rId2" Type="http://schemas.openxmlformats.org/officeDocument/2006/relationships/oleObject" Target="../embeddings/oleObject4.bin"/><Relationship Id="rId1" Type="http://schemas.openxmlformats.org/officeDocument/2006/relationships/slideLayout" Target="../slideLayouts/slideLayout2.xml"/><Relationship Id="rId6" Type="http://schemas.openxmlformats.org/officeDocument/2006/relationships/oleObject" Target="../embeddings/oleObject6.bin"/><Relationship Id="rId5" Type="http://schemas.openxmlformats.org/officeDocument/2006/relationships/image" Target="../media/image7.wmf"/><Relationship Id="rId4" Type="http://schemas.openxmlformats.org/officeDocument/2006/relationships/oleObject" Target="../embeddings/oleObject5.bin"/><Relationship Id="rId9" Type="http://schemas.openxmlformats.org/officeDocument/2006/relationships/image" Target="../media/image9.wmf"/></Relationships>
</file>

<file path=ppt/slides/_rels/slide5.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2.wmf"/><Relationship Id="rId5" Type="http://schemas.openxmlformats.org/officeDocument/2006/relationships/oleObject" Target="../embeddings/oleObject9.bin"/><Relationship Id="rId10" Type="http://schemas.openxmlformats.org/officeDocument/2006/relationships/image" Target="../media/image14.wmf"/><Relationship Id="rId4" Type="http://schemas.openxmlformats.org/officeDocument/2006/relationships/image" Target="../media/image11.wmf"/><Relationship Id="rId9" Type="http://schemas.openxmlformats.org/officeDocument/2006/relationships/oleObject" Target="../embeddings/oleObject11.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image" Target="../media/image15.wmf"/><Relationship Id="rId7" Type="http://schemas.openxmlformats.org/officeDocument/2006/relationships/image" Target="../media/image17.wmf"/><Relationship Id="rId2" Type="http://schemas.openxmlformats.org/officeDocument/2006/relationships/oleObject" Target="../embeddings/oleObject12.bin"/><Relationship Id="rId1" Type="http://schemas.openxmlformats.org/officeDocument/2006/relationships/slideLayout" Target="../slideLayouts/slideLayout2.xml"/><Relationship Id="rId6" Type="http://schemas.openxmlformats.org/officeDocument/2006/relationships/oleObject" Target="../embeddings/oleObject14.bin"/><Relationship Id="rId5" Type="http://schemas.openxmlformats.org/officeDocument/2006/relationships/image" Target="../media/image16.wmf"/><Relationship Id="rId4" Type="http://schemas.openxmlformats.org/officeDocument/2006/relationships/oleObject" Target="../embeddings/oleObject13.bin"/><Relationship Id="rId9" Type="http://schemas.openxmlformats.org/officeDocument/2006/relationships/image" Target="../media/image18.wmf"/></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image" Target="../media/image21.wmf"/><Relationship Id="rId7" Type="http://schemas.openxmlformats.org/officeDocument/2006/relationships/image" Target="../media/image23.wmf"/><Relationship Id="rId2" Type="http://schemas.openxmlformats.org/officeDocument/2006/relationships/oleObject" Target="../embeddings/oleObject16.bin"/><Relationship Id="rId1" Type="http://schemas.openxmlformats.org/officeDocument/2006/relationships/slideLayout" Target="../slideLayouts/slideLayout2.xml"/><Relationship Id="rId6" Type="http://schemas.openxmlformats.org/officeDocument/2006/relationships/oleObject" Target="../embeddings/oleObject18.bin"/><Relationship Id="rId5" Type="http://schemas.openxmlformats.org/officeDocument/2006/relationships/image" Target="../media/image22.wmf"/><Relationship Id="rId4" Type="http://schemas.openxmlformats.org/officeDocument/2006/relationships/oleObject" Target="../embeddings/oleObject17.bin"/><Relationship Id="rId9" Type="http://schemas.openxmlformats.org/officeDocument/2006/relationships/image" Target="../media/image24.wmf"/></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8.wmf"/><Relationship Id="rId5" Type="http://schemas.openxmlformats.org/officeDocument/2006/relationships/oleObject" Target="../embeddings/oleObject20.bin"/><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wmf"/><Relationship Id="rId5" Type="http://schemas.openxmlformats.org/officeDocument/2006/relationships/oleObject" Target="../embeddings/oleObject21.bin"/><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32.wmf"/><Relationship Id="rId5" Type="http://schemas.openxmlformats.org/officeDocument/2006/relationships/oleObject" Target="../embeddings/oleObject23.bin"/><Relationship Id="rId10" Type="http://schemas.openxmlformats.org/officeDocument/2006/relationships/image" Target="../media/image34.wmf"/><Relationship Id="rId4" Type="http://schemas.openxmlformats.org/officeDocument/2006/relationships/image" Target="../media/image31.wmf"/><Relationship Id="rId9" Type="http://schemas.openxmlformats.org/officeDocument/2006/relationships/oleObject" Target="../embeddings/oleObject25.bin"/></Relationships>
</file>

<file path=ppt/slides/_rels/slide12.xml.rels><?xml version="1.0" encoding="UTF-8" standalone="yes"?>
<Relationships xmlns="http://schemas.openxmlformats.org/package/2006/relationships"><Relationship Id="rId3" Type="http://schemas.openxmlformats.org/officeDocument/2006/relationships/image" Target="../media/image35.wmf"/><Relationship Id="rId7" Type="http://schemas.openxmlformats.org/officeDocument/2006/relationships/image" Target="../media/image37.wmf"/><Relationship Id="rId2" Type="http://schemas.openxmlformats.org/officeDocument/2006/relationships/oleObject" Target="../embeddings/oleObject26.bin"/><Relationship Id="rId1" Type="http://schemas.openxmlformats.org/officeDocument/2006/relationships/slideLayout" Target="../slideLayouts/slideLayout2.xml"/><Relationship Id="rId6" Type="http://schemas.openxmlformats.org/officeDocument/2006/relationships/oleObject" Target="../embeddings/oleObject28.bin"/><Relationship Id="rId5" Type="http://schemas.openxmlformats.org/officeDocument/2006/relationships/image" Target="../media/image36.wmf"/><Relationship Id="rId4" Type="http://schemas.openxmlformats.org/officeDocument/2006/relationships/oleObject" Target="../embeddings/oleObject27.bin"/></Relationships>
</file>

<file path=ppt/slides/_rels/slide13.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image" Target="../media/image38.wmf"/><Relationship Id="rId7" Type="http://schemas.openxmlformats.org/officeDocument/2006/relationships/oleObject" Target="../embeddings/oleObject31.bin"/><Relationship Id="rId2" Type="http://schemas.openxmlformats.org/officeDocument/2006/relationships/oleObject" Target="../embeddings/oleObject29.bin"/><Relationship Id="rId1" Type="http://schemas.openxmlformats.org/officeDocument/2006/relationships/slideLayout" Target="../slideLayouts/slideLayout2.xml"/><Relationship Id="rId6" Type="http://schemas.openxmlformats.org/officeDocument/2006/relationships/image" Target="../media/image39.wmf"/><Relationship Id="rId11" Type="http://schemas.openxmlformats.org/officeDocument/2006/relationships/oleObject" Target="../embeddings/oleObject33.bin"/><Relationship Id="rId5" Type="http://schemas.openxmlformats.org/officeDocument/2006/relationships/oleObject" Target="../embeddings/oleObject30.bin"/><Relationship Id="rId10" Type="http://schemas.openxmlformats.org/officeDocument/2006/relationships/image" Target="../media/image41.wmf"/><Relationship Id="rId4" Type="http://schemas.openxmlformats.org/officeDocument/2006/relationships/image" Target="../media/image19.jpeg"/><Relationship Id="rId9" Type="http://schemas.openxmlformats.org/officeDocument/2006/relationships/oleObject" Target="../embeddings/oleObject32.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7.bin"/><Relationship Id="rId13" Type="http://schemas.openxmlformats.org/officeDocument/2006/relationships/image" Target="../media/image47.wmf"/><Relationship Id="rId18" Type="http://schemas.openxmlformats.org/officeDocument/2006/relationships/oleObject" Target="../embeddings/oleObject42.bin"/><Relationship Id="rId3" Type="http://schemas.openxmlformats.org/officeDocument/2006/relationships/image" Target="../media/image42.wmf"/><Relationship Id="rId7" Type="http://schemas.openxmlformats.org/officeDocument/2006/relationships/image" Target="../media/image44.wmf"/><Relationship Id="rId12" Type="http://schemas.openxmlformats.org/officeDocument/2006/relationships/oleObject" Target="../embeddings/oleObject39.bin"/><Relationship Id="rId17" Type="http://schemas.openxmlformats.org/officeDocument/2006/relationships/image" Target="../media/image49.wmf"/><Relationship Id="rId2" Type="http://schemas.openxmlformats.org/officeDocument/2006/relationships/oleObject" Target="../embeddings/oleObject34.bin"/><Relationship Id="rId16" Type="http://schemas.openxmlformats.org/officeDocument/2006/relationships/oleObject" Target="../embeddings/oleObject41.bin"/><Relationship Id="rId1" Type="http://schemas.openxmlformats.org/officeDocument/2006/relationships/slideLayout" Target="../slideLayouts/slideLayout2.xml"/><Relationship Id="rId6" Type="http://schemas.openxmlformats.org/officeDocument/2006/relationships/oleObject" Target="../embeddings/oleObject36.bin"/><Relationship Id="rId11" Type="http://schemas.openxmlformats.org/officeDocument/2006/relationships/image" Target="../media/image46.wmf"/><Relationship Id="rId5" Type="http://schemas.openxmlformats.org/officeDocument/2006/relationships/image" Target="../media/image43.wmf"/><Relationship Id="rId15" Type="http://schemas.openxmlformats.org/officeDocument/2006/relationships/image" Target="../media/image48.wmf"/><Relationship Id="rId10" Type="http://schemas.openxmlformats.org/officeDocument/2006/relationships/oleObject" Target="../embeddings/oleObject38.bin"/><Relationship Id="rId19" Type="http://schemas.openxmlformats.org/officeDocument/2006/relationships/image" Target="../media/image50.wmf"/><Relationship Id="rId4" Type="http://schemas.openxmlformats.org/officeDocument/2006/relationships/oleObject" Target="../embeddings/oleObject35.bin"/><Relationship Id="rId9" Type="http://schemas.openxmlformats.org/officeDocument/2006/relationships/image" Target="../media/image45.wmf"/><Relationship Id="rId14" Type="http://schemas.openxmlformats.org/officeDocument/2006/relationships/oleObject" Target="../embeddings/oleObject40.bin"/></Relationships>
</file>

<file path=ppt/slides/_rels/slide15.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oleObject" Target="../embeddings/oleObject43.bin"/><Relationship Id="rId1" Type="http://schemas.openxmlformats.org/officeDocument/2006/relationships/slideLayout" Target="../slideLayouts/slideLayout2.xml"/><Relationship Id="rId5" Type="http://schemas.openxmlformats.org/officeDocument/2006/relationships/image" Target="../media/image52.wmf"/><Relationship Id="rId4" Type="http://schemas.openxmlformats.org/officeDocument/2006/relationships/oleObject" Target="../embeddings/oleObject44.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48.bin"/><Relationship Id="rId3" Type="http://schemas.openxmlformats.org/officeDocument/2006/relationships/image" Target="../media/image44.wmf"/><Relationship Id="rId7" Type="http://schemas.openxmlformats.org/officeDocument/2006/relationships/image" Target="../media/image53.wmf"/><Relationship Id="rId2" Type="http://schemas.openxmlformats.org/officeDocument/2006/relationships/oleObject" Target="../embeddings/oleObject45.bin"/><Relationship Id="rId1" Type="http://schemas.openxmlformats.org/officeDocument/2006/relationships/slideLayout" Target="../slideLayouts/slideLayout2.xml"/><Relationship Id="rId6" Type="http://schemas.openxmlformats.org/officeDocument/2006/relationships/oleObject" Target="../embeddings/oleObject47.bin"/><Relationship Id="rId11" Type="http://schemas.openxmlformats.org/officeDocument/2006/relationships/image" Target="../media/image55.wmf"/><Relationship Id="rId5" Type="http://schemas.openxmlformats.org/officeDocument/2006/relationships/image" Target="../media/image46.wmf"/><Relationship Id="rId10" Type="http://schemas.openxmlformats.org/officeDocument/2006/relationships/oleObject" Target="../embeddings/oleObject49.bin"/><Relationship Id="rId4" Type="http://schemas.openxmlformats.org/officeDocument/2006/relationships/oleObject" Target="../embeddings/oleObject46.bin"/><Relationship Id="rId9" Type="http://schemas.openxmlformats.org/officeDocument/2006/relationships/image" Target="../media/image54.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6.wmf"/><Relationship Id="rId7" Type="http://schemas.openxmlformats.org/officeDocument/2006/relationships/image" Target="../media/image58.wmf"/><Relationship Id="rId2" Type="http://schemas.openxmlformats.org/officeDocument/2006/relationships/oleObject" Target="../embeddings/oleObject50.bin"/><Relationship Id="rId1" Type="http://schemas.openxmlformats.org/officeDocument/2006/relationships/slideLayout" Target="../slideLayouts/slideLayout2.xml"/><Relationship Id="rId6" Type="http://schemas.openxmlformats.org/officeDocument/2006/relationships/oleObject" Target="../embeddings/oleObject52.bin"/><Relationship Id="rId5" Type="http://schemas.openxmlformats.org/officeDocument/2006/relationships/image" Target="../media/image57.wmf"/><Relationship Id="rId4" Type="http://schemas.openxmlformats.org/officeDocument/2006/relationships/oleObject" Target="../embeddings/oleObject51.bin"/></Relationships>
</file>

<file path=ppt/slides/_rels/slide19.x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oleObject" Target="../embeddings/oleObject53.bin"/><Relationship Id="rId7" Type="http://schemas.openxmlformats.org/officeDocument/2006/relationships/oleObject" Target="../embeddings/oleObject55.bin"/><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1.wmf"/><Relationship Id="rId5" Type="http://schemas.openxmlformats.org/officeDocument/2006/relationships/oleObject" Target="../embeddings/oleObject54.bin"/><Relationship Id="rId10" Type="http://schemas.openxmlformats.org/officeDocument/2006/relationships/image" Target="../media/image63.wmf"/><Relationship Id="rId4" Type="http://schemas.openxmlformats.org/officeDocument/2006/relationships/image" Target="../media/image60.wmf"/><Relationship Id="rId9" Type="http://schemas.openxmlformats.org/officeDocument/2006/relationships/oleObject" Target="../embeddings/oleObject56.bin"/></Relationships>
</file>

<file path=ppt/slides/_rels/slide20.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image" Target="../media/image64.wmf"/><Relationship Id="rId7" Type="http://schemas.openxmlformats.org/officeDocument/2006/relationships/oleObject" Target="../embeddings/oleObject59.bin"/><Relationship Id="rId2" Type="http://schemas.openxmlformats.org/officeDocument/2006/relationships/oleObject" Target="../embeddings/oleObject57.bin"/><Relationship Id="rId1" Type="http://schemas.openxmlformats.org/officeDocument/2006/relationships/slideLayout" Target="../slideLayouts/slideLayout2.xml"/><Relationship Id="rId6" Type="http://schemas.openxmlformats.org/officeDocument/2006/relationships/image" Target="../media/image66.wmf"/><Relationship Id="rId5" Type="http://schemas.openxmlformats.org/officeDocument/2006/relationships/oleObject" Target="../embeddings/oleObject58.bin"/><Relationship Id="rId4" Type="http://schemas.openxmlformats.org/officeDocument/2006/relationships/image" Target="../media/image65.jpeg"/></Relationships>
</file>

<file path=ppt/slides/_rels/slide21.xml.rels><?xml version="1.0" encoding="UTF-8" standalone="yes"?>
<Relationships xmlns="http://schemas.openxmlformats.org/package/2006/relationships"><Relationship Id="rId8" Type="http://schemas.openxmlformats.org/officeDocument/2006/relationships/image" Target="../media/image70.wmf"/><Relationship Id="rId3" Type="http://schemas.openxmlformats.org/officeDocument/2006/relationships/oleObject" Target="../embeddings/oleObject60.bin"/><Relationship Id="rId7" Type="http://schemas.openxmlformats.org/officeDocument/2006/relationships/oleObject" Target="../embeddings/oleObject62.bin"/><Relationship Id="rId12" Type="http://schemas.openxmlformats.org/officeDocument/2006/relationships/image" Target="../media/image72.wmf"/><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69.wmf"/><Relationship Id="rId11" Type="http://schemas.openxmlformats.org/officeDocument/2006/relationships/oleObject" Target="../embeddings/oleObject64.bin"/><Relationship Id="rId5" Type="http://schemas.openxmlformats.org/officeDocument/2006/relationships/oleObject" Target="../embeddings/oleObject61.bin"/><Relationship Id="rId10" Type="http://schemas.openxmlformats.org/officeDocument/2006/relationships/image" Target="../media/image71.wmf"/><Relationship Id="rId4" Type="http://schemas.openxmlformats.org/officeDocument/2006/relationships/image" Target="../media/image43.wmf"/><Relationship Id="rId9" Type="http://schemas.openxmlformats.org/officeDocument/2006/relationships/oleObject" Target="../embeddings/oleObject63.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68.bin"/><Relationship Id="rId13" Type="http://schemas.openxmlformats.org/officeDocument/2006/relationships/image" Target="../media/image77.wmf"/><Relationship Id="rId3" Type="http://schemas.openxmlformats.org/officeDocument/2006/relationships/image" Target="../media/image73.wmf"/><Relationship Id="rId7" Type="http://schemas.openxmlformats.org/officeDocument/2006/relationships/image" Target="../media/image75.wmf"/><Relationship Id="rId12" Type="http://schemas.openxmlformats.org/officeDocument/2006/relationships/oleObject" Target="../embeddings/oleObject69.bin"/><Relationship Id="rId2" Type="http://schemas.openxmlformats.org/officeDocument/2006/relationships/oleObject" Target="../embeddings/oleObject65.bin"/><Relationship Id="rId1" Type="http://schemas.openxmlformats.org/officeDocument/2006/relationships/slideLayout" Target="../slideLayouts/slideLayout2.xml"/><Relationship Id="rId6" Type="http://schemas.openxmlformats.org/officeDocument/2006/relationships/oleObject" Target="../embeddings/oleObject67.bin"/><Relationship Id="rId11" Type="http://schemas.openxmlformats.org/officeDocument/2006/relationships/image" Target="../media/image24.wmf"/><Relationship Id="rId5" Type="http://schemas.openxmlformats.org/officeDocument/2006/relationships/image" Target="../media/image74.wmf"/><Relationship Id="rId10" Type="http://schemas.openxmlformats.org/officeDocument/2006/relationships/oleObject" Target="../embeddings/oleObject19.bin"/><Relationship Id="rId4" Type="http://schemas.openxmlformats.org/officeDocument/2006/relationships/oleObject" Target="../embeddings/oleObject66.bin"/><Relationship Id="rId9" Type="http://schemas.openxmlformats.org/officeDocument/2006/relationships/image" Target="../media/image76.wmf"/></Relationships>
</file>

<file path=ppt/slides/_rels/slide23.xml.rels><?xml version="1.0" encoding="UTF-8" standalone="yes"?>
<Relationships xmlns="http://schemas.openxmlformats.org/package/2006/relationships"><Relationship Id="rId3" Type="http://schemas.openxmlformats.org/officeDocument/2006/relationships/image" Target="../media/image78.wmf"/><Relationship Id="rId7" Type="http://schemas.openxmlformats.org/officeDocument/2006/relationships/image" Target="../media/image80.wmf"/><Relationship Id="rId2" Type="http://schemas.openxmlformats.org/officeDocument/2006/relationships/oleObject" Target="../embeddings/oleObject70.bin"/><Relationship Id="rId1" Type="http://schemas.openxmlformats.org/officeDocument/2006/relationships/slideLayout" Target="../slideLayouts/slideLayout2.xml"/><Relationship Id="rId6" Type="http://schemas.openxmlformats.org/officeDocument/2006/relationships/oleObject" Target="../embeddings/oleObject72.bin"/><Relationship Id="rId5" Type="http://schemas.openxmlformats.org/officeDocument/2006/relationships/image" Target="../media/image79.wmf"/><Relationship Id="rId4" Type="http://schemas.openxmlformats.org/officeDocument/2006/relationships/oleObject" Target="../embeddings/oleObject71.bin"/></Relationships>
</file>

<file path=ppt/slides/_rels/slide24.xml.rels><?xml version="1.0" encoding="UTF-8" standalone="yes"?>
<Relationships xmlns="http://schemas.openxmlformats.org/package/2006/relationships"><Relationship Id="rId8" Type="http://schemas.openxmlformats.org/officeDocument/2006/relationships/image" Target="../media/image84.wmf"/><Relationship Id="rId3" Type="http://schemas.openxmlformats.org/officeDocument/2006/relationships/oleObject" Target="../embeddings/oleObject73.bin"/><Relationship Id="rId7" Type="http://schemas.openxmlformats.org/officeDocument/2006/relationships/oleObject" Target="../embeddings/oleObject75.bin"/><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3.wmf"/><Relationship Id="rId5" Type="http://schemas.openxmlformats.org/officeDocument/2006/relationships/oleObject" Target="../embeddings/oleObject74.bin"/><Relationship Id="rId4" Type="http://schemas.openxmlformats.org/officeDocument/2006/relationships/image" Target="../media/image82.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86.wmf"/></Relationships>
</file>

<file path=ppt/slides/_rels/slide2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image" Target="../media/image88.jpeg"/><Relationship Id="rId1" Type="http://schemas.openxmlformats.org/officeDocument/2006/relationships/slideLayout" Target="../slideLayouts/slideLayout2.xml"/><Relationship Id="rId6" Type="http://schemas.openxmlformats.org/officeDocument/2006/relationships/image" Target="../media/image90.wmf"/><Relationship Id="rId5" Type="http://schemas.openxmlformats.org/officeDocument/2006/relationships/oleObject" Target="../embeddings/oleObject78.bin"/><Relationship Id="rId4" Type="http://schemas.openxmlformats.org/officeDocument/2006/relationships/image" Target="../media/image89.wmf"/></Relationships>
</file>

<file path=ppt/slides/_rels/slide28.x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oleObject" Target="../embeddings/oleObject79.bin"/><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96.wmf"/><Relationship Id="rId4" Type="http://schemas.openxmlformats.org/officeDocument/2006/relationships/oleObject" Target="../embeddings/oleObject80.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p:txBody>
          <a:bodyPr>
            <a:normAutofit/>
          </a:bodyPr>
          <a:lstStyle/>
          <a:p>
            <a:r>
              <a:rPr lang="en-CA" sz="3200" dirty="0"/>
              <a:t>Lecture 2: The Viscoelastic Model (VE)</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838200" y="1637734"/>
            <a:ext cx="9995074" cy="3806151"/>
          </a:xfrm>
        </p:spPr>
        <p:txBody>
          <a:bodyPr>
            <a:normAutofit fontScale="92500" lnSpcReduction="10000"/>
          </a:bodyPr>
          <a:lstStyle/>
          <a:p>
            <a:pPr>
              <a:spcBef>
                <a:spcPts val="600"/>
              </a:spcBef>
            </a:pPr>
            <a:r>
              <a:rPr lang="en-US" sz="2000" dirty="0"/>
              <a:t>Mathematical principles: </a:t>
            </a:r>
          </a:p>
          <a:p>
            <a:pPr lvl="1">
              <a:spcBef>
                <a:spcPts val="600"/>
              </a:spcBef>
            </a:pPr>
            <a:r>
              <a:rPr lang="en-US" sz="1800" dirty="0"/>
              <a:t>Boltzmann’s after-effect </a:t>
            </a:r>
          </a:p>
          <a:p>
            <a:pPr lvl="1">
              <a:spcBef>
                <a:spcPts val="600"/>
              </a:spcBef>
            </a:pPr>
            <a:r>
              <a:rPr lang="en-US" sz="1800" dirty="0"/>
              <a:t>Correspondence principle</a:t>
            </a:r>
          </a:p>
          <a:p>
            <a:pPr>
              <a:spcBef>
                <a:spcPts val="600"/>
              </a:spcBef>
            </a:pPr>
            <a:r>
              <a:rPr lang="en-US" sz="2000" dirty="0"/>
              <a:t>Phenomenology: creep, modulus and velocity dispersion, Q</a:t>
            </a:r>
          </a:p>
          <a:p>
            <a:pPr>
              <a:spcBef>
                <a:spcPts val="600"/>
              </a:spcBef>
            </a:pPr>
            <a:r>
              <a:rPr lang="en-US" sz="2000" dirty="0"/>
              <a:t>Integral and time-differential strain-stress relations</a:t>
            </a:r>
          </a:p>
          <a:p>
            <a:pPr>
              <a:spcBef>
                <a:spcPts val="600"/>
              </a:spcBef>
            </a:pPr>
            <a:r>
              <a:rPr lang="en-US" sz="2000" dirty="0"/>
              <a:t>Causality and </a:t>
            </a:r>
            <a:r>
              <a:rPr lang="en-US" sz="2000" dirty="0" err="1"/>
              <a:t>Kramers-Krönig</a:t>
            </a:r>
            <a:r>
              <a:rPr lang="en-US" sz="2000" dirty="0"/>
              <a:t> relations</a:t>
            </a:r>
          </a:p>
          <a:p>
            <a:pPr>
              <a:spcBef>
                <a:spcPts val="600"/>
              </a:spcBef>
            </a:pPr>
            <a:r>
              <a:rPr lang="en-US" sz="2000" dirty="0"/>
              <a:t>Kinetic equation</a:t>
            </a:r>
          </a:p>
          <a:p>
            <a:pPr>
              <a:spcBef>
                <a:spcPts val="600"/>
              </a:spcBef>
            </a:pPr>
            <a:r>
              <a:rPr lang="en-US" sz="2000" dirty="0"/>
              <a:t>Zener’s and related equations</a:t>
            </a:r>
          </a:p>
          <a:p>
            <a:pPr>
              <a:spcBef>
                <a:spcPts val="600"/>
              </a:spcBef>
            </a:pPr>
            <a:r>
              <a:rPr lang="en-US" sz="2000" dirty="0"/>
              <a:t>Commonly used ‘linear solids’ models</a:t>
            </a:r>
          </a:p>
          <a:p>
            <a:pPr lvl="1">
              <a:spcBef>
                <a:spcPts val="600"/>
              </a:spcBef>
            </a:pPr>
            <a:r>
              <a:rPr lang="en-US" sz="1800" dirty="0"/>
              <a:t>Time-domain responses and empirical-modulus and attenuation spectra</a:t>
            </a:r>
          </a:p>
          <a:p>
            <a:pPr>
              <a:spcBef>
                <a:spcPts val="600"/>
              </a:spcBef>
            </a:pPr>
            <a:r>
              <a:rPr lang="en-US" sz="2000" dirty="0"/>
              <a:t>Interpretation of frequency-dependent attenuation and dispersion spectra</a:t>
            </a:r>
          </a:p>
          <a:p>
            <a:pPr>
              <a:spcBef>
                <a:spcPts val="600"/>
              </a:spcBef>
            </a:pPr>
            <a:r>
              <a:rPr lang="en-US" sz="2000" dirty="0"/>
              <a:t>Problems, limitations, and applicability of VE model</a:t>
            </a:r>
          </a:p>
          <a:p>
            <a:endParaRPr lang="en-US" sz="2000" u="sng" dirty="0"/>
          </a:p>
        </p:txBody>
      </p:sp>
      <p:sp>
        <p:nvSpPr>
          <p:cNvPr id="4" name="Content Placeholder 2">
            <a:extLst>
              <a:ext uri="{FF2B5EF4-FFF2-40B4-BE49-F238E27FC236}">
                <a16:creationId xmlns:a16="http://schemas.microsoft.com/office/drawing/2014/main" id="{9E47B32D-8E4C-7B69-A27C-2A4620230851}"/>
              </a:ext>
            </a:extLst>
          </p:cNvPr>
          <p:cNvSpPr txBox="1">
            <a:spLocks/>
          </p:cNvSpPr>
          <p:nvPr/>
        </p:nvSpPr>
        <p:spPr>
          <a:xfrm>
            <a:off x="838200" y="5647620"/>
            <a:ext cx="10515600" cy="532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000" dirty="0"/>
              <a:t>Reading: Chapter 2 in the text</a:t>
            </a:r>
          </a:p>
        </p:txBody>
      </p:sp>
      <p:cxnSp>
        <p:nvCxnSpPr>
          <p:cNvPr id="6" name="Straight Connector 5">
            <a:extLst>
              <a:ext uri="{FF2B5EF4-FFF2-40B4-BE49-F238E27FC236}">
                <a16:creationId xmlns:a16="http://schemas.microsoft.com/office/drawing/2014/main" id="{2EB83A14-196B-318F-14BF-D8EEDB111F56}"/>
              </a:ext>
            </a:extLst>
          </p:cNvPr>
          <p:cNvCxnSpPr>
            <a:cxnSpLocks/>
          </p:cNvCxnSpPr>
          <p:nvPr/>
        </p:nvCxnSpPr>
        <p:spPr>
          <a:xfrm>
            <a:off x="711374" y="5489924"/>
            <a:ext cx="10121900" cy="2063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9B3A0318-EDDF-EFDF-27C8-9B984E67A769}"/>
              </a:ext>
            </a:extLst>
          </p:cNvPr>
          <p:cNvSpPr>
            <a:spLocks noGrp="1"/>
          </p:cNvSpPr>
          <p:nvPr>
            <p:ph type="ftr" sz="quarter" idx="11"/>
          </p:nvPr>
        </p:nvSpPr>
        <p:spPr/>
        <p:txBody>
          <a:bodyPr/>
          <a:lstStyle/>
          <a:p>
            <a:r>
              <a:rPr lang="en-CA" dirty="0"/>
              <a:t>Lecture 2: Viscoelastic Model</a:t>
            </a:r>
          </a:p>
        </p:txBody>
      </p:sp>
      <p:sp>
        <p:nvSpPr>
          <p:cNvPr id="7" name="Slide Number Placeholder 6">
            <a:extLst>
              <a:ext uri="{FF2B5EF4-FFF2-40B4-BE49-F238E27FC236}">
                <a16:creationId xmlns:a16="http://schemas.microsoft.com/office/drawing/2014/main" id="{1E0D3386-45A3-FEC9-F9B0-0D9A48349E97}"/>
              </a:ext>
            </a:extLst>
          </p:cNvPr>
          <p:cNvSpPr>
            <a:spLocks noGrp="1"/>
          </p:cNvSpPr>
          <p:nvPr>
            <p:ph type="sldNum" sz="quarter" idx="12"/>
          </p:nvPr>
        </p:nvSpPr>
        <p:spPr/>
        <p:txBody>
          <a:bodyPr/>
          <a:lstStyle/>
          <a:p>
            <a:fld id="{EC7E1DAD-4979-4288-AA49-3B811F18F449}" type="slidenum">
              <a:rPr lang="en-CA" smtClean="0"/>
              <a:t>1</a:t>
            </a:fld>
            <a:endParaRPr lang="en-CA"/>
          </a:p>
        </p:txBody>
      </p:sp>
    </p:spTree>
    <p:extLst>
      <p:ext uri="{BB962C8B-B14F-4D97-AF65-F5344CB8AC3E}">
        <p14:creationId xmlns:p14="http://schemas.microsoft.com/office/powerpoint/2010/main" val="2782360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198" y="212377"/>
            <a:ext cx="8355905" cy="998723"/>
          </a:xfrm>
        </p:spPr>
        <p:txBody>
          <a:bodyPr>
            <a:normAutofit/>
          </a:bodyPr>
          <a:lstStyle/>
          <a:p>
            <a:r>
              <a:rPr lang="en-CA" sz="3200" dirty="0"/>
              <a:t>The problem</a:t>
            </a:r>
          </a:p>
        </p:txBody>
      </p:sp>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The Problem</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a:t>
            </a:fld>
            <a:endParaRPr lang="en-CA" dirty="0"/>
          </a:p>
        </p:txBody>
      </p:sp>
      <p:sp>
        <p:nvSpPr>
          <p:cNvPr id="12" name="Content Placeholder 2">
            <a:extLst>
              <a:ext uri="{FF2B5EF4-FFF2-40B4-BE49-F238E27FC236}">
                <a16:creationId xmlns:a16="http://schemas.microsoft.com/office/drawing/2014/main" id="{8693D4A9-6DCA-FC1C-FF59-FD0BBE91514E}"/>
              </a:ext>
            </a:extLst>
          </p:cNvPr>
          <p:cNvSpPr>
            <a:spLocks noGrp="1"/>
          </p:cNvSpPr>
          <p:nvPr>
            <p:ph idx="1"/>
          </p:nvPr>
        </p:nvSpPr>
        <p:spPr>
          <a:xfrm>
            <a:off x="1603333" y="1095374"/>
            <a:ext cx="8822386" cy="2725064"/>
          </a:xfrm>
        </p:spPr>
        <p:txBody>
          <a:bodyPr>
            <a:normAutofit/>
          </a:bodyPr>
          <a:lstStyle/>
          <a:p>
            <a:r>
              <a:rPr lang="en-US" sz="2000" dirty="0"/>
              <a:t>The goal of the viscoelastic model is to </a:t>
            </a:r>
            <a:r>
              <a:rPr lang="en-US" sz="2000" dirty="0">
                <a:solidFill>
                  <a:srgbClr val="7030A0"/>
                </a:solidFill>
              </a:rPr>
              <a:t>provide equations describing linear relaxation experiments</a:t>
            </a:r>
            <a:r>
              <a:rPr lang="en-US" sz="2000" dirty="0"/>
              <a:t> for stress and strain shown below </a:t>
            </a:r>
            <a:r>
              <a:rPr lang="en-US" sz="1600" dirty="0">
                <a:solidFill>
                  <a:schemeClr val="accent4">
                    <a:lumMod val="50000"/>
                  </a:schemeClr>
                </a:solidFill>
              </a:rPr>
              <a:t>(plots from Lecture 1)</a:t>
            </a:r>
          </a:p>
          <a:p>
            <a:r>
              <a:rPr lang="en-US" sz="2000" dirty="0"/>
              <a:t>This goal is achieved by constructing </a:t>
            </a:r>
            <a:r>
              <a:rPr lang="en-US" sz="2000" b="1" dirty="0">
                <a:solidFill>
                  <a:srgbClr val="7030A0"/>
                </a:solidFill>
              </a:rPr>
              <a:t>phenomenological stress-strain relations dependent on time. </a:t>
            </a:r>
            <a:r>
              <a:rPr lang="en-US" sz="2000" dirty="0"/>
              <a:t>They describe the behavior of deformation (variation of strain and stress with time) without considering the physics of deformation.</a:t>
            </a:r>
            <a:endParaRPr lang="en-US" sz="2000" b="1" dirty="0">
              <a:solidFill>
                <a:srgbClr val="7030A0"/>
              </a:solidFill>
            </a:endParaRPr>
          </a:p>
          <a:p>
            <a:r>
              <a:rPr lang="en-US" sz="2000" dirty="0"/>
              <a:t>This means that the stress-strain  relations are obtained </a:t>
            </a:r>
            <a:r>
              <a:rPr lang="en-US" sz="2000" u="sng" dirty="0"/>
              <a:t>from pure mathematical principles</a:t>
            </a:r>
            <a:r>
              <a:rPr lang="en-US" sz="2000" dirty="0"/>
              <a:t> and </a:t>
            </a:r>
            <a:r>
              <a:rPr lang="en-US" sz="2000" u="sng" dirty="0"/>
              <a:t>without consideration of physics </a:t>
            </a:r>
          </a:p>
          <a:p>
            <a:pPr lvl="1"/>
            <a:r>
              <a:rPr lang="en-US" sz="1800" dirty="0"/>
              <a:t>Later, I will criticize this model for this lack of physics, but now, let us just consider it</a:t>
            </a:r>
          </a:p>
        </p:txBody>
      </p:sp>
      <p:pic>
        <p:nvPicPr>
          <p:cNvPr id="9" name="Picture 8">
            <a:extLst>
              <a:ext uri="{FF2B5EF4-FFF2-40B4-BE49-F238E27FC236}">
                <a16:creationId xmlns:a16="http://schemas.microsoft.com/office/drawing/2014/main" id="{EB7F09AE-1051-E6A9-9BAD-A01E583E001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54062" y="3908774"/>
            <a:ext cx="3638550" cy="2130425"/>
          </a:xfrm>
          <a:prstGeom prst="rect">
            <a:avLst/>
          </a:prstGeom>
          <a:noFill/>
          <a:ln>
            <a:noFill/>
          </a:ln>
        </p:spPr>
      </p:pic>
      <p:pic>
        <p:nvPicPr>
          <p:cNvPr id="10" name="Picture 9">
            <a:extLst>
              <a:ext uri="{FF2B5EF4-FFF2-40B4-BE49-F238E27FC236}">
                <a16:creationId xmlns:a16="http://schemas.microsoft.com/office/drawing/2014/main" id="{8C2B7E8F-855F-C3C0-D861-88272682BA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0871" y="4030837"/>
            <a:ext cx="3485107" cy="2405105"/>
          </a:xfrm>
          <a:prstGeom prst="rect">
            <a:avLst/>
          </a:prstGeom>
          <a:noFill/>
          <a:ln>
            <a:noFill/>
          </a:ln>
        </p:spPr>
      </p:pic>
    </p:spTree>
    <p:extLst>
      <p:ext uri="{BB962C8B-B14F-4D97-AF65-F5344CB8AC3E}">
        <p14:creationId xmlns:p14="http://schemas.microsoft.com/office/powerpoint/2010/main" val="2865187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365126"/>
            <a:ext cx="10515600" cy="887478"/>
          </a:xfrm>
        </p:spPr>
        <p:txBody>
          <a:bodyPr>
            <a:normAutofit/>
          </a:bodyPr>
          <a:lstStyle/>
          <a:p>
            <a:r>
              <a:rPr lang="en-CA" sz="3200" dirty="0"/>
              <a:t>Mathematical principle #1: Boltzmann’s (linearity) principle</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838200" y="1496817"/>
            <a:ext cx="10515600" cy="1000091"/>
          </a:xfrm>
        </p:spPr>
        <p:txBody>
          <a:bodyPr>
            <a:normAutofit lnSpcReduction="10000"/>
          </a:bodyPr>
          <a:lstStyle/>
          <a:p>
            <a:r>
              <a:rPr lang="en-US" sz="2000" dirty="0"/>
              <a:t>Boltzmann’s principle is simply a linear relation between strain and stress time functions</a:t>
            </a:r>
          </a:p>
          <a:p>
            <a:r>
              <a:rPr lang="en-US" sz="2000" dirty="0"/>
              <a:t>This principle means that if measure a time-dependent stress </a:t>
            </a:r>
            <a:r>
              <a:rPr lang="en-US" sz="2000" i="1" dirty="0">
                <a:latin typeface="Symbol" panose="05050102010706020507" pitchFamily="18" charset="2"/>
                <a:cs typeface="Times New Roman" panose="02020603050405020304" pitchFamily="18" charset="0"/>
              </a:rPr>
              <a:t>s</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a:t>
            </a:r>
            <a:r>
              <a:rPr lang="en-US" sz="2000" dirty="0"/>
              <a:t>and strain </a:t>
            </a:r>
            <a:r>
              <a:rPr lang="en-US" sz="2000" i="1" dirty="0">
                <a:latin typeface="Symbol" panose="05050102010706020507" pitchFamily="18" charset="2"/>
                <a:cs typeface="Times New Roman" panose="02020603050405020304" pitchFamily="18" charset="0"/>
              </a:rPr>
              <a:t>e</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a:t>
            </a:r>
            <a:r>
              <a:rPr lang="en-US" sz="2000" dirty="0"/>
              <a:t> in some deformation, then one of these time functions can be derived from the other, and vice versa</a:t>
            </a:r>
          </a:p>
        </p:txBody>
      </p:sp>
      <p:sp>
        <p:nvSpPr>
          <p:cNvPr id="4" name="Footer Placeholder 3">
            <a:extLst>
              <a:ext uri="{FF2B5EF4-FFF2-40B4-BE49-F238E27FC236}">
                <a16:creationId xmlns:a16="http://schemas.microsoft.com/office/drawing/2014/main" id="{B578016F-C774-943B-8EA6-F0217EA560CF}"/>
              </a:ext>
            </a:extLst>
          </p:cNvPr>
          <p:cNvSpPr>
            <a:spLocks noGrp="1"/>
          </p:cNvSpPr>
          <p:nvPr>
            <p:ph type="ftr" sz="quarter" idx="11"/>
          </p:nvPr>
        </p:nvSpPr>
        <p:spPr/>
        <p:txBody>
          <a:bodyPr/>
          <a:lstStyle/>
          <a:p>
            <a:r>
              <a:rPr lang="en-CA" dirty="0"/>
              <a:t>Mathematical Principles</a:t>
            </a:r>
          </a:p>
        </p:txBody>
      </p:sp>
      <p:sp>
        <p:nvSpPr>
          <p:cNvPr id="5" name="Slide Number Placeholder 4">
            <a:extLst>
              <a:ext uri="{FF2B5EF4-FFF2-40B4-BE49-F238E27FC236}">
                <a16:creationId xmlns:a16="http://schemas.microsoft.com/office/drawing/2014/main" id="{F70B3F55-DA73-E40C-7E63-D996BBDC7919}"/>
              </a:ext>
            </a:extLst>
          </p:cNvPr>
          <p:cNvSpPr>
            <a:spLocks noGrp="1"/>
          </p:cNvSpPr>
          <p:nvPr>
            <p:ph type="sldNum" sz="quarter" idx="12"/>
          </p:nvPr>
        </p:nvSpPr>
        <p:spPr/>
        <p:txBody>
          <a:bodyPr/>
          <a:lstStyle/>
          <a:p>
            <a:fld id="{EC7E1DAD-4979-4288-AA49-3B811F18F449}" type="slidenum">
              <a:rPr lang="en-CA" smtClean="0"/>
              <a:t>3</a:t>
            </a:fld>
            <a:endParaRPr lang="en-CA"/>
          </a:p>
        </p:txBody>
      </p:sp>
      <p:graphicFrame>
        <p:nvGraphicFramePr>
          <p:cNvPr id="7" name="Object 6">
            <a:extLst>
              <a:ext uri="{FF2B5EF4-FFF2-40B4-BE49-F238E27FC236}">
                <a16:creationId xmlns:a16="http://schemas.microsoft.com/office/drawing/2014/main" id="{0BC77D2D-37E9-509B-D93C-8DF0902A3F4F}"/>
              </a:ext>
            </a:extLst>
          </p:cNvPr>
          <p:cNvGraphicFramePr>
            <a:graphicFrameLocks noChangeAspect="1"/>
          </p:cNvGraphicFramePr>
          <p:nvPr>
            <p:extLst>
              <p:ext uri="{D42A27DB-BD31-4B8C-83A1-F6EECF244321}">
                <p14:modId xmlns:p14="http://schemas.microsoft.com/office/powerpoint/2010/main" val="3450164061"/>
              </p:ext>
            </p:extLst>
          </p:nvPr>
        </p:nvGraphicFramePr>
        <p:xfrm>
          <a:off x="4729294" y="2396654"/>
          <a:ext cx="1524000" cy="469900"/>
        </p:xfrm>
        <a:graphic>
          <a:graphicData uri="http://schemas.openxmlformats.org/presentationml/2006/ole">
            <mc:AlternateContent xmlns:mc="http://schemas.openxmlformats.org/markup-compatibility/2006">
              <mc:Choice xmlns:v="urn:schemas-microsoft-com:vml" Requires="v">
                <p:oleObj name="Equation" r:id="rId2" imgW="825480" imgH="253800" progId="Equation.DSMT4">
                  <p:embed/>
                </p:oleObj>
              </mc:Choice>
              <mc:Fallback>
                <p:oleObj name="Equation" r:id="rId2" imgW="825480" imgH="253800" progId="Equation.DSMT4">
                  <p:embed/>
                  <p:pic>
                    <p:nvPicPr>
                      <p:cNvPr id="0" name="Object 1"/>
                      <p:cNvPicPr>
                        <a:picLocks noChangeAspect="1" noChangeArrowheads="1"/>
                      </p:cNvPicPr>
                      <p:nvPr/>
                    </p:nvPicPr>
                    <p:blipFill>
                      <a:blip r:embed="rId3"/>
                      <a:srcRect/>
                      <a:stretch>
                        <a:fillRect/>
                      </a:stretch>
                    </p:blipFill>
                    <p:spPr bwMode="auto">
                      <a:xfrm>
                        <a:off x="4729294" y="2396654"/>
                        <a:ext cx="1524000" cy="469900"/>
                      </a:xfrm>
                      <a:prstGeom prst="rect">
                        <a:avLst/>
                      </a:prstGeom>
                      <a:noFill/>
                    </p:spPr>
                  </p:pic>
                </p:oleObj>
              </mc:Fallback>
            </mc:AlternateContent>
          </a:graphicData>
        </a:graphic>
      </p:graphicFrame>
      <p:sp>
        <p:nvSpPr>
          <p:cNvPr id="8" name="Rectangle 4">
            <a:extLst>
              <a:ext uri="{FF2B5EF4-FFF2-40B4-BE49-F238E27FC236}">
                <a16:creationId xmlns:a16="http://schemas.microsoft.com/office/drawing/2014/main" id="{2BB1445B-7899-FF2A-0694-CAE083626056}"/>
              </a:ext>
            </a:extLst>
          </p:cNvPr>
          <p:cNvSpPr>
            <a:spLocks noChangeArrowheads="1"/>
          </p:cNvSpPr>
          <p:nvPr/>
        </p:nvSpPr>
        <p:spPr bwMode="auto">
          <a:xfrm>
            <a:off x="2486024" y="3264945"/>
            <a:ext cx="1392156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graphicFrame>
        <p:nvGraphicFramePr>
          <p:cNvPr id="9" name="Object 8">
            <a:extLst>
              <a:ext uri="{FF2B5EF4-FFF2-40B4-BE49-F238E27FC236}">
                <a16:creationId xmlns:a16="http://schemas.microsoft.com/office/drawing/2014/main" id="{ADBD5443-10E1-573B-8D6B-1AEFA999F794}"/>
              </a:ext>
            </a:extLst>
          </p:cNvPr>
          <p:cNvGraphicFramePr>
            <a:graphicFrameLocks noChangeAspect="1"/>
          </p:cNvGraphicFramePr>
          <p:nvPr>
            <p:extLst>
              <p:ext uri="{D42A27DB-BD31-4B8C-83A1-F6EECF244321}">
                <p14:modId xmlns:p14="http://schemas.microsoft.com/office/powerpoint/2010/main" val="489305017"/>
              </p:ext>
            </p:extLst>
          </p:nvPr>
        </p:nvGraphicFramePr>
        <p:xfrm>
          <a:off x="2486024" y="4132813"/>
          <a:ext cx="2806938" cy="464953"/>
        </p:xfrm>
        <a:graphic>
          <a:graphicData uri="http://schemas.openxmlformats.org/presentationml/2006/ole">
            <mc:AlternateContent xmlns:mc="http://schemas.openxmlformats.org/markup-compatibility/2006">
              <mc:Choice xmlns:v="urn:schemas-microsoft-com:vml" Requires="v">
                <p:oleObj name="Equation" r:id="rId4" imgW="1548728" imgH="253890" progId="Equation.DSMT4">
                  <p:embed/>
                </p:oleObj>
              </mc:Choice>
              <mc:Fallback>
                <p:oleObj name="Equation" r:id="rId4" imgW="1548728" imgH="25389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6024" y="4132813"/>
                        <a:ext cx="2806938" cy="464953"/>
                      </a:xfrm>
                      <a:prstGeom prst="rect">
                        <a:avLst/>
                      </a:prstGeom>
                      <a:noFill/>
                    </p:spPr>
                  </p:pic>
                </p:oleObj>
              </mc:Fallback>
            </mc:AlternateContent>
          </a:graphicData>
        </a:graphic>
      </p:graphicFrame>
      <p:sp>
        <p:nvSpPr>
          <p:cNvPr id="10" name="Rectangle 6">
            <a:extLst>
              <a:ext uri="{FF2B5EF4-FFF2-40B4-BE49-F238E27FC236}">
                <a16:creationId xmlns:a16="http://schemas.microsoft.com/office/drawing/2014/main" id="{D976AF04-8318-728E-FA22-EB668A781A81}"/>
              </a:ext>
            </a:extLst>
          </p:cNvPr>
          <p:cNvSpPr>
            <a:spLocks noChangeArrowheads="1"/>
          </p:cNvSpPr>
          <p:nvPr/>
        </p:nvSpPr>
        <p:spPr bwMode="auto">
          <a:xfrm>
            <a:off x="7077206" y="3346145"/>
            <a:ext cx="1457573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graphicFrame>
        <p:nvGraphicFramePr>
          <p:cNvPr id="11" name="Object 10">
            <a:extLst>
              <a:ext uri="{FF2B5EF4-FFF2-40B4-BE49-F238E27FC236}">
                <a16:creationId xmlns:a16="http://schemas.microsoft.com/office/drawing/2014/main" id="{4DB36663-1087-6218-F0F3-E329FD1E33E3}"/>
              </a:ext>
            </a:extLst>
          </p:cNvPr>
          <p:cNvGraphicFramePr>
            <a:graphicFrameLocks noChangeAspect="1"/>
          </p:cNvGraphicFramePr>
          <p:nvPr>
            <p:extLst>
              <p:ext uri="{D42A27DB-BD31-4B8C-83A1-F6EECF244321}">
                <p14:modId xmlns:p14="http://schemas.microsoft.com/office/powerpoint/2010/main" val="747817777"/>
              </p:ext>
            </p:extLst>
          </p:nvPr>
        </p:nvGraphicFramePr>
        <p:xfrm>
          <a:off x="6899040" y="4167156"/>
          <a:ext cx="2806938" cy="430610"/>
        </p:xfrm>
        <a:graphic>
          <a:graphicData uri="http://schemas.openxmlformats.org/presentationml/2006/ole">
            <mc:AlternateContent xmlns:mc="http://schemas.openxmlformats.org/markup-compatibility/2006">
              <mc:Choice xmlns:v="urn:schemas-microsoft-com:vml" Requires="v">
                <p:oleObj name="Equation" r:id="rId6" imgW="1663700" imgH="254000" progId="Equation.DSMT4">
                  <p:embed/>
                </p:oleObj>
              </mc:Choice>
              <mc:Fallback>
                <p:oleObj name="Equation" r:id="rId6" imgW="1663700" imgH="2540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99040" y="4167156"/>
                        <a:ext cx="2806938" cy="430610"/>
                      </a:xfrm>
                      <a:prstGeom prst="rect">
                        <a:avLst/>
                      </a:prstGeom>
                      <a:noFill/>
                    </p:spPr>
                  </p:pic>
                </p:oleObj>
              </mc:Fallback>
            </mc:AlternateContent>
          </a:graphicData>
        </a:graphic>
      </p:graphicFrame>
      <p:sp>
        <p:nvSpPr>
          <p:cNvPr id="12" name="TextBox 11">
            <a:extLst>
              <a:ext uri="{FF2B5EF4-FFF2-40B4-BE49-F238E27FC236}">
                <a16:creationId xmlns:a16="http://schemas.microsoft.com/office/drawing/2014/main" id="{0A87C406-E571-F124-BE84-5891A1F87A38}"/>
              </a:ext>
            </a:extLst>
          </p:cNvPr>
          <p:cNvSpPr txBox="1"/>
          <p:nvPr/>
        </p:nvSpPr>
        <p:spPr>
          <a:xfrm>
            <a:off x="5557071" y="4228120"/>
            <a:ext cx="538930" cy="369332"/>
          </a:xfrm>
          <a:prstGeom prst="rect">
            <a:avLst/>
          </a:prstGeom>
          <a:noFill/>
        </p:spPr>
        <p:txBody>
          <a:bodyPr wrap="none" rtlCol="0">
            <a:spAutoFit/>
          </a:bodyPr>
          <a:lstStyle/>
          <a:p>
            <a:r>
              <a:rPr lang="en-CA" dirty="0"/>
              <a:t>and</a:t>
            </a:r>
          </a:p>
        </p:txBody>
      </p:sp>
      <p:sp>
        <p:nvSpPr>
          <p:cNvPr id="6" name="Content Placeholder 2">
            <a:extLst>
              <a:ext uri="{FF2B5EF4-FFF2-40B4-BE49-F238E27FC236}">
                <a16:creationId xmlns:a16="http://schemas.microsoft.com/office/drawing/2014/main" id="{6621D655-FAA7-9389-0F69-C73AC188F7B6}"/>
              </a:ext>
            </a:extLst>
          </p:cNvPr>
          <p:cNvSpPr txBox="1">
            <a:spLocks/>
          </p:cNvSpPr>
          <p:nvPr/>
        </p:nvSpPr>
        <p:spPr>
          <a:xfrm>
            <a:off x="838200" y="2998907"/>
            <a:ext cx="9813053" cy="10968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Linearity means that if we have two experiments in which we measure  strain functions </a:t>
            </a:r>
            <a:r>
              <a:rPr lang="en-US" sz="2000" i="1" dirty="0">
                <a:latin typeface="Symbol" panose="05050102010706020507" pitchFamily="18" charset="2"/>
              </a:rPr>
              <a:t>e</a:t>
            </a:r>
            <a:r>
              <a:rPr lang="en-US" sz="2000" baseline="-25000" dirty="0">
                <a:latin typeface="Times New Roman" panose="02020603050405020304" pitchFamily="18" charset="0"/>
                <a:cs typeface="Times New Roman" panose="02020603050405020304" pitchFamily="18" charset="0"/>
              </a:rPr>
              <a:t>1</a:t>
            </a:r>
            <a:r>
              <a:rPr lang="en-US" sz="2000" dirty="0"/>
              <a:t>(</a:t>
            </a:r>
            <a:r>
              <a:rPr lang="en-US" sz="2000" i="1" dirty="0">
                <a:latin typeface="Times New Roman" panose="02020603050405020304" pitchFamily="18" charset="0"/>
                <a:cs typeface="Times New Roman" panose="02020603050405020304" pitchFamily="18" charset="0"/>
              </a:rPr>
              <a:t>t</a:t>
            </a:r>
            <a:r>
              <a:rPr lang="en-US" sz="2000" dirty="0"/>
              <a:t>) and </a:t>
            </a:r>
            <a:r>
              <a:rPr lang="en-US" sz="2000" i="1" dirty="0">
                <a:latin typeface="Symbol" panose="05050102010706020507" pitchFamily="18" charset="2"/>
              </a:rPr>
              <a:t>e</a:t>
            </a:r>
            <a:r>
              <a:rPr lang="en-US" sz="2000" baseline="-25000" dirty="0">
                <a:latin typeface="Times New Roman" panose="02020603050405020304" pitchFamily="18" charset="0"/>
                <a:cs typeface="Times New Roman" panose="02020603050405020304" pitchFamily="18" charset="0"/>
              </a:rPr>
              <a:t>2</a:t>
            </a:r>
            <a:r>
              <a:rPr lang="en-US" sz="2000" dirty="0"/>
              <a:t>(</a:t>
            </a:r>
            <a:r>
              <a:rPr lang="en-US" sz="2000" i="1" dirty="0">
                <a:latin typeface="Times New Roman" panose="02020603050405020304" pitchFamily="18" charset="0"/>
                <a:cs typeface="Times New Roman" panose="02020603050405020304" pitchFamily="18" charset="0"/>
              </a:rPr>
              <a:t>t</a:t>
            </a:r>
            <a:r>
              <a:rPr lang="en-US" sz="2000" dirty="0"/>
              <a:t>) and the corresponding stress functions </a:t>
            </a:r>
            <a:r>
              <a:rPr lang="en-US" sz="2000" i="1" dirty="0">
                <a:latin typeface="Symbol" panose="05050102010706020507" pitchFamily="18" charset="2"/>
              </a:rPr>
              <a:t>s</a:t>
            </a:r>
            <a:r>
              <a:rPr lang="en-US" sz="2000" baseline="-25000" dirty="0">
                <a:latin typeface="Times New Roman" panose="02020603050405020304" pitchFamily="18" charset="0"/>
                <a:cs typeface="Times New Roman" panose="02020603050405020304" pitchFamily="18" charset="0"/>
              </a:rPr>
              <a:t>1</a:t>
            </a:r>
            <a:r>
              <a:rPr lang="en-US" sz="2000" dirty="0"/>
              <a:t>(</a:t>
            </a:r>
            <a:r>
              <a:rPr lang="en-US" sz="2000" i="1" dirty="0">
                <a:latin typeface="Times New Roman" panose="02020603050405020304" pitchFamily="18" charset="0"/>
                <a:cs typeface="Times New Roman" panose="02020603050405020304" pitchFamily="18" charset="0"/>
              </a:rPr>
              <a:t>t</a:t>
            </a:r>
            <a:r>
              <a:rPr lang="en-US" sz="2000" dirty="0"/>
              <a:t>) and </a:t>
            </a:r>
            <a:r>
              <a:rPr lang="en-US" sz="2000" i="1" dirty="0">
                <a:latin typeface="Symbol" panose="05050102010706020507" pitchFamily="18" charset="2"/>
              </a:rPr>
              <a:t>s</a:t>
            </a:r>
            <a:r>
              <a:rPr lang="en-US" sz="2000" baseline="-25000" dirty="0">
                <a:latin typeface="Times New Roman" panose="02020603050405020304" pitchFamily="18" charset="0"/>
                <a:cs typeface="Times New Roman" panose="02020603050405020304" pitchFamily="18" charset="0"/>
              </a:rPr>
              <a:t>2</a:t>
            </a:r>
            <a:r>
              <a:rPr lang="en-US" sz="2000" dirty="0"/>
              <a:t>(</a:t>
            </a:r>
            <a:r>
              <a:rPr lang="en-US" sz="2000" i="1" dirty="0">
                <a:latin typeface="Times New Roman" panose="02020603050405020304" pitchFamily="18" charset="0"/>
                <a:cs typeface="Times New Roman" panose="02020603050405020304" pitchFamily="18" charset="0"/>
              </a:rPr>
              <a:t>t</a:t>
            </a:r>
            <a:r>
              <a:rPr lang="en-US" sz="2000" dirty="0"/>
              <a:t>), then </a:t>
            </a:r>
            <a:r>
              <a:rPr lang="en-US" sz="2000" dirty="0">
                <a:solidFill>
                  <a:srgbClr val="7030A0"/>
                </a:solidFill>
              </a:rPr>
              <a:t>arbitrary linear combinations </a:t>
            </a:r>
            <a:r>
              <a:rPr lang="en-US" sz="2000" dirty="0"/>
              <a:t>of these functions also give valid experiments:</a:t>
            </a:r>
          </a:p>
        </p:txBody>
      </p:sp>
    </p:spTree>
    <p:extLst>
      <p:ext uri="{BB962C8B-B14F-4D97-AF65-F5344CB8AC3E}">
        <p14:creationId xmlns:p14="http://schemas.microsoft.com/office/powerpoint/2010/main" val="4031372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365126"/>
            <a:ext cx="10515600" cy="887478"/>
          </a:xfrm>
        </p:spPr>
        <p:txBody>
          <a:bodyPr>
            <a:normAutofit/>
          </a:bodyPr>
          <a:lstStyle/>
          <a:p>
            <a:r>
              <a:rPr lang="en-CA" sz="3200" dirty="0"/>
              <a:t>Mathematical principle #2: Correspondence principle</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838200" y="1371556"/>
            <a:ext cx="10515600" cy="3296897"/>
          </a:xfrm>
        </p:spPr>
        <p:txBody>
          <a:bodyPr>
            <a:normAutofit/>
          </a:bodyPr>
          <a:lstStyle/>
          <a:p>
            <a:r>
              <a:rPr lang="en-US" sz="2000" dirty="0"/>
              <a:t>What is the difference between an elastic and anelastic material?</a:t>
            </a:r>
          </a:p>
          <a:p>
            <a:r>
              <a:rPr lang="en-US" sz="2000" dirty="0"/>
              <a:t>The correspondence principle answers this question in the following way:</a:t>
            </a:r>
          </a:p>
          <a:p>
            <a:pPr marL="914400" lvl="1" indent="-457200">
              <a:spcBef>
                <a:spcPts val="1200"/>
              </a:spcBef>
              <a:buFont typeface="+mj-lt"/>
              <a:buAutoNum type="arabicParenR"/>
            </a:pPr>
            <a:r>
              <a:rPr lang="en-US" sz="1800" dirty="0"/>
              <a:t>When anelasticity is “turned on”, the elastic modulus and compliance become </a:t>
            </a:r>
            <a:r>
              <a:rPr lang="en-US" sz="1800" b="1" dirty="0">
                <a:solidFill>
                  <a:srgbClr val="7030A0"/>
                </a:solidFill>
              </a:rPr>
              <a:t>functions of time</a:t>
            </a:r>
            <a:r>
              <a:rPr lang="en-US" sz="1800" dirty="0"/>
              <a:t>:</a:t>
            </a:r>
          </a:p>
          <a:p>
            <a:pPr marL="914400" lvl="1" indent="-457200">
              <a:buFont typeface="+mj-lt"/>
              <a:buAutoNum type="arabicParenR"/>
            </a:pPr>
            <a:endParaRPr lang="en-US" sz="1800" dirty="0"/>
          </a:p>
          <a:p>
            <a:pPr marL="914400" lvl="1" indent="-457200">
              <a:buFont typeface="+mj-lt"/>
              <a:buAutoNum type="arabicParenR"/>
            </a:pPr>
            <a:endParaRPr lang="en-US" sz="1800" dirty="0"/>
          </a:p>
          <a:p>
            <a:pPr marL="914400" lvl="1" indent="-457200">
              <a:buFont typeface="+mj-lt"/>
              <a:buAutoNum type="arabicParenR"/>
            </a:pPr>
            <a:endParaRPr lang="en-US" sz="1800" dirty="0"/>
          </a:p>
          <a:p>
            <a:pPr marL="914400" lvl="1" indent="-457200">
              <a:buFont typeface="+mj-lt"/>
              <a:buAutoNum type="arabicParenR"/>
            </a:pPr>
            <a:endParaRPr lang="en-US" sz="1800" dirty="0"/>
          </a:p>
          <a:p>
            <a:pPr marL="457200" lvl="1" indent="0">
              <a:buNone/>
            </a:pPr>
            <a:endParaRPr lang="en-US" sz="1800" dirty="0"/>
          </a:p>
          <a:p>
            <a:pPr marL="914400" lvl="1" indent="-457200">
              <a:buFont typeface="+mj-lt"/>
              <a:buAutoNum type="arabicParenR" startAt="2"/>
            </a:pPr>
            <a:r>
              <a:rPr lang="en-US" sz="1800" dirty="0"/>
              <a:t>Instantaneous stress-strain relations become </a:t>
            </a:r>
            <a:r>
              <a:rPr lang="en-US" sz="1800" b="1" dirty="0">
                <a:solidFill>
                  <a:srgbClr val="7030A0"/>
                </a:solidFill>
              </a:rPr>
              <a:t>convolutional relations containing all preceding times</a:t>
            </a:r>
            <a:r>
              <a:rPr lang="en-US" sz="1800" dirty="0"/>
              <a:t>:</a:t>
            </a:r>
          </a:p>
          <a:p>
            <a:pPr marL="0" indent="0">
              <a:buNone/>
            </a:pPr>
            <a:endParaRPr lang="en-US" sz="2000" dirty="0"/>
          </a:p>
        </p:txBody>
      </p:sp>
      <p:sp>
        <p:nvSpPr>
          <p:cNvPr id="4" name="Footer Placeholder 3">
            <a:extLst>
              <a:ext uri="{FF2B5EF4-FFF2-40B4-BE49-F238E27FC236}">
                <a16:creationId xmlns:a16="http://schemas.microsoft.com/office/drawing/2014/main" id="{B578016F-C774-943B-8EA6-F0217EA560CF}"/>
              </a:ext>
            </a:extLst>
          </p:cNvPr>
          <p:cNvSpPr>
            <a:spLocks noGrp="1"/>
          </p:cNvSpPr>
          <p:nvPr>
            <p:ph type="ftr" sz="quarter" idx="11"/>
          </p:nvPr>
        </p:nvSpPr>
        <p:spPr/>
        <p:txBody>
          <a:bodyPr/>
          <a:lstStyle/>
          <a:p>
            <a:r>
              <a:rPr lang="en-CA" dirty="0"/>
              <a:t>Mathematical Principles</a:t>
            </a:r>
          </a:p>
        </p:txBody>
      </p:sp>
      <p:sp>
        <p:nvSpPr>
          <p:cNvPr id="5" name="Slide Number Placeholder 4">
            <a:extLst>
              <a:ext uri="{FF2B5EF4-FFF2-40B4-BE49-F238E27FC236}">
                <a16:creationId xmlns:a16="http://schemas.microsoft.com/office/drawing/2014/main" id="{F70B3F55-DA73-E40C-7E63-D996BBDC7919}"/>
              </a:ext>
            </a:extLst>
          </p:cNvPr>
          <p:cNvSpPr>
            <a:spLocks noGrp="1"/>
          </p:cNvSpPr>
          <p:nvPr>
            <p:ph type="sldNum" sz="quarter" idx="12"/>
          </p:nvPr>
        </p:nvSpPr>
        <p:spPr/>
        <p:txBody>
          <a:bodyPr/>
          <a:lstStyle/>
          <a:p>
            <a:fld id="{EC7E1DAD-4979-4288-AA49-3B811F18F449}" type="slidenum">
              <a:rPr lang="en-CA" smtClean="0"/>
              <a:t>4</a:t>
            </a:fld>
            <a:endParaRPr lang="en-CA"/>
          </a:p>
        </p:txBody>
      </p:sp>
      <p:sp>
        <p:nvSpPr>
          <p:cNvPr id="8" name="Rectangle 4">
            <a:extLst>
              <a:ext uri="{FF2B5EF4-FFF2-40B4-BE49-F238E27FC236}">
                <a16:creationId xmlns:a16="http://schemas.microsoft.com/office/drawing/2014/main" id="{2BB1445B-7899-FF2A-0694-CAE083626056}"/>
              </a:ext>
            </a:extLst>
          </p:cNvPr>
          <p:cNvSpPr>
            <a:spLocks noChangeArrowheads="1"/>
          </p:cNvSpPr>
          <p:nvPr/>
        </p:nvSpPr>
        <p:spPr bwMode="auto">
          <a:xfrm>
            <a:off x="2486024" y="3264945"/>
            <a:ext cx="1392156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10" name="Rectangle 6">
            <a:extLst>
              <a:ext uri="{FF2B5EF4-FFF2-40B4-BE49-F238E27FC236}">
                <a16:creationId xmlns:a16="http://schemas.microsoft.com/office/drawing/2014/main" id="{D976AF04-8318-728E-FA22-EB668A781A81}"/>
              </a:ext>
            </a:extLst>
          </p:cNvPr>
          <p:cNvSpPr>
            <a:spLocks noChangeArrowheads="1"/>
          </p:cNvSpPr>
          <p:nvPr/>
        </p:nvSpPr>
        <p:spPr bwMode="auto">
          <a:xfrm>
            <a:off x="7077206" y="3346145"/>
            <a:ext cx="1457573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graphicFrame>
        <p:nvGraphicFramePr>
          <p:cNvPr id="13" name="Object 12">
            <a:extLst>
              <a:ext uri="{FF2B5EF4-FFF2-40B4-BE49-F238E27FC236}">
                <a16:creationId xmlns:a16="http://schemas.microsoft.com/office/drawing/2014/main" id="{9304013C-2B11-E4F6-598F-21F82395B0B2}"/>
              </a:ext>
            </a:extLst>
          </p:cNvPr>
          <p:cNvGraphicFramePr>
            <a:graphicFrameLocks noChangeAspect="1"/>
          </p:cNvGraphicFramePr>
          <p:nvPr>
            <p:extLst>
              <p:ext uri="{D42A27DB-BD31-4B8C-83A1-F6EECF244321}">
                <p14:modId xmlns:p14="http://schemas.microsoft.com/office/powerpoint/2010/main" val="738564819"/>
              </p:ext>
            </p:extLst>
          </p:nvPr>
        </p:nvGraphicFramePr>
        <p:xfrm>
          <a:off x="3074491" y="4562936"/>
          <a:ext cx="5432900" cy="551453"/>
        </p:xfrm>
        <a:graphic>
          <a:graphicData uri="http://schemas.openxmlformats.org/presentationml/2006/ole">
            <mc:AlternateContent xmlns:mc="http://schemas.openxmlformats.org/markup-compatibility/2006">
              <mc:Choice xmlns:v="urn:schemas-microsoft-com:vml" Requires="v">
                <p:oleObj name="Equation" r:id="rId2" imgW="3174840" imgH="330120" progId="Equation.DSMT4">
                  <p:embed/>
                </p:oleObj>
              </mc:Choice>
              <mc:Fallback>
                <p:oleObj name="Equation" r:id="rId2" imgW="3174840" imgH="330120" progId="Equation.DSMT4">
                  <p:embed/>
                  <p:pic>
                    <p:nvPicPr>
                      <p:cNvPr id="0" name="Object 1"/>
                      <p:cNvPicPr>
                        <a:picLocks noChangeAspect="1" noChangeArrowheads="1"/>
                      </p:cNvPicPr>
                      <p:nvPr/>
                    </p:nvPicPr>
                    <p:blipFill>
                      <a:blip r:embed="rId3"/>
                      <a:srcRect/>
                      <a:stretch>
                        <a:fillRect/>
                      </a:stretch>
                    </p:blipFill>
                    <p:spPr bwMode="auto">
                      <a:xfrm>
                        <a:off x="3074491" y="4562936"/>
                        <a:ext cx="5432900" cy="551453"/>
                      </a:xfrm>
                      <a:prstGeom prst="rect">
                        <a:avLst/>
                      </a:prstGeom>
                      <a:noFill/>
                    </p:spPr>
                  </p:pic>
                </p:oleObj>
              </mc:Fallback>
            </mc:AlternateContent>
          </a:graphicData>
        </a:graphic>
      </p:graphicFrame>
      <p:graphicFrame>
        <p:nvGraphicFramePr>
          <p:cNvPr id="15" name="Object 14">
            <a:extLst>
              <a:ext uri="{FF2B5EF4-FFF2-40B4-BE49-F238E27FC236}">
                <a16:creationId xmlns:a16="http://schemas.microsoft.com/office/drawing/2014/main" id="{2D67C26A-6291-32AE-E10A-5361AA8FAAA7}"/>
              </a:ext>
            </a:extLst>
          </p:cNvPr>
          <p:cNvGraphicFramePr>
            <a:graphicFrameLocks noChangeAspect="1"/>
          </p:cNvGraphicFramePr>
          <p:nvPr>
            <p:extLst>
              <p:ext uri="{D42A27DB-BD31-4B8C-83A1-F6EECF244321}">
                <p14:modId xmlns:p14="http://schemas.microsoft.com/office/powerpoint/2010/main" val="368914627"/>
              </p:ext>
            </p:extLst>
          </p:nvPr>
        </p:nvGraphicFramePr>
        <p:xfrm>
          <a:off x="3248025" y="5215965"/>
          <a:ext cx="5219570" cy="717228"/>
        </p:xfrm>
        <a:graphic>
          <a:graphicData uri="http://schemas.openxmlformats.org/presentationml/2006/ole">
            <mc:AlternateContent xmlns:mc="http://schemas.openxmlformats.org/markup-compatibility/2006">
              <mc:Choice xmlns:v="urn:schemas-microsoft-com:vml" Requires="v">
                <p:oleObj name="Equation" r:id="rId4" imgW="2971800" imgH="419040" progId="Equation.DSMT4">
                  <p:embed/>
                </p:oleObj>
              </mc:Choice>
              <mc:Fallback>
                <p:oleObj name="Equation" r:id="rId4" imgW="2971800" imgH="419040" progId="Equation.DSMT4">
                  <p:embed/>
                  <p:pic>
                    <p:nvPicPr>
                      <p:cNvPr id="0" name="Object 3"/>
                      <p:cNvPicPr>
                        <a:picLocks noChangeAspect="1" noChangeArrowheads="1"/>
                      </p:cNvPicPr>
                      <p:nvPr/>
                    </p:nvPicPr>
                    <p:blipFill>
                      <a:blip r:embed="rId5"/>
                      <a:srcRect/>
                      <a:stretch>
                        <a:fillRect/>
                      </a:stretch>
                    </p:blipFill>
                    <p:spPr bwMode="auto">
                      <a:xfrm>
                        <a:off x="3248025" y="5215965"/>
                        <a:ext cx="5219570" cy="717228"/>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DB0F93B2-FFD9-A70D-CB1D-D7B6247ED6BA}"/>
              </a:ext>
            </a:extLst>
          </p:cNvPr>
          <p:cNvGraphicFramePr>
            <a:graphicFrameLocks noChangeAspect="1"/>
          </p:cNvGraphicFramePr>
          <p:nvPr>
            <p:extLst>
              <p:ext uri="{D42A27DB-BD31-4B8C-83A1-F6EECF244321}">
                <p14:modId xmlns:p14="http://schemas.microsoft.com/office/powerpoint/2010/main" val="2482465199"/>
              </p:ext>
            </p:extLst>
          </p:nvPr>
        </p:nvGraphicFramePr>
        <p:xfrm>
          <a:off x="3948113" y="2720975"/>
          <a:ext cx="3844925" cy="433388"/>
        </p:xfrm>
        <a:graphic>
          <a:graphicData uri="http://schemas.openxmlformats.org/presentationml/2006/ole">
            <mc:AlternateContent xmlns:mc="http://schemas.openxmlformats.org/markup-compatibility/2006">
              <mc:Choice xmlns:v="urn:schemas-microsoft-com:vml" Requires="v">
                <p:oleObj name="Equation" r:id="rId6" imgW="2197080" imgH="253800" progId="Equation.DSMT4">
                  <p:embed/>
                </p:oleObj>
              </mc:Choice>
              <mc:Fallback>
                <p:oleObj name="Equation" r:id="rId6" imgW="2197080" imgH="253800" progId="Equation.DSMT4">
                  <p:embed/>
                  <p:pic>
                    <p:nvPicPr>
                      <p:cNvPr id="13" name="Object 12">
                        <a:extLst>
                          <a:ext uri="{FF2B5EF4-FFF2-40B4-BE49-F238E27FC236}">
                            <a16:creationId xmlns:a16="http://schemas.microsoft.com/office/drawing/2014/main" id="{9304013C-2B11-E4F6-598F-21F82395B0B2}"/>
                          </a:ext>
                        </a:extLst>
                      </p:cNvPr>
                      <p:cNvPicPr>
                        <a:picLocks noChangeAspect="1" noChangeArrowheads="1"/>
                      </p:cNvPicPr>
                      <p:nvPr/>
                    </p:nvPicPr>
                    <p:blipFill>
                      <a:blip r:embed="rId7"/>
                      <a:srcRect/>
                      <a:stretch>
                        <a:fillRect/>
                      </a:stretch>
                    </p:blipFill>
                    <p:spPr bwMode="auto">
                      <a:xfrm>
                        <a:off x="3948113" y="2720975"/>
                        <a:ext cx="3844925" cy="433388"/>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7E9FD83E-0A8F-390D-E9DE-FCF749F0FC6B}"/>
              </a:ext>
            </a:extLst>
          </p:cNvPr>
          <p:cNvGraphicFramePr>
            <a:graphicFrameLocks noChangeAspect="1"/>
          </p:cNvGraphicFramePr>
          <p:nvPr>
            <p:extLst>
              <p:ext uri="{D42A27DB-BD31-4B8C-83A1-F6EECF244321}">
                <p14:modId xmlns:p14="http://schemas.microsoft.com/office/powerpoint/2010/main" val="2477685817"/>
              </p:ext>
            </p:extLst>
          </p:nvPr>
        </p:nvGraphicFramePr>
        <p:xfrm>
          <a:off x="3444267" y="3256823"/>
          <a:ext cx="4022725" cy="671512"/>
        </p:xfrm>
        <a:graphic>
          <a:graphicData uri="http://schemas.openxmlformats.org/presentationml/2006/ole">
            <mc:AlternateContent xmlns:mc="http://schemas.openxmlformats.org/markup-compatibility/2006">
              <mc:Choice xmlns:v="urn:schemas-microsoft-com:vml" Requires="v">
                <p:oleObj name="Equation" r:id="rId8" imgW="2298600" imgH="393480" progId="Equation.DSMT4">
                  <p:embed/>
                </p:oleObj>
              </mc:Choice>
              <mc:Fallback>
                <p:oleObj name="Equation" r:id="rId8" imgW="2298600" imgH="393480" progId="Equation.DSMT4">
                  <p:embed/>
                  <p:pic>
                    <p:nvPicPr>
                      <p:cNvPr id="16" name="Object 15">
                        <a:extLst>
                          <a:ext uri="{FF2B5EF4-FFF2-40B4-BE49-F238E27FC236}">
                            <a16:creationId xmlns:a16="http://schemas.microsoft.com/office/drawing/2014/main" id="{DB0F93B2-FFD9-A70D-CB1D-D7B6247ED6BA}"/>
                          </a:ext>
                        </a:extLst>
                      </p:cNvPr>
                      <p:cNvPicPr>
                        <a:picLocks noChangeAspect="1" noChangeArrowheads="1"/>
                      </p:cNvPicPr>
                      <p:nvPr/>
                    </p:nvPicPr>
                    <p:blipFill>
                      <a:blip r:embed="rId9"/>
                      <a:srcRect/>
                      <a:stretch>
                        <a:fillRect/>
                      </a:stretch>
                    </p:blipFill>
                    <p:spPr bwMode="auto">
                      <a:xfrm>
                        <a:off x="3444267" y="3256823"/>
                        <a:ext cx="4022725" cy="671512"/>
                      </a:xfrm>
                      <a:prstGeom prst="rect">
                        <a:avLst/>
                      </a:prstGeom>
                      <a:noFill/>
                    </p:spPr>
                  </p:pic>
                </p:oleObj>
              </mc:Fallback>
            </mc:AlternateContent>
          </a:graphicData>
        </a:graphic>
      </p:graphicFrame>
      <p:sp>
        <p:nvSpPr>
          <p:cNvPr id="18" name="TextBox 17">
            <a:extLst>
              <a:ext uri="{FF2B5EF4-FFF2-40B4-BE49-F238E27FC236}">
                <a16:creationId xmlns:a16="http://schemas.microsoft.com/office/drawing/2014/main" id="{BDD6D647-EAFA-1121-C7E5-299215FC5093}"/>
              </a:ext>
            </a:extLst>
          </p:cNvPr>
          <p:cNvSpPr txBox="1"/>
          <p:nvPr/>
        </p:nvSpPr>
        <p:spPr>
          <a:xfrm>
            <a:off x="8279704" y="2699314"/>
            <a:ext cx="3532340" cy="1077218"/>
          </a:xfrm>
          <a:prstGeom prst="rect">
            <a:avLst/>
          </a:prstGeom>
          <a:noFill/>
          <a:ln>
            <a:solidFill>
              <a:schemeClr val="accent4">
                <a:lumMod val="50000"/>
              </a:schemeClr>
            </a:solidFill>
          </a:ln>
        </p:spPr>
        <p:txBody>
          <a:bodyPr wrap="square" rtlCol="0">
            <a:spAutoFit/>
          </a:bodyPr>
          <a:lstStyle/>
          <a:p>
            <a:r>
              <a:rPr lang="en-CA" sz="1600" dirty="0">
                <a:solidFill>
                  <a:schemeClr val="accent4">
                    <a:lumMod val="50000"/>
                  </a:schemeClr>
                </a:solidFill>
              </a:rPr>
              <a:t>However, note that this transition ‘</a:t>
            </a:r>
            <a:r>
              <a:rPr lang="en-CA" sz="1600" dirty="0">
                <a:solidFill>
                  <a:schemeClr val="accent4">
                    <a:lumMod val="50000"/>
                  </a:schemeClr>
                </a:solidFill>
                <a:sym typeface="Symbol" panose="05050102010706020507" pitchFamily="18" charset="2"/>
              </a:rPr>
              <a:t></a:t>
            </a:r>
            <a:r>
              <a:rPr lang="en-CA" sz="1600" dirty="0">
                <a:solidFill>
                  <a:schemeClr val="accent4">
                    <a:lumMod val="50000"/>
                  </a:schemeClr>
                </a:solidFill>
              </a:rPr>
              <a:t>’ is actually impossible to achieve or verify.</a:t>
            </a:r>
          </a:p>
          <a:p>
            <a:r>
              <a:rPr lang="en-CA" sz="1600" dirty="0">
                <a:solidFill>
                  <a:schemeClr val="accent4">
                    <a:lumMod val="50000"/>
                  </a:schemeClr>
                </a:solidFill>
              </a:rPr>
              <a:t>There exist no ‘elastic’ analogs for real anelastic materials.</a:t>
            </a:r>
          </a:p>
        </p:txBody>
      </p:sp>
    </p:spTree>
    <p:extLst>
      <p:ext uri="{BB962C8B-B14F-4D97-AF65-F5344CB8AC3E}">
        <p14:creationId xmlns:p14="http://schemas.microsoft.com/office/powerpoint/2010/main" val="449494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iagram&#10;&#10;Description automatically generated">
            <a:extLst>
              <a:ext uri="{FF2B5EF4-FFF2-40B4-BE49-F238E27FC236}">
                <a16:creationId xmlns:a16="http://schemas.microsoft.com/office/drawing/2014/main" id="{00792652-270D-3057-16F7-EF9766018C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945" y="3280440"/>
            <a:ext cx="6932921" cy="3084784"/>
          </a:xfrm>
          <a:prstGeom prst="rect">
            <a:avLst/>
          </a:prstGeom>
        </p:spPr>
      </p:pic>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365126"/>
            <a:ext cx="10515600" cy="887478"/>
          </a:xfrm>
        </p:spPr>
        <p:txBody>
          <a:bodyPr>
            <a:normAutofit/>
          </a:bodyPr>
          <a:lstStyle/>
          <a:p>
            <a:r>
              <a:rPr lang="en-CA" sz="3200" dirty="0"/>
              <a:t>Modulus and compliance functions</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838200" y="1371557"/>
            <a:ext cx="10515600" cy="1281388"/>
          </a:xfrm>
        </p:spPr>
        <p:txBody>
          <a:bodyPr>
            <a:normAutofit lnSpcReduction="10000"/>
          </a:bodyPr>
          <a:lstStyle/>
          <a:p>
            <a:r>
              <a:rPr lang="en-US" sz="2000" dirty="0"/>
              <a:t>The VE modulus </a:t>
            </a:r>
            <a:r>
              <a:rPr lang="en-US" sz="2000" i="1" dirty="0">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a:t>
            </a:r>
            <a:r>
              <a:rPr lang="en-US" sz="2000" dirty="0"/>
              <a:t> and compliance function </a:t>
            </a:r>
            <a:r>
              <a:rPr lang="en-US" sz="2000" i="1" dirty="0">
                <a:latin typeface="Times New Roman" panose="02020603050405020304" pitchFamily="18" charset="0"/>
                <a:cs typeface="Times New Roman" panose="02020603050405020304" pitchFamily="18" charset="0"/>
              </a:rPr>
              <a:t>J</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a:t>
            </a:r>
            <a:r>
              <a:rPr lang="en-US" sz="2000" dirty="0"/>
              <a:t> consist of a </a:t>
            </a:r>
            <a:r>
              <a:rPr lang="en-US" sz="2000" dirty="0">
                <a:solidFill>
                  <a:srgbClr val="7030A0"/>
                </a:solidFill>
              </a:rPr>
              <a:t>singular</a:t>
            </a:r>
            <a:r>
              <a:rPr lang="en-US" sz="2000" dirty="0"/>
              <a:t> (instantaneous, elastic) response at </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 0 </a:t>
            </a:r>
            <a:r>
              <a:rPr lang="en-US" sz="2000" dirty="0"/>
              <a:t>and extended “memory” responses at </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 0</a:t>
            </a:r>
          </a:p>
          <a:p>
            <a:r>
              <a:rPr lang="en-US" sz="2000" dirty="0"/>
              <a:t>The memory functions interpolate between the “unrelaxed” response at </a:t>
            </a:r>
            <a:r>
              <a:rPr lang="en-US" sz="2000" i="1" dirty="0">
                <a:latin typeface="Times New Roman" panose="02020603050405020304" pitchFamily="18" charset="0"/>
                <a:cs typeface="Times New Roman" panose="02020603050405020304" pitchFamily="18" charset="0"/>
              </a:rPr>
              <a:t>t</a:t>
            </a:r>
            <a:r>
              <a:rPr lang="en-US" sz="2000" dirty="0">
                <a:sym typeface="Symbol" panose="05050102010706020507" pitchFamily="18" charset="2"/>
              </a:rPr>
              <a:t> </a:t>
            </a:r>
            <a:r>
              <a:rPr lang="en-US" sz="2000" dirty="0">
                <a:latin typeface="Times New Roman" panose="02020603050405020304" pitchFamily="18" charset="0"/>
                <a:cs typeface="Times New Roman" panose="02020603050405020304" pitchFamily="18" charset="0"/>
                <a:sym typeface="Symbol" panose="05050102010706020507" pitchFamily="18" charset="2"/>
              </a:rPr>
              <a:t>0</a:t>
            </a:r>
            <a:r>
              <a:rPr lang="en-US" sz="2000" dirty="0">
                <a:sym typeface="Symbol" panose="05050102010706020507" pitchFamily="18" charset="2"/>
              </a:rPr>
              <a:t> and “relaxed” response at  </a:t>
            </a:r>
            <a:r>
              <a:rPr lang="en-US" sz="2000" i="1" dirty="0">
                <a:latin typeface="Times New Roman" panose="02020603050405020304" pitchFamily="18" charset="0"/>
                <a:cs typeface="Times New Roman" panose="02020603050405020304" pitchFamily="18" charset="0"/>
              </a:rPr>
              <a:t>t</a:t>
            </a:r>
            <a:r>
              <a:rPr lang="en-US" sz="2000" dirty="0">
                <a:sym typeface="Symbol" panose="05050102010706020507" pitchFamily="18" charset="2"/>
              </a:rPr>
              <a:t> </a:t>
            </a:r>
            <a:r>
              <a:rPr lang="en-US" sz="2000" dirty="0">
                <a:latin typeface="Times New Roman" panose="02020603050405020304" pitchFamily="18" charset="0"/>
                <a:cs typeface="Times New Roman" panose="02020603050405020304" pitchFamily="18" charset="0"/>
                <a:sym typeface="Symbol" panose="05050102010706020507" pitchFamily="18" charset="2"/>
              </a:rPr>
              <a:t>∞</a:t>
            </a:r>
            <a:r>
              <a:rPr lang="en-US" sz="2000" dirty="0">
                <a:sym typeface="Symbol" panose="05050102010706020507" pitchFamily="18" charset="2"/>
              </a:rPr>
              <a:t> </a:t>
            </a:r>
            <a:endParaRPr lang="en-US" sz="2000" dirty="0"/>
          </a:p>
          <a:p>
            <a:pPr marL="457200" lvl="1" indent="0">
              <a:buNone/>
            </a:pPr>
            <a:endParaRPr lang="en-US" sz="1800" dirty="0"/>
          </a:p>
          <a:p>
            <a:pPr marL="0" indent="0">
              <a:buNone/>
            </a:pPr>
            <a:endParaRPr lang="en-US" sz="2000" dirty="0"/>
          </a:p>
        </p:txBody>
      </p:sp>
      <p:sp>
        <p:nvSpPr>
          <p:cNvPr id="4" name="Footer Placeholder 3">
            <a:extLst>
              <a:ext uri="{FF2B5EF4-FFF2-40B4-BE49-F238E27FC236}">
                <a16:creationId xmlns:a16="http://schemas.microsoft.com/office/drawing/2014/main" id="{B578016F-C774-943B-8EA6-F0217EA560CF}"/>
              </a:ext>
            </a:extLst>
          </p:cNvPr>
          <p:cNvSpPr>
            <a:spLocks noGrp="1"/>
          </p:cNvSpPr>
          <p:nvPr>
            <p:ph type="ftr" sz="quarter" idx="11"/>
          </p:nvPr>
        </p:nvSpPr>
        <p:spPr/>
        <p:txBody>
          <a:bodyPr/>
          <a:lstStyle/>
          <a:p>
            <a:r>
              <a:rPr lang="en-CA" dirty="0"/>
              <a:t>Mathematical Principles</a:t>
            </a:r>
          </a:p>
        </p:txBody>
      </p:sp>
      <p:sp>
        <p:nvSpPr>
          <p:cNvPr id="5" name="Slide Number Placeholder 4">
            <a:extLst>
              <a:ext uri="{FF2B5EF4-FFF2-40B4-BE49-F238E27FC236}">
                <a16:creationId xmlns:a16="http://schemas.microsoft.com/office/drawing/2014/main" id="{F70B3F55-DA73-E40C-7E63-D996BBDC7919}"/>
              </a:ext>
            </a:extLst>
          </p:cNvPr>
          <p:cNvSpPr>
            <a:spLocks noGrp="1"/>
          </p:cNvSpPr>
          <p:nvPr>
            <p:ph type="sldNum" sz="quarter" idx="12"/>
          </p:nvPr>
        </p:nvSpPr>
        <p:spPr/>
        <p:txBody>
          <a:bodyPr/>
          <a:lstStyle/>
          <a:p>
            <a:fld id="{EC7E1DAD-4979-4288-AA49-3B811F18F449}" type="slidenum">
              <a:rPr lang="en-CA" smtClean="0"/>
              <a:t>5</a:t>
            </a:fld>
            <a:endParaRPr lang="en-CA"/>
          </a:p>
        </p:txBody>
      </p:sp>
      <p:sp>
        <p:nvSpPr>
          <p:cNvPr id="14" name="Rectangle 4">
            <a:extLst>
              <a:ext uri="{FF2B5EF4-FFF2-40B4-BE49-F238E27FC236}">
                <a16:creationId xmlns:a16="http://schemas.microsoft.com/office/drawing/2014/main" id="{070196CD-E6E3-2C9E-89C9-DDC4C7EAD71C}"/>
              </a:ext>
            </a:extLst>
          </p:cNvPr>
          <p:cNvSpPr>
            <a:spLocks noChangeArrowheads="1"/>
          </p:cNvSpPr>
          <p:nvPr/>
        </p:nvSpPr>
        <p:spPr bwMode="auto">
          <a:xfrm>
            <a:off x="9525" y="4127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16" name="Object 15">
            <a:extLst>
              <a:ext uri="{FF2B5EF4-FFF2-40B4-BE49-F238E27FC236}">
                <a16:creationId xmlns:a16="http://schemas.microsoft.com/office/drawing/2014/main" id="{DB0F93B2-FFD9-A70D-CB1D-D7B6247ED6BA}"/>
              </a:ext>
            </a:extLst>
          </p:cNvPr>
          <p:cNvGraphicFramePr>
            <a:graphicFrameLocks noChangeAspect="1"/>
          </p:cNvGraphicFramePr>
          <p:nvPr>
            <p:extLst>
              <p:ext uri="{D42A27DB-BD31-4B8C-83A1-F6EECF244321}">
                <p14:modId xmlns:p14="http://schemas.microsoft.com/office/powerpoint/2010/main" val="3032267220"/>
              </p:ext>
            </p:extLst>
          </p:nvPr>
        </p:nvGraphicFramePr>
        <p:xfrm>
          <a:off x="2473325" y="2786063"/>
          <a:ext cx="2644775" cy="433387"/>
        </p:xfrm>
        <a:graphic>
          <a:graphicData uri="http://schemas.openxmlformats.org/presentationml/2006/ole">
            <mc:AlternateContent xmlns:mc="http://schemas.openxmlformats.org/markup-compatibility/2006">
              <mc:Choice xmlns:v="urn:schemas-microsoft-com:vml" Requires="v">
                <p:oleObj name="Equation" r:id="rId3" imgW="1511280" imgH="253800" progId="Equation.DSMT4">
                  <p:embed/>
                </p:oleObj>
              </mc:Choice>
              <mc:Fallback>
                <p:oleObj name="Equation" r:id="rId3" imgW="1511280" imgH="253800" progId="Equation.DSMT4">
                  <p:embed/>
                  <p:pic>
                    <p:nvPicPr>
                      <p:cNvPr id="16" name="Object 15">
                        <a:extLst>
                          <a:ext uri="{FF2B5EF4-FFF2-40B4-BE49-F238E27FC236}">
                            <a16:creationId xmlns:a16="http://schemas.microsoft.com/office/drawing/2014/main" id="{DB0F93B2-FFD9-A70D-CB1D-D7B6247ED6BA}"/>
                          </a:ext>
                        </a:extLst>
                      </p:cNvPr>
                      <p:cNvPicPr>
                        <a:picLocks noChangeAspect="1" noChangeArrowheads="1"/>
                      </p:cNvPicPr>
                      <p:nvPr/>
                    </p:nvPicPr>
                    <p:blipFill>
                      <a:blip r:embed="rId4"/>
                      <a:srcRect/>
                      <a:stretch>
                        <a:fillRect/>
                      </a:stretch>
                    </p:blipFill>
                    <p:spPr bwMode="auto">
                      <a:xfrm>
                        <a:off x="2473325" y="2786063"/>
                        <a:ext cx="2644775" cy="433387"/>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7E9FD83E-0A8F-390D-E9DE-FCF749F0FC6B}"/>
              </a:ext>
            </a:extLst>
          </p:cNvPr>
          <p:cNvGraphicFramePr>
            <a:graphicFrameLocks noChangeAspect="1"/>
          </p:cNvGraphicFramePr>
          <p:nvPr>
            <p:extLst>
              <p:ext uri="{D42A27DB-BD31-4B8C-83A1-F6EECF244321}">
                <p14:modId xmlns:p14="http://schemas.microsoft.com/office/powerpoint/2010/main" val="4175074926"/>
              </p:ext>
            </p:extLst>
          </p:nvPr>
        </p:nvGraphicFramePr>
        <p:xfrm>
          <a:off x="6986587" y="2835108"/>
          <a:ext cx="2333625" cy="433388"/>
        </p:xfrm>
        <a:graphic>
          <a:graphicData uri="http://schemas.openxmlformats.org/presentationml/2006/ole">
            <mc:AlternateContent xmlns:mc="http://schemas.openxmlformats.org/markup-compatibility/2006">
              <mc:Choice xmlns:v="urn:schemas-microsoft-com:vml" Requires="v">
                <p:oleObj name="Equation" r:id="rId5" imgW="1333440" imgH="253800" progId="Equation.DSMT4">
                  <p:embed/>
                </p:oleObj>
              </mc:Choice>
              <mc:Fallback>
                <p:oleObj name="Equation" r:id="rId5" imgW="1333440" imgH="253800" progId="Equation.DSMT4">
                  <p:embed/>
                  <p:pic>
                    <p:nvPicPr>
                      <p:cNvPr id="17" name="Object 16">
                        <a:extLst>
                          <a:ext uri="{FF2B5EF4-FFF2-40B4-BE49-F238E27FC236}">
                            <a16:creationId xmlns:a16="http://schemas.microsoft.com/office/drawing/2014/main" id="{7E9FD83E-0A8F-390D-E9DE-FCF749F0FC6B}"/>
                          </a:ext>
                        </a:extLst>
                      </p:cNvPr>
                      <p:cNvPicPr>
                        <a:picLocks noChangeAspect="1" noChangeArrowheads="1"/>
                      </p:cNvPicPr>
                      <p:nvPr/>
                    </p:nvPicPr>
                    <p:blipFill>
                      <a:blip r:embed="rId6"/>
                      <a:srcRect/>
                      <a:stretch>
                        <a:fillRect/>
                      </a:stretch>
                    </p:blipFill>
                    <p:spPr bwMode="auto">
                      <a:xfrm>
                        <a:off x="6986587" y="2835108"/>
                        <a:ext cx="2333625" cy="433388"/>
                      </a:xfrm>
                      <a:prstGeom prst="rect">
                        <a:avLst/>
                      </a:prstGeom>
                      <a:noFill/>
                    </p:spPr>
                  </p:pic>
                </p:oleObj>
              </mc:Fallback>
            </mc:AlternateContent>
          </a:graphicData>
        </a:graphic>
      </p:graphicFrame>
      <p:sp>
        <p:nvSpPr>
          <p:cNvPr id="7" name="Rectangle 6">
            <a:extLst>
              <a:ext uri="{FF2B5EF4-FFF2-40B4-BE49-F238E27FC236}">
                <a16:creationId xmlns:a16="http://schemas.microsoft.com/office/drawing/2014/main" id="{A03F42E7-4115-9F2A-BDEE-BC1E62CC5A28}"/>
              </a:ext>
            </a:extLst>
          </p:cNvPr>
          <p:cNvSpPr/>
          <p:nvPr/>
        </p:nvSpPr>
        <p:spPr>
          <a:xfrm>
            <a:off x="2379945" y="2785739"/>
            <a:ext cx="2931091" cy="43338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0B6105CF-8CEC-F061-CB35-09C24DC9F99B}"/>
              </a:ext>
            </a:extLst>
          </p:cNvPr>
          <p:cNvSpPr/>
          <p:nvPr/>
        </p:nvSpPr>
        <p:spPr>
          <a:xfrm>
            <a:off x="6687853" y="2826356"/>
            <a:ext cx="2931091" cy="43338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Callout: Bent Line 10">
            <a:extLst>
              <a:ext uri="{FF2B5EF4-FFF2-40B4-BE49-F238E27FC236}">
                <a16:creationId xmlns:a16="http://schemas.microsoft.com/office/drawing/2014/main" id="{9EF1A5BC-B1A9-689D-67FC-C515F2B52A6E}"/>
              </a:ext>
            </a:extLst>
          </p:cNvPr>
          <p:cNvSpPr/>
          <p:nvPr/>
        </p:nvSpPr>
        <p:spPr>
          <a:xfrm>
            <a:off x="4621428" y="4822832"/>
            <a:ext cx="1576172" cy="338203"/>
          </a:xfrm>
          <a:prstGeom prst="borderCallout2">
            <a:avLst>
              <a:gd name="adj1" fmla="val 36932"/>
              <a:gd name="adj2" fmla="val 208"/>
              <a:gd name="adj3" fmla="val 36932"/>
              <a:gd name="adj4" fmla="val -22005"/>
              <a:gd name="adj5" fmla="val 112500"/>
              <a:gd name="adj6" fmla="val -4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solidFill>
                  <a:srgbClr val="7030A0"/>
                </a:solidFill>
              </a:rPr>
              <a:t>Memory</a:t>
            </a:r>
          </a:p>
        </p:txBody>
      </p:sp>
      <p:graphicFrame>
        <p:nvGraphicFramePr>
          <p:cNvPr id="19" name="Object 18">
            <a:extLst>
              <a:ext uri="{FF2B5EF4-FFF2-40B4-BE49-F238E27FC236}">
                <a16:creationId xmlns:a16="http://schemas.microsoft.com/office/drawing/2014/main" id="{5455C9D3-424C-1997-B299-82BB33A7C299}"/>
              </a:ext>
            </a:extLst>
          </p:cNvPr>
          <p:cNvGraphicFramePr>
            <a:graphicFrameLocks noChangeAspect="1"/>
          </p:cNvGraphicFramePr>
          <p:nvPr>
            <p:extLst>
              <p:ext uri="{D42A27DB-BD31-4B8C-83A1-F6EECF244321}">
                <p14:modId xmlns:p14="http://schemas.microsoft.com/office/powerpoint/2010/main" val="2360275023"/>
              </p:ext>
            </p:extLst>
          </p:nvPr>
        </p:nvGraphicFramePr>
        <p:xfrm>
          <a:off x="5622630" y="4913385"/>
          <a:ext cx="385762" cy="247650"/>
        </p:xfrm>
        <a:graphic>
          <a:graphicData uri="http://schemas.openxmlformats.org/presentationml/2006/ole">
            <mc:AlternateContent xmlns:mc="http://schemas.openxmlformats.org/markup-compatibility/2006">
              <mc:Choice xmlns:v="urn:schemas-microsoft-com:vml" Requires="v">
                <p:oleObj name="Equation" r:id="rId7" imgW="380880" imgH="253800" progId="Equation.DSMT4">
                  <p:embed/>
                </p:oleObj>
              </mc:Choice>
              <mc:Fallback>
                <p:oleObj name="Equation" r:id="rId7" imgW="380880" imgH="253800" progId="Equation.DSMT4">
                  <p:embed/>
                  <p:pic>
                    <p:nvPicPr>
                      <p:cNvPr id="0" name="Object 1"/>
                      <p:cNvPicPr>
                        <a:picLocks noChangeAspect="1" noChangeArrowheads="1"/>
                      </p:cNvPicPr>
                      <p:nvPr/>
                    </p:nvPicPr>
                    <p:blipFill>
                      <a:blip r:embed="rId8"/>
                      <a:srcRect/>
                      <a:stretch>
                        <a:fillRect/>
                      </a:stretch>
                    </p:blipFill>
                    <p:spPr bwMode="auto">
                      <a:xfrm>
                        <a:off x="5622630" y="4913385"/>
                        <a:ext cx="385762"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Object 22">
            <a:extLst>
              <a:ext uri="{FF2B5EF4-FFF2-40B4-BE49-F238E27FC236}">
                <a16:creationId xmlns:a16="http://schemas.microsoft.com/office/drawing/2014/main" id="{CD3BF30F-7D4D-5A27-55F4-A7791F7250B8}"/>
              </a:ext>
            </a:extLst>
          </p:cNvPr>
          <p:cNvGraphicFramePr>
            <a:graphicFrameLocks noChangeAspect="1"/>
          </p:cNvGraphicFramePr>
          <p:nvPr>
            <p:extLst>
              <p:ext uri="{D42A27DB-BD31-4B8C-83A1-F6EECF244321}">
                <p14:modId xmlns:p14="http://schemas.microsoft.com/office/powerpoint/2010/main" val="899061604"/>
              </p:ext>
            </p:extLst>
          </p:nvPr>
        </p:nvGraphicFramePr>
        <p:xfrm>
          <a:off x="7470036" y="5543743"/>
          <a:ext cx="476250" cy="353786"/>
        </p:xfrm>
        <a:graphic>
          <a:graphicData uri="http://schemas.openxmlformats.org/presentationml/2006/ole">
            <mc:AlternateContent xmlns:mc="http://schemas.openxmlformats.org/markup-compatibility/2006">
              <mc:Choice xmlns:v="urn:schemas-microsoft-com:vml" Requires="v">
                <p:oleObj name="Equation" r:id="rId9" imgW="330057" imgH="253890" progId="Equation.DSMT4">
                  <p:embed/>
                </p:oleObj>
              </mc:Choice>
              <mc:Fallback>
                <p:oleObj name="Equation" r:id="rId9" imgW="330057" imgH="253890" progId="Equation.DSMT4">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70036" y="5543743"/>
                        <a:ext cx="476250" cy="353786"/>
                      </a:xfrm>
                      <a:prstGeom prst="rect">
                        <a:avLst/>
                      </a:prstGeom>
                      <a:noFill/>
                    </p:spPr>
                  </p:pic>
                </p:oleObj>
              </mc:Fallback>
            </mc:AlternateContent>
          </a:graphicData>
        </a:graphic>
      </p:graphicFrame>
    </p:spTree>
    <p:extLst>
      <p:ext uri="{BB962C8B-B14F-4D97-AF65-F5344CB8AC3E}">
        <p14:creationId xmlns:p14="http://schemas.microsoft.com/office/powerpoint/2010/main" val="1703639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365126"/>
            <a:ext cx="10515600" cy="887478"/>
          </a:xfrm>
        </p:spPr>
        <p:txBody>
          <a:bodyPr>
            <a:normAutofit/>
          </a:bodyPr>
          <a:lstStyle/>
          <a:p>
            <a:r>
              <a:rPr lang="en-CA" sz="3200" dirty="0"/>
              <a:t>Frequency domain</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838200" y="1371557"/>
            <a:ext cx="10515600" cy="373948"/>
          </a:xfrm>
        </p:spPr>
        <p:txBody>
          <a:bodyPr>
            <a:normAutofit/>
          </a:bodyPr>
          <a:lstStyle/>
          <a:p>
            <a:r>
              <a:rPr lang="en-US" sz="2000" dirty="0"/>
              <a:t>Fourier transform presents the signal </a:t>
            </a:r>
            <a:r>
              <a:rPr lang="en-US" sz="2000" i="1" dirty="0">
                <a:latin typeface="Times New Roman" panose="02020603050405020304" pitchFamily="18" charset="0"/>
                <a:cs typeface="Times New Roman" panose="02020603050405020304" pitchFamily="18" charset="0"/>
              </a:rPr>
              <a:t>u</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a:t>
            </a:r>
            <a:r>
              <a:rPr lang="en-US" sz="2000" dirty="0"/>
              <a:t>by a superposition of harmonic oscillations</a:t>
            </a:r>
            <a:r>
              <a:rPr lang="en-US" sz="1800" dirty="0"/>
              <a:t>:</a:t>
            </a:r>
          </a:p>
          <a:p>
            <a:pPr marL="0" indent="0">
              <a:buNone/>
            </a:pPr>
            <a:endParaRPr lang="en-US" sz="2000" dirty="0"/>
          </a:p>
        </p:txBody>
      </p:sp>
      <p:sp>
        <p:nvSpPr>
          <p:cNvPr id="4" name="Footer Placeholder 3">
            <a:extLst>
              <a:ext uri="{FF2B5EF4-FFF2-40B4-BE49-F238E27FC236}">
                <a16:creationId xmlns:a16="http://schemas.microsoft.com/office/drawing/2014/main" id="{B578016F-C774-943B-8EA6-F0217EA560CF}"/>
              </a:ext>
            </a:extLst>
          </p:cNvPr>
          <p:cNvSpPr>
            <a:spLocks noGrp="1"/>
          </p:cNvSpPr>
          <p:nvPr>
            <p:ph type="ftr" sz="quarter" idx="11"/>
          </p:nvPr>
        </p:nvSpPr>
        <p:spPr/>
        <p:txBody>
          <a:bodyPr/>
          <a:lstStyle/>
          <a:p>
            <a:r>
              <a:rPr lang="en-CA" dirty="0"/>
              <a:t>Mathematical Principles</a:t>
            </a:r>
          </a:p>
        </p:txBody>
      </p:sp>
      <p:sp>
        <p:nvSpPr>
          <p:cNvPr id="5" name="Slide Number Placeholder 4">
            <a:extLst>
              <a:ext uri="{FF2B5EF4-FFF2-40B4-BE49-F238E27FC236}">
                <a16:creationId xmlns:a16="http://schemas.microsoft.com/office/drawing/2014/main" id="{F70B3F55-DA73-E40C-7E63-D996BBDC7919}"/>
              </a:ext>
            </a:extLst>
          </p:cNvPr>
          <p:cNvSpPr>
            <a:spLocks noGrp="1"/>
          </p:cNvSpPr>
          <p:nvPr>
            <p:ph type="sldNum" sz="quarter" idx="12"/>
          </p:nvPr>
        </p:nvSpPr>
        <p:spPr/>
        <p:txBody>
          <a:bodyPr/>
          <a:lstStyle/>
          <a:p>
            <a:fld id="{EC7E1DAD-4979-4288-AA49-3B811F18F449}" type="slidenum">
              <a:rPr lang="en-CA" smtClean="0"/>
              <a:t>6</a:t>
            </a:fld>
            <a:endParaRPr lang="en-CA"/>
          </a:p>
        </p:txBody>
      </p:sp>
      <p:sp>
        <p:nvSpPr>
          <p:cNvPr id="8" name="Rectangle 4">
            <a:extLst>
              <a:ext uri="{FF2B5EF4-FFF2-40B4-BE49-F238E27FC236}">
                <a16:creationId xmlns:a16="http://schemas.microsoft.com/office/drawing/2014/main" id="{2BB1445B-7899-FF2A-0694-CAE083626056}"/>
              </a:ext>
            </a:extLst>
          </p:cNvPr>
          <p:cNvSpPr>
            <a:spLocks noChangeArrowheads="1"/>
          </p:cNvSpPr>
          <p:nvPr/>
        </p:nvSpPr>
        <p:spPr bwMode="auto">
          <a:xfrm>
            <a:off x="2486024" y="3264945"/>
            <a:ext cx="1392156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10" name="Rectangle 6">
            <a:extLst>
              <a:ext uri="{FF2B5EF4-FFF2-40B4-BE49-F238E27FC236}">
                <a16:creationId xmlns:a16="http://schemas.microsoft.com/office/drawing/2014/main" id="{D976AF04-8318-728E-FA22-EB668A781A81}"/>
              </a:ext>
            </a:extLst>
          </p:cNvPr>
          <p:cNvSpPr>
            <a:spLocks noChangeArrowheads="1"/>
          </p:cNvSpPr>
          <p:nvPr/>
        </p:nvSpPr>
        <p:spPr bwMode="auto">
          <a:xfrm>
            <a:off x="7077206" y="3346145"/>
            <a:ext cx="1457573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graphicFrame>
        <p:nvGraphicFramePr>
          <p:cNvPr id="7" name="Object 6">
            <a:extLst>
              <a:ext uri="{FF2B5EF4-FFF2-40B4-BE49-F238E27FC236}">
                <a16:creationId xmlns:a16="http://schemas.microsoft.com/office/drawing/2014/main" id="{62849AA0-D3F7-1275-E177-AF4209FFEC6E}"/>
              </a:ext>
            </a:extLst>
          </p:cNvPr>
          <p:cNvGraphicFramePr>
            <a:graphicFrameLocks/>
          </p:cNvGraphicFramePr>
          <p:nvPr>
            <p:extLst>
              <p:ext uri="{D42A27DB-BD31-4B8C-83A1-F6EECF244321}">
                <p14:modId xmlns:p14="http://schemas.microsoft.com/office/powerpoint/2010/main" val="1724335001"/>
              </p:ext>
            </p:extLst>
          </p:nvPr>
        </p:nvGraphicFramePr>
        <p:xfrm>
          <a:off x="2104352" y="1939665"/>
          <a:ext cx="6839232" cy="712787"/>
        </p:xfrm>
        <a:graphic>
          <a:graphicData uri="http://schemas.openxmlformats.org/presentationml/2006/ole">
            <mc:AlternateContent xmlns:mc="http://schemas.openxmlformats.org/markup-compatibility/2006">
              <mc:Choice xmlns:v="urn:schemas-microsoft-com:vml" Requires="v">
                <p:oleObj name="Equation" r:id="rId2" imgW="3530520" imgH="393480" progId="Equation.DSMT4">
                  <p:embed/>
                </p:oleObj>
              </mc:Choice>
              <mc:Fallback>
                <p:oleObj name="Equation" r:id="rId2" imgW="3530520" imgH="393480" progId="Equation.DSMT4">
                  <p:embed/>
                  <p:pic>
                    <p:nvPicPr>
                      <p:cNvPr id="0" name="Object 1"/>
                      <p:cNvPicPr preferRelativeResize="0">
                        <a:picLocks noChangeArrowheads="1"/>
                      </p:cNvPicPr>
                      <p:nvPr/>
                    </p:nvPicPr>
                    <p:blipFill>
                      <a:blip r:embed="rId3"/>
                      <a:srcRect/>
                      <a:stretch>
                        <a:fillRect/>
                      </a:stretch>
                    </p:blipFill>
                    <p:spPr bwMode="auto">
                      <a:xfrm>
                        <a:off x="2104352" y="1939665"/>
                        <a:ext cx="6839232" cy="712787"/>
                      </a:xfrm>
                      <a:prstGeom prst="rect">
                        <a:avLst/>
                      </a:prstGeom>
                      <a:noFill/>
                    </p:spPr>
                  </p:pic>
                </p:oleObj>
              </mc:Fallback>
            </mc:AlternateContent>
          </a:graphicData>
        </a:graphic>
      </p:graphicFrame>
      <p:sp>
        <p:nvSpPr>
          <p:cNvPr id="9" name="TextBox 8">
            <a:extLst>
              <a:ext uri="{FF2B5EF4-FFF2-40B4-BE49-F238E27FC236}">
                <a16:creationId xmlns:a16="http://schemas.microsoft.com/office/drawing/2014/main" id="{B5FD8BBB-07BE-B2C9-7A15-54586FF323A0}"/>
              </a:ext>
            </a:extLst>
          </p:cNvPr>
          <p:cNvSpPr txBox="1"/>
          <p:nvPr/>
        </p:nvSpPr>
        <p:spPr>
          <a:xfrm>
            <a:off x="2981195" y="2695198"/>
            <a:ext cx="1102290" cy="369332"/>
          </a:xfrm>
          <a:prstGeom prst="rect">
            <a:avLst/>
          </a:prstGeom>
          <a:noFill/>
        </p:spPr>
        <p:txBody>
          <a:bodyPr wrap="square" rtlCol="0">
            <a:spAutoFit/>
          </a:bodyPr>
          <a:lstStyle/>
          <a:p>
            <a:r>
              <a:rPr lang="en-CA" dirty="0">
                <a:solidFill>
                  <a:schemeClr val="accent4">
                    <a:lumMod val="50000"/>
                  </a:schemeClr>
                </a:solidFill>
              </a:rPr>
              <a:t>(inverse)</a:t>
            </a:r>
          </a:p>
        </p:txBody>
      </p:sp>
      <p:sp>
        <p:nvSpPr>
          <p:cNvPr id="11" name="TextBox 10">
            <a:extLst>
              <a:ext uri="{FF2B5EF4-FFF2-40B4-BE49-F238E27FC236}">
                <a16:creationId xmlns:a16="http://schemas.microsoft.com/office/drawing/2014/main" id="{010EEFDB-21FD-EB26-C506-2022AEA4C8AF}"/>
              </a:ext>
            </a:extLst>
          </p:cNvPr>
          <p:cNvSpPr txBox="1"/>
          <p:nvPr/>
        </p:nvSpPr>
        <p:spPr>
          <a:xfrm>
            <a:off x="7089731" y="2677869"/>
            <a:ext cx="1102290" cy="369332"/>
          </a:xfrm>
          <a:prstGeom prst="rect">
            <a:avLst/>
          </a:prstGeom>
          <a:noFill/>
        </p:spPr>
        <p:txBody>
          <a:bodyPr wrap="square" rtlCol="0">
            <a:spAutoFit/>
          </a:bodyPr>
          <a:lstStyle/>
          <a:p>
            <a:r>
              <a:rPr lang="en-CA" dirty="0">
                <a:solidFill>
                  <a:schemeClr val="accent4">
                    <a:lumMod val="50000"/>
                  </a:schemeClr>
                </a:solidFill>
              </a:rPr>
              <a:t>(forward)</a:t>
            </a:r>
          </a:p>
        </p:txBody>
      </p:sp>
      <p:sp>
        <p:nvSpPr>
          <p:cNvPr id="12" name="Content Placeholder 2">
            <a:extLst>
              <a:ext uri="{FF2B5EF4-FFF2-40B4-BE49-F238E27FC236}">
                <a16:creationId xmlns:a16="http://schemas.microsoft.com/office/drawing/2014/main" id="{AF098FC6-D18A-2A8B-F267-30A8A48B43E6}"/>
              </a:ext>
            </a:extLst>
          </p:cNvPr>
          <p:cNvSpPr txBox="1">
            <a:spLocks/>
          </p:cNvSpPr>
          <p:nvPr/>
        </p:nvSpPr>
        <p:spPr>
          <a:xfrm>
            <a:off x="838200" y="3204448"/>
            <a:ext cx="8531268" cy="3739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In the frequency domain, </a:t>
            </a:r>
            <a:r>
              <a:rPr lang="en-US" sz="1800" dirty="0"/>
              <a:t>convolutional strain-stress relations are simple (</a:t>
            </a:r>
            <a:r>
              <a:rPr lang="en-US" sz="1800" i="1" dirty="0">
                <a:latin typeface="Symbol" panose="05050102010706020507" pitchFamily="18" charset="2"/>
              </a:rPr>
              <a:t>w</a:t>
            </a:r>
            <a:r>
              <a:rPr lang="en-US" sz="1800" dirty="0"/>
              <a:t> = 2</a:t>
            </a:r>
            <a:r>
              <a:rPr lang="en-US" sz="1800" dirty="0">
                <a:latin typeface="Symbol" panose="05050102010706020507" pitchFamily="18" charset="2"/>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f</a:t>
            </a:r>
            <a:r>
              <a:rPr lang="en-US" sz="1800" dirty="0"/>
              <a:t>):</a:t>
            </a:r>
          </a:p>
          <a:p>
            <a:pPr marL="0" indent="0">
              <a:buFont typeface="Arial" panose="020B0604020202020204" pitchFamily="34" charset="0"/>
              <a:buNone/>
            </a:pPr>
            <a:endParaRPr lang="en-US" sz="2000" dirty="0"/>
          </a:p>
        </p:txBody>
      </p:sp>
      <p:graphicFrame>
        <p:nvGraphicFramePr>
          <p:cNvPr id="20" name="Object 19">
            <a:extLst>
              <a:ext uri="{FF2B5EF4-FFF2-40B4-BE49-F238E27FC236}">
                <a16:creationId xmlns:a16="http://schemas.microsoft.com/office/drawing/2014/main" id="{A7D6B5D8-2539-FAC5-E9E7-B1BB76D92504}"/>
              </a:ext>
            </a:extLst>
          </p:cNvPr>
          <p:cNvGraphicFramePr>
            <a:graphicFrameLocks noChangeAspect="1"/>
          </p:cNvGraphicFramePr>
          <p:nvPr>
            <p:extLst>
              <p:ext uri="{D42A27DB-BD31-4B8C-83A1-F6EECF244321}">
                <p14:modId xmlns:p14="http://schemas.microsoft.com/office/powerpoint/2010/main" val="1702355749"/>
              </p:ext>
            </p:extLst>
          </p:nvPr>
        </p:nvGraphicFramePr>
        <p:xfrm>
          <a:off x="2782265" y="3910163"/>
          <a:ext cx="2015203" cy="470498"/>
        </p:xfrm>
        <a:graphic>
          <a:graphicData uri="http://schemas.openxmlformats.org/presentationml/2006/ole">
            <mc:AlternateContent xmlns:mc="http://schemas.openxmlformats.org/markup-compatibility/2006">
              <mc:Choice xmlns:v="urn:schemas-microsoft-com:vml" Requires="v">
                <p:oleObj name="Equation" r:id="rId4" imgW="1282700" imgH="254000" progId="Equation.DSMT4">
                  <p:embed/>
                </p:oleObj>
              </mc:Choice>
              <mc:Fallback>
                <p:oleObj name="Equation" r:id="rId4" imgW="1282700" imgH="2540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2265" y="3910163"/>
                        <a:ext cx="2015203" cy="470498"/>
                      </a:xfrm>
                      <a:prstGeom prst="rect">
                        <a:avLst/>
                      </a:prstGeom>
                      <a:noFill/>
                    </p:spPr>
                  </p:pic>
                </p:oleObj>
              </mc:Fallback>
            </mc:AlternateContent>
          </a:graphicData>
        </a:graphic>
      </p:graphicFrame>
      <p:graphicFrame>
        <p:nvGraphicFramePr>
          <p:cNvPr id="22" name="Object 21">
            <a:extLst>
              <a:ext uri="{FF2B5EF4-FFF2-40B4-BE49-F238E27FC236}">
                <a16:creationId xmlns:a16="http://schemas.microsoft.com/office/drawing/2014/main" id="{E35FDBBA-9270-99C5-4006-3FA79F0809A7}"/>
              </a:ext>
            </a:extLst>
          </p:cNvPr>
          <p:cNvGraphicFramePr>
            <a:graphicFrameLocks noChangeAspect="1"/>
          </p:cNvGraphicFramePr>
          <p:nvPr>
            <p:extLst>
              <p:ext uri="{D42A27DB-BD31-4B8C-83A1-F6EECF244321}">
                <p14:modId xmlns:p14="http://schemas.microsoft.com/office/powerpoint/2010/main" val="151847985"/>
              </p:ext>
            </p:extLst>
          </p:nvPr>
        </p:nvGraphicFramePr>
        <p:xfrm>
          <a:off x="6472760" y="3772556"/>
          <a:ext cx="1506319" cy="758458"/>
        </p:xfrm>
        <a:graphic>
          <a:graphicData uri="http://schemas.openxmlformats.org/presentationml/2006/ole">
            <mc:AlternateContent xmlns:mc="http://schemas.openxmlformats.org/markup-compatibility/2006">
              <mc:Choice xmlns:v="urn:schemas-microsoft-com:vml" Requires="v">
                <p:oleObj name="Equation" r:id="rId6" imgW="939600" imgH="469800" progId="Equation.DSMT4">
                  <p:embed/>
                </p:oleObj>
              </mc:Choice>
              <mc:Fallback>
                <p:oleObj name="Equation" r:id="rId6" imgW="939600" imgH="469800" progId="Equation.DSMT4">
                  <p:embed/>
                  <p:pic>
                    <p:nvPicPr>
                      <p:cNvPr id="0" name="Object 5"/>
                      <p:cNvPicPr>
                        <a:picLocks noChangeAspect="1" noChangeArrowheads="1"/>
                      </p:cNvPicPr>
                      <p:nvPr/>
                    </p:nvPicPr>
                    <p:blipFill>
                      <a:blip r:embed="rId7"/>
                      <a:srcRect/>
                      <a:stretch>
                        <a:fillRect/>
                      </a:stretch>
                    </p:blipFill>
                    <p:spPr bwMode="auto">
                      <a:xfrm>
                        <a:off x="6472760" y="3772556"/>
                        <a:ext cx="1506319" cy="758458"/>
                      </a:xfrm>
                      <a:prstGeom prst="rect">
                        <a:avLst/>
                      </a:prstGeom>
                      <a:noFill/>
                    </p:spPr>
                  </p:pic>
                </p:oleObj>
              </mc:Fallback>
            </mc:AlternateContent>
          </a:graphicData>
        </a:graphic>
      </p:graphicFrame>
      <p:sp>
        <p:nvSpPr>
          <p:cNvPr id="23" name="TextBox 22">
            <a:extLst>
              <a:ext uri="{FF2B5EF4-FFF2-40B4-BE49-F238E27FC236}">
                <a16:creationId xmlns:a16="http://schemas.microsoft.com/office/drawing/2014/main" id="{148EFC01-9D59-8F64-D9A3-9CF37545C90B}"/>
              </a:ext>
            </a:extLst>
          </p:cNvPr>
          <p:cNvSpPr txBox="1"/>
          <p:nvPr/>
        </p:nvSpPr>
        <p:spPr>
          <a:xfrm>
            <a:off x="5198563" y="3947275"/>
            <a:ext cx="1102290" cy="369332"/>
          </a:xfrm>
          <a:prstGeom prst="rect">
            <a:avLst/>
          </a:prstGeom>
          <a:noFill/>
        </p:spPr>
        <p:txBody>
          <a:bodyPr wrap="square" rtlCol="0">
            <a:spAutoFit/>
          </a:bodyPr>
          <a:lstStyle/>
          <a:p>
            <a:r>
              <a:rPr lang="en-CA" dirty="0"/>
              <a:t>and</a:t>
            </a:r>
          </a:p>
        </p:txBody>
      </p:sp>
      <p:sp>
        <p:nvSpPr>
          <p:cNvPr id="24" name="Content Placeholder 2">
            <a:extLst>
              <a:ext uri="{FF2B5EF4-FFF2-40B4-BE49-F238E27FC236}">
                <a16:creationId xmlns:a16="http://schemas.microsoft.com/office/drawing/2014/main" id="{E0E42D3A-3446-B608-1CA7-140ECC52797C}"/>
              </a:ext>
            </a:extLst>
          </p:cNvPr>
          <p:cNvSpPr txBox="1">
            <a:spLocks/>
          </p:cNvSpPr>
          <p:nvPr/>
        </p:nvSpPr>
        <p:spPr>
          <a:xfrm>
            <a:off x="702501" y="4730517"/>
            <a:ext cx="6562596" cy="8518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i="1" dirty="0"/>
              <a:t>Q</a:t>
            </a:r>
            <a:r>
              <a:rPr lang="en-US" sz="2000" dirty="0"/>
              <a:t>-factor is one of the most important measured quantities. </a:t>
            </a:r>
            <a:r>
              <a:rPr lang="en-US" sz="2000" dirty="0">
                <a:solidFill>
                  <a:srgbClr val="7030A0"/>
                </a:solidFill>
              </a:rPr>
              <a:t>It only exists in the frequency domain</a:t>
            </a:r>
            <a:r>
              <a:rPr lang="en-US" sz="2000" dirty="0"/>
              <a:t>: </a:t>
            </a:r>
            <a:endParaRPr lang="en-US" sz="1800" dirty="0"/>
          </a:p>
          <a:p>
            <a:pPr marL="0" indent="0">
              <a:buFont typeface="Arial" panose="020B0604020202020204" pitchFamily="34" charset="0"/>
              <a:buNone/>
            </a:pPr>
            <a:endParaRPr lang="en-US" sz="2000" dirty="0"/>
          </a:p>
        </p:txBody>
      </p:sp>
      <p:graphicFrame>
        <p:nvGraphicFramePr>
          <p:cNvPr id="26" name="Object 25">
            <a:extLst>
              <a:ext uri="{FF2B5EF4-FFF2-40B4-BE49-F238E27FC236}">
                <a16:creationId xmlns:a16="http://schemas.microsoft.com/office/drawing/2014/main" id="{255C1246-DA9A-EB8A-7197-295411B78835}"/>
              </a:ext>
            </a:extLst>
          </p:cNvPr>
          <p:cNvGraphicFramePr>
            <a:graphicFrameLocks noChangeAspect="1"/>
          </p:cNvGraphicFramePr>
          <p:nvPr>
            <p:extLst>
              <p:ext uri="{D42A27DB-BD31-4B8C-83A1-F6EECF244321}">
                <p14:modId xmlns:p14="http://schemas.microsoft.com/office/powerpoint/2010/main" val="1453109555"/>
              </p:ext>
            </p:extLst>
          </p:nvPr>
        </p:nvGraphicFramePr>
        <p:xfrm>
          <a:off x="4270259" y="5436171"/>
          <a:ext cx="1877353" cy="705772"/>
        </p:xfrm>
        <a:graphic>
          <a:graphicData uri="http://schemas.openxmlformats.org/presentationml/2006/ole">
            <mc:AlternateContent xmlns:mc="http://schemas.openxmlformats.org/markup-compatibility/2006">
              <mc:Choice xmlns:v="urn:schemas-microsoft-com:vml" Requires="v">
                <p:oleObj name="Equation" r:id="rId8" imgW="1269449" imgH="469696" progId="Equation.DSMT4">
                  <p:embed/>
                </p:oleObj>
              </mc:Choice>
              <mc:Fallback>
                <p:oleObj name="Equation" r:id="rId8" imgW="1269449" imgH="469696" progId="Equation.DSMT4">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0259" y="5436171"/>
                        <a:ext cx="1877353" cy="705772"/>
                      </a:xfrm>
                      <a:prstGeom prst="rect">
                        <a:avLst/>
                      </a:prstGeom>
                      <a:noFill/>
                    </p:spPr>
                  </p:pic>
                </p:oleObj>
              </mc:Fallback>
            </mc:AlternateContent>
          </a:graphicData>
        </a:graphic>
      </p:graphicFrame>
    </p:spTree>
    <p:extLst>
      <p:ext uri="{BB962C8B-B14F-4D97-AF65-F5344CB8AC3E}">
        <p14:creationId xmlns:p14="http://schemas.microsoft.com/office/powerpoint/2010/main" val="4127861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365126"/>
            <a:ext cx="10515600" cy="887478"/>
          </a:xfrm>
        </p:spPr>
        <p:txBody>
          <a:bodyPr>
            <a:normAutofit/>
          </a:bodyPr>
          <a:lstStyle/>
          <a:p>
            <a:r>
              <a:rPr lang="en-CA" sz="3200" dirty="0"/>
              <a:t>Phenomenology</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838200" y="1321452"/>
            <a:ext cx="10515600" cy="2641157"/>
          </a:xfrm>
        </p:spPr>
        <p:txBody>
          <a:bodyPr>
            <a:normAutofit/>
          </a:bodyPr>
          <a:lstStyle/>
          <a:p>
            <a:r>
              <a:rPr lang="en-US" sz="2000" dirty="0"/>
              <a:t>There are two types of observations which are explained by the viscoelastic model (VE):</a:t>
            </a:r>
          </a:p>
          <a:p>
            <a:pPr marL="914400" lvl="1" indent="-457200">
              <a:buFont typeface="+mj-lt"/>
              <a:buAutoNum type="arabicParenR"/>
            </a:pPr>
            <a:r>
              <a:rPr lang="en-US" sz="1800" dirty="0"/>
              <a:t>Time-domain – creep (transient deformation)</a:t>
            </a:r>
          </a:p>
          <a:p>
            <a:pPr marL="914400" lvl="1" indent="-457200">
              <a:buFont typeface="+mj-lt"/>
              <a:buAutoNum type="arabicParenR"/>
            </a:pPr>
            <a:r>
              <a:rPr lang="en-US" sz="1800" dirty="0"/>
              <a:t>Frequency-domain – modulus (or wave velocity) dispersion and attenuation</a:t>
            </a:r>
          </a:p>
          <a:p>
            <a:r>
              <a:rPr lang="en-US" sz="2000" dirty="0"/>
              <a:t>The key observation is that in rock deformation, there is always some </a:t>
            </a:r>
            <a:r>
              <a:rPr lang="en-US" sz="2000" dirty="0">
                <a:solidFill>
                  <a:srgbClr val="7030A0"/>
                </a:solidFill>
              </a:rPr>
              <a:t>characteristic delay (“relaxation”) time </a:t>
            </a:r>
            <a:r>
              <a:rPr lang="en-US" sz="2000" i="1" dirty="0">
                <a:solidFill>
                  <a:srgbClr val="7030A0"/>
                </a:solidFill>
                <a:latin typeface="Symbol" panose="05050102010706020507" pitchFamily="18" charset="2"/>
              </a:rPr>
              <a:t>t</a:t>
            </a:r>
            <a:r>
              <a:rPr lang="en-US" sz="2000" dirty="0">
                <a:solidFill>
                  <a:srgbClr val="7030A0"/>
                </a:solidFill>
              </a:rPr>
              <a:t>  </a:t>
            </a:r>
            <a:r>
              <a:rPr lang="en-US" sz="2000" dirty="0"/>
              <a:t>or some </a:t>
            </a:r>
            <a:r>
              <a:rPr lang="en-US" sz="2000" dirty="0">
                <a:solidFill>
                  <a:srgbClr val="7030A0"/>
                </a:solidFill>
              </a:rPr>
              <a:t>characteristic frequency  </a:t>
            </a:r>
            <a:r>
              <a:rPr lang="en-US" sz="2000" i="1" dirty="0">
                <a:solidFill>
                  <a:srgbClr val="7030A0"/>
                </a:solidFill>
                <a:latin typeface="Times New Roman" panose="02020603050405020304" pitchFamily="18" charset="0"/>
                <a:cs typeface="Times New Roman" panose="02020603050405020304" pitchFamily="18" charset="0"/>
              </a:rPr>
              <a:t>f</a:t>
            </a:r>
            <a:r>
              <a:rPr lang="en-US" sz="2000" dirty="0">
                <a:solidFill>
                  <a:srgbClr val="7030A0"/>
                </a:solidFill>
                <a:latin typeface="Times New Roman" panose="02020603050405020304" pitchFamily="18" charset="0"/>
                <a:cs typeface="Times New Roman" panose="02020603050405020304" pitchFamily="18" charset="0"/>
              </a:rPr>
              <a:t> = 1/</a:t>
            </a:r>
            <a:r>
              <a:rPr lang="en-US" sz="2000" i="1" dirty="0">
                <a:solidFill>
                  <a:srgbClr val="7030A0"/>
                </a:solidFill>
                <a:latin typeface="Symbol" panose="05050102010706020507" pitchFamily="18" charset="2"/>
                <a:cs typeface="Times New Roman" panose="02020603050405020304" pitchFamily="18" charset="0"/>
              </a:rPr>
              <a:t>t</a:t>
            </a:r>
          </a:p>
          <a:p>
            <a:r>
              <a:rPr lang="en-US" sz="2000" dirty="0"/>
              <a:t>For example, note the delay times </a:t>
            </a:r>
            <a:r>
              <a:rPr lang="en-US" sz="2000" i="1" dirty="0" err="1">
                <a:latin typeface="Symbol" panose="05050102010706020507" pitchFamily="18" charset="2"/>
              </a:rPr>
              <a:t>t</a:t>
            </a:r>
            <a:r>
              <a:rPr lang="en-US" sz="2000" i="1" baseline="-25000" dirty="0" err="1">
                <a:latin typeface="Symbol" panose="05050102010706020507" pitchFamily="18" charset="2"/>
              </a:rPr>
              <a:t>e</a:t>
            </a:r>
            <a:r>
              <a:rPr lang="en-US" sz="2000" dirty="0"/>
              <a:t> (strain relaxation time) and </a:t>
            </a:r>
            <a:r>
              <a:rPr lang="en-US" sz="2000" i="1" dirty="0" err="1">
                <a:latin typeface="Symbol" panose="05050102010706020507" pitchFamily="18" charset="2"/>
              </a:rPr>
              <a:t>t</a:t>
            </a:r>
            <a:r>
              <a:rPr lang="en-US" sz="2000" i="1" baseline="-25000" dirty="0" err="1">
                <a:latin typeface="Symbol" panose="05050102010706020507" pitchFamily="18" charset="2"/>
              </a:rPr>
              <a:t>s</a:t>
            </a:r>
            <a:r>
              <a:rPr lang="en-US" sz="2000" dirty="0"/>
              <a:t> (stress relaxation time) in static loading experiments discussed before:</a:t>
            </a:r>
          </a:p>
          <a:p>
            <a:pPr marL="914400" lvl="1" indent="-457200">
              <a:buFont typeface="+mj-lt"/>
              <a:buAutoNum type="arabicParenR"/>
            </a:pPr>
            <a:endParaRPr lang="en-US" sz="1800" dirty="0"/>
          </a:p>
          <a:p>
            <a:endParaRPr lang="en-US" sz="2000" dirty="0"/>
          </a:p>
        </p:txBody>
      </p:sp>
      <p:sp>
        <p:nvSpPr>
          <p:cNvPr id="4" name="Footer Placeholder 3">
            <a:extLst>
              <a:ext uri="{FF2B5EF4-FFF2-40B4-BE49-F238E27FC236}">
                <a16:creationId xmlns:a16="http://schemas.microsoft.com/office/drawing/2014/main" id="{B578016F-C774-943B-8EA6-F0217EA560CF}"/>
              </a:ext>
            </a:extLst>
          </p:cNvPr>
          <p:cNvSpPr>
            <a:spLocks noGrp="1"/>
          </p:cNvSpPr>
          <p:nvPr>
            <p:ph type="ftr" sz="quarter" idx="11"/>
          </p:nvPr>
        </p:nvSpPr>
        <p:spPr/>
        <p:txBody>
          <a:bodyPr/>
          <a:lstStyle/>
          <a:p>
            <a:r>
              <a:rPr lang="en-CA" dirty="0"/>
              <a:t>Phenomenology</a:t>
            </a:r>
          </a:p>
        </p:txBody>
      </p:sp>
      <p:sp>
        <p:nvSpPr>
          <p:cNvPr id="5" name="Slide Number Placeholder 4">
            <a:extLst>
              <a:ext uri="{FF2B5EF4-FFF2-40B4-BE49-F238E27FC236}">
                <a16:creationId xmlns:a16="http://schemas.microsoft.com/office/drawing/2014/main" id="{F70B3F55-DA73-E40C-7E63-D996BBDC7919}"/>
              </a:ext>
            </a:extLst>
          </p:cNvPr>
          <p:cNvSpPr>
            <a:spLocks noGrp="1"/>
          </p:cNvSpPr>
          <p:nvPr>
            <p:ph type="sldNum" sz="quarter" idx="12"/>
          </p:nvPr>
        </p:nvSpPr>
        <p:spPr/>
        <p:txBody>
          <a:bodyPr/>
          <a:lstStyle/>
          <a:p>
            <a:fld id="{EC7E1DAD-4979-4288-AA49-3B811F18F449}" type="slidenum">
              <a:rPr lang="en-CA" smtClean="0"/>
              <a:t>7</a:t>
            </a:fld>
            <a:endParaRPr lang="en-CA"/>
          </a:p>
        </p:txBody>
      </p:sp>
      <p:sp>
        <p:nvSpPr>
          <p:cNvPr id="10" name="Rectangle 6">
            <a:extLst>
              <a:ext uri="{FF2B5EF4-FFF2-40B4-BE49-F238E27FC236}">
                <a16:creationId xmlns:a16="http://schemas.microsoft.com/office/drawing/2014/main" id="{D976AF04-8318-728E-FA22-EB668A781A81}"/>
              </a:ext>
            </a:extLst>
          </p:cNvPr>
          <p:cNvSpPr>
            <a:spLocks noChangeArrowheads="1"/>
          </p:cNvSpPr>
          <p:nvPr/>
        </p:nvSpPr>
        <p:spPr bwMode="auto">
          <a:xfrm>
            <a:off x="7077206" y="3346145"/>
            <a:ext cx="1457573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pic>
        <p:nvPicPr>
          <p:cNvPr id="6" name="Picture 5">
            <a:extLst>
              <a:ext uri="{FF2B5EF4-FFF2-40B4-BE49-F238E27FC236}">
                <a16:creationId xmlns:a16="http://schemas.microsoft.com/office/drawing/2014/main" id="{7BD5C2F4-C4B9-1327-B4AF-9074766347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67211" y="3821985"/>
            <a:ext cx="3219189" cy="1881709"/>
          </a:xfrm>
          <a:prstGeom prst="rect">
            <a:avLst/>
          </a:prstGeom>
          <a:noFill/>
          <a:ln>
            <a:noFill/>
          </a:ln>
        </p:spPr>
      </p:pic>
      <p:pic>
        <p:nvPicPr>
          <p:cNvPr id="7" name="Picture 6">
            <a:extLst>
              <a:ext uri="{FF2B5EF4-FFF2-40B4-BE49-F238E27FC236}">
                <a16:creationId xmlns:a16="http://schemas.microsoft.com/office/drawing/2014/main" id="{1DCCFA8F-DF6B-49AB-6EC3-94D47D1A69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48825" y="3645710"/>
            <a:ext cx="3357382" cy="2317910"/>
          </a:xfrm>
          <a:prstGeom prst="rect">
            <a:avLst/>
          </a:prstGeom>
          <a:noFill/>
          <a:ln>
            <a:noFill/>
          </a:ln>
        </p:spPr>
      </p:pic>
      <p:sp>
        <p:nvSpPr>
          <p:cNvPr id="9" name="TextBox 8">
            <a:extLst>
              <a:ext uri="{FF2B5EF4-FFF2-40B4-BE49-F238E27FC236}">
                <a16:creationId xmlns:a16="http://schemas.microsoft.com/office/drawing/2014/main" id="{B48D11CF-CD1E-4B27-28CD-13BA9213DF8F}"/>
              </a:ext>
            </a:extLst>
          </p:cNvPr>
          <p:cNvSpPr txBox="1"/>
          <p:nvPr/>
        </p:nvSpPr>
        <p:spPr>
          <a:xfrm>
            <a:off x="1903957" y="5991482"/>
            <a:ext cx="7039626" cy="338554"/>
          </a:xfrm>
          <a:prstGeom prst="rect">
            <a:avLst/>
          </a:prstGeom>
          <a:noFill/>
          <a:ln>
            <a:solidFill>
              <a:schemeClr val="accent4">
                <a:lumMod val="50000"/>
              </a:schemeClr>
            </a:solidFill>
          </a:ln>
        </p:spPr>
        <p:txBody>
          <a:bodyPr wrap="square" rtlCol="0">
            <a:spAutoFit/>
          </a:bodyPr>
          <a:lstStyle/>
          <a:p>
            <a:pPr algn="ctr"/>
            <a:r>
              <a:rPr lang="en-CA" sz="1600" dirty="0">
                <a:solidFill>
                  <a:schemeClr val="accent4">
                    <a:lumMod val="50000"/>
                  </a:schemeClr>
                </a:solidFill>
              </a:rPr>
              <a:t>Note that the overall periodic variation of </a:t>
            </a:r>
            <a:r>
              <a:rPr lang="en-CA" sz="1600" b="1" dirty="0">
                <a:solidFill>
                  <a:schemeClr val="accent4">
                    <a:lumMod val="50000"/>
                  </a:schemeClr>
                </a:solidFill>
              </a:rPr>
              <a:t>strain is delayed relative to stress </a:t>
            </a:r>
          </a:p>
        </p:txBody>
      </p:sp>
    </p:spTree>
    <p:extLst>
      <p:ext uri="{BB962C8B-B14F-4D97-AF65-F5344CB8AC3E}">
        <p14:creationId xmlns:p14="http://schemas.microsoft.com/office/powerpoint/2010/main" val="816784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365126"/>
            <a:ext cx="10515600" cy="887478"/>
          </a:xfrm>
        </p:spPr>
        <p:txBody>
          <a:bodyPr>
            <a:normAutofit/>
          </a:bodyPr>
          <a:lstStyle/>
          <a:p>
            <a:r>
              <a:rPr lang="en-CA" sz="3200" dirty="0"/>
              <a:t>Phenomenology #1: Creep</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1051960" y="1252603"/>
            <a:ext cx="9946710" cy="2213533"/>
          </a:xfrm>
        </p:spPr>
        <p:txBody>
          <a:bodyPr>
            <a:normAutofit/>
          </a:bodyPr>
          <a:lstStyle/>
          <a:p>
            <a:r>
              <a:rPr lang="en-US" sz="2000" dirty="0"/>
              <a:t>The basic phenomenology addressed by the viscoelastic model is creep, which is the </a:t>
            </a:r>
            <a:r>
              <a:rPr lang="en-US" sz="2000" dirty="0">
                <a:solidFill>
                  <a:srgbClr val="7030A0"/>
                </a:solidFill>
              </a:rPr>
              <a:t>time-delayed deformation observed in static loading experiments </a:t>
            </a:r>
          </a:p>
          <a:p>
            <a:pPr lvl="1"/>
            <a:r>
              <a:rPr lang="en-US" sz="1800" dirty="0"/>
              <a:t>The viscoelastic theory simply assumes that this transient behavior is </a:t>
            </a:r>
            <a:r>
              <a:rPr lang="en-US" sz="1800" dirty="0">
                <a:solidFill>
                  <a:srgbClr val="7030A0"/>
                </a:solidFill>
              </a:rPr>
              <a:t>also contained in all other types of deformation</a:t>
            </a:r>
          </a:p>
          <a:p>
            <a:r>
              <a:rPr lang="en-US" sz="2000" dirty="0"/>
              <a:t>Creep is usually described by giving the time-dependent </a:t>
            </a:r>
            <a:r>
              <a:rPr lang="en-US" sz="2000" dirty="0">
                <a:solidFill>
                  <a:srgbClr val="7030A0"/>
                </a:solidFill>
              </a:rPr>
              <a:t>creep function </a:t>
            </a:r>
            <a:r>
              <a:rPr lang="en-US" sz="2000" i="1" dirty="0">
                <a:solidFill>
                  <a:srgbClr val="7030A0"/>
                </a:solidFill>
                <a:latin typeface="Symbol" panose="05050102010706020507" pitchFamily="18" charset="2"/>
                <a:cs typeface="Times New Roman" panose="02020603050405020304" pitchFamily="18" charset="0"/>
              </a:rPr>
              <a:t>f</a:t>
            </a:r>
            <a:r>
              <a:rPr lang="en-US" sz="2000" dirty="0">
                <a:solidFill>
                  <a:srgbClr val="7030A0"/>
                </a:solidFill>
                <a:latin typeface="Times New Roman" panose="02020603050405020304" pitchFamily="18" charset="0"/>
                <a:cs typeface="Times New Roman" panose="02020603050405020304" pitchFamily="18" charset="0"/>
              </a:rPr>
              <a:t>(</a:t>
            </a:r>
            <a:r>
              <a:rPr lang="en-US" sz="2000" i="1" dirty="0">
                <a:solidFill>
                  <a:srgbClr val="7030A0"/>
                </a:solidFill>
                <a:latin typeface="Times New Roman" panose="02020603050405020304" pitchFamily="18" charset="0"/>
                <a:cs typeface="Times New Roman" panose="02020603050405020304" pitchFamily="18" charset="0"/>
              </a:rPr>
              <a:t>t</a:t>
            </a:r>
            <a:r>
              <a:rPr lang="en-US" sz="2000" dirty="0">
                <a:solidFill>
                  <a:srgbClr val="7030A0"/>
                </a:solidFill>
                <a:latin typeface="Times New Roman" panose="02020603050405020304" pitchFamily="18" charset="0"/>
                <a:cs typeface="Times New Roman" panose="02020603050405020304" pitchFamily="18" charset="0"/>
              </a:rPr>
              <a:t>). </a:t>
            </a:r>
            <a:r>
              <a:rPr lang="en-US" sz="2000" dirty="0"/>
              <a:t>This function is the relative deviation of strain from elastic deformation, measured in an experiment with </a:t>
            </a:r>
            <a:r>
              <a:rPr lang="en-US" sz="2000" u="sng" dirty="0"/>
              <a:t>static stress loading</a:t>
            </a:r>
            <a:r>
              <a:rPr lang="en-US" sz="2000" dirty="0"/>
              <a:t> </a:t>
            </a:r>
            <a:r>
              <a:rPr lang="en-US" sz="2000" i="1" dirty="0">
                <a:latin typeface="Symbol" panose="05050102010706020507" pitchFamily="18" charset="2"/>
              </a:rPr>
              <a:t>s</a:t>
            </a:r>
            <a:r>
              <a:rPr lang="en-US" sz="2000" dirty="0"/>
              <a:t> </a:t>
            </a:r>
            <a:r>
              <a:rPr lang="en-US" sz="2000" dirty="0">
                <a:latin typeface="Times New Roman" panose="02020603050405020304" pitchFamily="18" charset="0"/>
                <a:cs typeface="Times New Roman" panose="02020603050405020304" pitchFamily="18" charset="0"/>
              </a:rPr>
              <a:t>= </a:t>
            </a:r>
            <a:r>
              <a:rPr lang="en-US" sz="2000" i="1" dirty="0">
                <a:latin typeface="Symbol" panose="05050102010706020507" pitchFamily="18" charset="2"/>
              </a:rPr>
              <a:t>s </a:t>
            </a:r>
            <a:r>
              <a:rPr lang="en-US" sz="2000" baseline="-25000" dirty="0">
                <a:latin typeface="Times New Roman" panose="02020603050405020304" pitchFamily="18" charset="0"/>
                <a:cs typeface="Times New Roman" panose="02020603050405020304" pitchFamily="18" charset="0"/>
              </a:rPr>
              <a:t>0</a:t>
            </a:r>
            <a:r>
              <a:rPr lang="en-US" sz="2000" i="1" dirty="0">
                <a:latin typeface="Symbol" panose="05050102010706020507" pitchFamily="18" charset="2"/>
                <a:cs typeface="Times New Roman" panose="02020603050405020304" pitchFamily="18" charset="0"/>
              </a:rPr>
              <a:t>q</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a:t>
            </a:r>
          </a:p>
          <a:p>
            <a:endParaRPr lang="en-US" sz="2000" dirty="0"/>
          </a:p>
        </p:txBody>
      </p:sp>
      <p:sp>
        <p:nvSpPr>
          <p:cNvPr id="4" name="Footer Placeholder 3">
            <a:extLst>
              <a:ext uri="{FF2B5EF4-FFF2-40B4-BE49-F238E27FC236}">
                <a16:creationId xmlns:a16="http://schemas.microsoft.com/office/drawing/2014/main" id="{B578016F-C774-943B-8EA6-F0217EA560CF}"/>
              </a:ext>
            </a:extLst>
          </p:cNvPr>
          <p:cNvSpPr>
            <a:spLocks noGrp="1"/>
          </p:cNvSpPr>
          <p:nvPr>
            <p:ph type="ftr" sz="quarter" idx="11"/>
          </p:nvPr>
        </p:nvSpPr>
        <p:spPr/>
        <p:txBody>
          <a:bodyPr/>
          <a:lstStyle/>
          <a:p>
            <a:r>
              <a:rPr lang="en-CA" dirty="0"/>
              <a:t>Phenomenology</a:t>
            </a:r>
          </a:p>
        </p:txBody>
      </p:sp>
      <p:sp>
        <p:nvSpPr>
          <p:cNvPr id="5" name="Slide Number Placeholder 4">
            <a:extLst>
              <a:ext uri="{FF2B5EF4-FFF2-40B4-BE49-F238E27FC236}">
                <a16:creationId xmlns:a16="http://schemas.microsoft.com/office/drawing/2014/main" id="{F70B3F55-DA73-E40C-7E63-D996BBDC7919}"/>
              </a:ext>
            </a:extLst>
          </p:cNvPr>
          <p:cNvSpPr>
            <a:spLocks noGrp="1"/>
          </p:cNvSpPr>
          <p:nvPr>
            <p:ph type="sldNum" sz="quarter" idx="12"/>
          </p:nvPr>
        </p:nvSpPr>
        <p:spPr/>
        <p:txBody>
          <a:bodyPr/>
          <a:lstStyle/>
          <a:p>
            <a:fld id="{EC7E1DAD-4979-4288-AA49-3B811F18F449}" type="slidenum">
              <a:rPr lang="en-CA" smtClean="0"/>
              <a:t>8</a:t>
            </a:fld>
            <a:endParaRPr lang="en-CA"/>
          </a:p>
        </p:txBody>
      </p:sp>
      <p:sp>
        <p:nvSpPr>
          <p:cNvPr id="10" name="Rectangle 6">
            <a:extLst>
              <a:ext uri="{FF2B5EF4-FFF2-40B4-BE49-F238E27FC236}">
                <a16:creationId xmlns:a16="http://schemas.microsoft.com/office/drawing/2014/main" id="{D976AF04-8318-728E-FA22-EB668A781A81}"/>
              </a:ext>
            </a:extLst>
          </p:cNvPr>
          <p:cNvSpPr>
            <a:spLocks noChangeArrowheads="1"/>
          </p:cNvSpPr>
          <p:nvPr/>
        </p:nvSpPr>
        <p:spPr bwMode="auto">
          <a:xfrm>
            <a:off x="7077206" y="3346145"/>
            <a:ext cx="1457573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graphicFrame>
        <p:nvGraphicFramePr>
          <p:cNvPr id="12" name="Object 11">
            <a:extLst>
              <a:ext uri="{FF2B5EF4-FFF2-40B4-BE49-F238E27FC236}">
                <a16:creationId xmlns:a16="http://schemas.microsoft.com/office/drawing/2014/main" id="{3C2DE8B5-7076-D657-EA91-93DBDDF9AE55}"/>
              </a:ext>
            </a:extLst>
          </p:cNvPr>
          <p:cNvGraphicFramePr>
            <a:graphicFrameLocks/>
          </p:cNvGraphicFramePr>
          <p:nvPr>
            <p:extLst>
              <p:ext uri="{D42A27DB-BD31-4B8C-83A1-F6EECF244321}">
                <p14:modId xmlns:p14="http://schemas.microsoft.com/office/powerpoint/2010/main" val="761316383"/>
              </p:ext>
            </p:extLst>
          </p:nvPr>
        </p:nvGraphicFramePr>
        <p:xfrm>
          <a:off x="6834875" y="4837066"/>
          <a:ext cx="1905000" cy="735012"/>
        </p:xfrm>
        <a:graphic>
          <a:graphicData uri="http://schemas.openxmlformats.org/presentationml/2006/ole">
            <mc:AlternateContent xmlns:mc="http://schemas.openxmlformats.org/markup-compatibility/2006">
              <mc:Choice xmlns:v="urn:schemas-microsoft-com:vml" Requires="v">
                <p:oleObj name="Equation" r:id="rId2" imgW="1130040" imgH="431640" progId="Equation.DSMT4">
                  <p:embed/>
                </p:oleObj>
              </mc:Choice>
              <mc:Fallback>
                <p:oleObj name="Equation" r:id="rId2" imgW="1130040" imgH="431640" progId="Equation.DSMT4">
                  <p:embed/>
                  <p:pic>
                    <p:nvPicPr>
                      <p:cNvPr id="0" name="Object 1"/>
                      <p:cNvPicPr preferRelativeResize="0">
                        <a:picLocks noChangeArrowheads="1"/>
                      </p:cNvPicPr>
                      <p:nvPr/>
                    </p:nvPicPr>
                    <p:blipFill>
                      <a:blip r:embed="rId3"/>
                      <a:srcRect/>
                      <a:stretch>
                        <a:fillRect/>
                      </a:stretch>
                    </p:blipFill>
                    <p:spPr bwMode="auto">
                      <a:xfrm>
                        <a:off x="6834875" y="4837066"/>
                        <a:ext cx="1905000" cy="735012"/>
                      </a:xfrm>
                      <a:prstGeom prst="rect">
                        <a:avLst/>
                      </a:prstGeom>
                      <a:noFill/>
                    </p:spPr>
                  </p:pic>
                </p:oleObj>
              </mc:Fallback>
            </mc:AlternateContent>
          </a:graphicData>
        </a:graphic>
      </p:graphicFrame>
      <p:graphicFrame>
        <p:nvGraphicFramePr>
          <p:cNvPr id="19" name="Object 18">
            <a:extLst>
              <a:ext uri="{FF2B5EF4-FFF2-40B4-BE49-F238E27FC236}">
                <a16:creationId xmlns:a16="http://schemas.microsoft.com/office/drawing/2014/main" id="{E386632F-F35F-892D-D23D-A3E9839A977F}"/>
              </a:ext>
            </a:extLst>
          </p:cNvPr>
          <p:cNvGraphicFramePr>
            <a:graphicFrameLocks noChangeAspect="1"/>
          </p:cNvGraphicFramePr>
          <p:nvPr>
            <p:extLst>
              <p:ext uri="{D42A27DB-BD31-4B8C-83A1-F6EECF244321}">
                <p14:modId xmlns:p14="http://schemas.microsoft.com/office/powerpoint/2010/main" val="2977539883"/>
              </p:ext>
            </p:extLst>
          </p:nvPr>
        </p:nvGraphicFramePr>
        <p:xfrm>
          <a:off x="1241247" y="4829862"/>
          <a:ext cx="2419350" cy="815975"/>
        </p:xfrm>
        <a:graphic>
          <a:graphicData uri="http://schemas.openxmlformats.org/presentationml/2006/ole">
            <mc:AlternateContent xmlns:mc="http://schemas.openxmlformats.org/markup-compatibility/2006">
              <mc:Choice xmlns:v="urn:schemas-microsoft-com:vml" Requires="v">
                <p:oleObj name="Equation" r:id="rId4" imgW="1333440" imgH="457200" progId="Equation.DSMT4">
                  <p:embed/>
                </p:oleObj>
              </mc:Choice>
              <mc:Fallback>
                <p:oleObj name="Equation" r:id="rId4" imgW="1333440" imgH="457200" progId="Equation.DSMT4">
                  <p:embed/>
                  <p:pic>
                    <p:nvPicPr>
                      <p:cNvPr id="0" name="Object 3"/>
                      <p:cNvPicPr>
                        <a:picLocks noChangeAspect="1" noChangeArrowheads="1"/>
                      </p:cNvPicPr>
                      <p:nvPr/>
                    </p:nvPicPr>
                    <p:blipFill>
                      <a:blip r:embed="rId5"/>
                      <a:srcRect/>
                      <a:stretch>
                        <a:fillRect/>
                      </a:stretch>
                    </p:blipFill>
                    <p:spPr bwMode="auto">
                      <a:xfrm>
                        <a:off x="1241247" y="4829862"/>
                        <a:ext cx="2419350" cy="815975"/>
                      </a:xfrm>
                      <a:prstGeom prst="rect">
                        <a:avLst/>
                      </a:prstGeom>
                      <a:noFill/>
                    </p:spPr>
                  </p:pic>
                </p:oleObj>
              </mc:Fallback>
            </mc:AlternateContent>
          </a:graphicData>
        </a:graphic>
      </p:graphicFrame>
      <p:sp>
        <p:nvSpPr>
          <p:cNvPr id="20" name="TextBox 19">
            <a:extLst>
              <a:ext uri="{FF2B5EF4-FFF2-40B4-BE49-F238E27FC236}">
                <a16:creationId xmlns:a16="http://schemas.microsoft.com/office/drawing/2014/main" id="{363109F8-0CF7-F6D4-2970-56773E7856E2}"/>
              </a:ext>
            </a:extLst>
          </p:cNvPr>
          <p:cNvSpPr txBox="1"/>
          <p:nvPr/>
        </p:nvSpPr>
        <p:spPr>
          <a:xfrm>
            <a:off x="3772943" y="4646075"/>
            <a:ext cx="1974414" cy="1569660"/>
          </a:xfrm>
          <a:prstGeom prst="rect">
            <a:avLst/>
          </a:prstGeom>
          <a:noFill/>
          <a:ln>
            <a:solidFill>
              <a:schemeClr val="accent4">
                <a:lumMod val="50000"/>
              </a:schemeClr>
            </a:solidFill>
          </a:ln>
        </p:spPr>
        <p:txBody>
          <a:bodyPr wrap="square" rtlCol="0">
            <a:spAutoFit/>
          </a:bodyPr>
          <a:lstStyle/>
          <a:p>
            <a:pPr algn="ctr"/>
            <a:r>
              <a:rPr lang="en-CA" sz="1600" dirty="0">
                <a:solidFill>
                  <a:schemeClr val="accent4">
                    <a:lumMod val="50000"/>
                  </a:schemeClr>
                </a:solidFill>
              </a:rPr>
              <a:t>Andrade law</a:t>
            </a:r>
          </a:p>
          <a:p>
            <a:pPr algn="ctr"/>
            <a:r>
              <a:rPr lang="en-CA" sz="1600" dirty="0">
                <a:solidFill>
                  <a:schemeClr val="accent4">
                    <a:lumMod val="50000"/>
                  </a:schemeClr>
                </a:solidFill>
              </a:rPr>
              <a:t>Characteristic time (for small </a:t>
            </a:r>
            <a:r>
              <a:rPr lang="en-CA" sz="1600" i="1" dirty="0">
                <a:solidFill>
                  <a:schemeClr val="accent4">
                    <a:lumMod val="50000"/>
                  </a:schemeClr>
                </a:solidFill>
                <a:latin typeface="Times New Roman" panose="02020603050405020304" pitchFamily="18" charset="0"/>
                <a:cs typeface="Times New Roman" panose="02020603050405020304" pitchFamily="18" charset="0"/>
              </a:rPr>
              <a:t>t</a:t>
            </a:r>
            <a:r>
              <a:rPr lang="en-CA" sz="1600" dirty="0">
                <a:solidFill>
                  <a:schemeClr val="accent4">
                    <a:lumMod val="50000"/>
                  </a:schemeClr>
                </a:solidFill>
              </a:rPr>
              <a:t>):</a:t>
            </a:r>
          </a:p>
          <a:p>
            <a:pPr algn="ctr"/>
            <a:endParaRPr lang="en-CA" sz="1600" dirty="0">
              <a:solidFill>
                <a:schemeClr val="accent4">
                  <a:lumMod val="50000"/>
                </a:schemeClr>
              </a:solidFill>
            </a:endParaRPr>
          </a:p>
          <a:p>
            <a:pPr algn="ctr"/>
            <a:endParaRPr lang="en-CA" sz="1600" dirty="0">
              <a:solidFill>
                <a:schemeClr val="accent4">
                  <a:lumMod val="50000"/>
                </a:schemeClr>
              </a:solidFill>
            </a:endParaRPr>
          </a:p>
          <a:p>
            <a:pPr algn="ctr"/>
            <a:endParaRPr lang="en-CA" sz="1600" dirty="0">
              <a:solidFill>
                <a:schemeClr val="accent4">
                  <a:lumMod val="50000"/>
                </a:schemeClr>
              </a:solidFill>
            </a:endParaRPr>
          </a:p>
        </p:txBody>
      </p:sp>
      <p:sp>
        <p:nvSpPr>
          <p:cNvPr id="21" name="TextBox 20">
            <a:extLst>
              <a:ext uri="{FF2B5EF4-FFF2-40B4-BE49-F238E27FC236}">
                <a16:creationId xmlns:a16="http://schemas.microsoft.com/office/drawing/2014/main" id="{D96161BF-A796-8350-1963-E4AB8C3392D8}"/>
              </a:ext>
            </a:extLst>
          </p:cNvPr>
          <p:cNvSpPr txBox="1"/>
          <p:nvPr/>
        </p:nvSpPr>
        <p:spPr>
          <a:xfrm>
            <a:off x="9024255" y="4708233"/>
            <a:ext cx="1974415" cy="1323439"/>
          </a:xfrm>
          <a:prstGeom prst="rect">
            <a:avLst/>
          </a:prstGeom>
          <a:noFill/>
          <a:ln>
            <a:solidFill>
              <a:schemeClr val="accent4">
                <a:lumMod val="50000"/>
              </a:schemeClr>
            </a:solidFill>
          </a:ln>
        </p:spPr>
        <p:txBody>
          <a:bodyPr wrap="square" rtlCol="0">
            <a:spAutoFit/>
          </a:bodyPr>
          <a:lstStyle/>
          <a:p>
            <a:pPr algn="ctr"/>
            <a:r>
              <a:rPr lang="en-CA" sz="1600" dirty="0" err="1">
                <a:solidFill>
                  <a:schemeClr val="accent4">
                    <a:lumMod val="50000"/>
                  </a:schemeClr>
                </a:solidFill>
              </a:rPr>
              <a:t>Lomnitz’s</a:t>
            </a:r>
            <a:r>
              <a:rPr lang="en-CA" sz="1600" dirty="0">
                <a:solidFill>
                  <a:schemeClr val="accent4">
                    <a:lumMod val="50000"/>
                  </a:schemeClr>
                </a:solidFill>
              </a:rPr>
              <a:t> model</a:t>
            </a:r>
          </a:p>
          <a:p>
            <a:pPr algn="ctr"/>
            <a:r>
              <a:rPr lang="en-CA" sz="1600" dirty="0">
                <a:solidFill>
                  <a:schemeClr val="accent4">
                    <a:lumMod val="50000"/>
                  </a:schemeClr>
                </a:solidFill>
              </a:rPr>
              <a:t>From this model, the idea of Q-factor for materials seems to have started</a:t>
            </a:r>
          </a:p>
        </p:txBody>
      </p:sp>
      <p:graphicFrame>
        <p:nvGraphicFramePr>
          <p:cNvPr id="23" name="Object 22">
            <a:extLst>
              <a:ext uri="{FF2B5EF4-FFF2-40B4-BE49-F238E27FC236}">
                <a16:creationId xmlns:a16="http://schemas.microsoft.com/office/drawing/2014/main" id="{29EAC174-710E-65D9-D31F-E0D312D952C6}"/>
              </a:ext>
            </a:extLst>
          </p:cNvPr>
          <p:cNvGraphicFramePr>
            <a:graphicFrameLocks noChangeAspect="1"/>
          </p:cNvGraphicFramePr>
          <p:nvPr>
            <p:extLst>
              <p:ext uri="{D42A27DB-BD31-4B8C-83A1-F6EECF244321}">
                <p14:modId xmlns:p14="http://schemas.microsoft.com/office/powerpoint/2010/main" val="355949342"/>
              </p:ext>
            </p:extLst>
          </p:nvPr>
        </p:nvGraphicFramePr>
        <p:xfrm>
          <a:off x="4340430" y="5421011"/>
          <a:ext cx="815370" cy="667121"/>
        </p:xfrm>
        <a:graphic>
          <a:graphicData uri="http://schemas.openxmlformats.org/presentationml/2006/ole">
            <mc:AlternateContent xmlns:mc="http://schemas.openxmlformats.org/markup-compatibility/2006">
              <mc:Choice xmlns:v="urn:schemas-microsoft-com:vml" Requires="v">
                <p:oleObj name="Equation" r:id="rId6" imgW="533169" imgH="431613" progId="Equation.DSMT4">
                  <p:embed/>
                </p:oleObj>
              </mc:Choice>
              <mc:Fallback>
                <p:oleObj name="Equation" r:id="rId6" imgW="533169" imgH="431613"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0430" y="5421011"/>
                        <a:ext cx="815370" cy="667121"/>
                      </a:xfrm>
                      <a:prstGeom prst="rect">
                        <a:avLst/>
                      </a:prstGeom>
                      <a:noFill/>
                    </p:spPr>
                  </p:pic>
                </p:oleObj>
              </mc:Fallback>
            </mc:AlternateContent>
          </a:graphicData>
        </a:graphic>
      </p:graphicFrame>
      <p:graphicFrame>
        <p:nvGraphicFramePr>
          <p:cNvPr id="25" name="Object 24">
            <a:extLst>
              <a:ext uri="{FF2B5EF4-FFF2-40B4-BE49-F238E27FC236}">
                <a16:creationId xmlns:a16="http://schemas.microsoft.com/office/drawing/2014/main" id="{1B54B2A5-1728-8D87-6D36-D3D39A36D1A6}"/>
              </a:ext>
            </a:extLst>
          </p:cNvPr>
          <p:cNvGraphicFramePr>
            <a:graphicFrameLocks/>
          </p:cNvGraphicFramePr>
          <p:nvPr>
            <p:extLst>
              <p:ext uri="{D42A27DB-BD31-4B8C-83A1-F6EECF244321}">
                <p14:modId xmlns:p14="http://schemas.microsoft.com/office/powerpoint/2010/main" val="2532595237"/>
              </p:ext>
            </p:extLst>
          </p:nvPr>
        </p:nvGraphicFramePr>
        <p:xfrm>
          <a:off x="4841541" y="3333911"/>
          <a:ext cx="2271713" cy="815975"/>
        </p:xfrm>
        <a:graphic>
          <a:graphicData uri="http://schemas.openxmlformats.org/presentationml/2006/ole">
            <mc:AlternateContent xmlns:mc="http://schemas.openxmlformats.org/markup-compatibility/2006">
              <mc:Choice xmlns:v="urn:schemas-microsoft-com:vml" Requires="v">
                <p:oleObj name="Equation" r:id="rId8" imgW="1346040" imgH="457200" progId="Equation.DSMT4">
                  <p:embed/>
                </p:oleObj>
              </mc:Choice>
              <mc:Fallback>
                <p:oleObj name="Equation" r:id="rId8" imgW="1346040" imgH="457200" progId="Equation.DSMT4">
                  <p:embed/>
                  <p:pic>
                    <p:nvPicPr>
                      <p:cNvPr id="0" name="Object 7"/>
                      <p:cNvPicPr preferRelativeResize="0">
                        <a:picLocks noChangeArrowheads="1"/>
                      </p:cNvPicPr>
                      <p:nvPr/>
                    </p:nvPicPr>
                    <p:blipFill>
                      <a:blip r:embed="rId9"/>
                      <a:srcRect/>
                      <a:stretch>
                        <a:fillRect/>
                      </a:stretch>
                    </p:blipFill>
                    <p:spPr bwMode="auto">
                      <a:xfrm>
                        <a:off x="4841541" y="3333911"/>
                        <a:ext cx="2271713" cy="815975"/>
                      </a:xfrm>
                      <a:prstGeom prst="rect">
                        <a:avLst/>
                      </a:prstGeom>
                      <a:noFill/>
                    </p:spPr>
                  </p:pic>
                </p:oleObj>
              </mc:Fallback>
            </mc:AlternateContent>
          </a:graphicData>
        </a:graphic>
      </p:graphicFrame>
      <p:sp>
        <p:nvSpPr>
          <p:cNvPr id="26" name="Content Placeholder 2">
            <a:extLst>
              <a:ext uri="{FF2B5EF4-FFF2-40B4-BE49-F238E27FC236}">
                <a16:creationId xmlns:a16="http://schemas.microsoft.com/office/drawing/2014/main" id="{332B0C32-C3DC-AA86-DCB5-2878D4D8A693}"/>
              </a:ext>
            </a:extLst>
          </p:cNvPr>
          <p:cNvSpPr txBox="1">
            <a:spLocks/>
          </p:cNvSpPr>
          <p:nvPr/>
        </p:nvSpPr>
        <p:spPr>
          <a:xfrm>
            <a:off x="1004043" y="4134034"/>
            <a:ext cx="9946710" cy="4749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Examples:</a:t>
            </a:r>
          </a:p>
        </p:txBody>
      </p:sp>
    </p:spTree>
    <p:extLst>
      <p:ext uri="{BB962C8B-B14F-4D97-AF65-F5344CB8AC3E}">
        <p14:creationId xmlns:p14="http://schemas.microsoft.com/office/powerpoint/2010/main" val="4255197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7C21BE1-99E1-5A85-5225-91986E99E597}"/>
              </a:ext>
            </a:extLst>
          </p:cNvPr>
          <p:cNvGrpSpPr/>
          <p:nvPr/>
        </p:nvGrpSpPr>
        <p:grpSpPr>
          <a:xfrm>
            <a:off x="432588" y="2893511"/>
            <a:ext cx="6408381" cy="2196937"/>
            <a:chOff x="432588" y="2480153"/>
            <a:chExt cx="6408381" cy="2196937"/>
          </a:xfrm>
        </p:grpSpPr>
        <p:pic>
          <p:nvPicPr>
            <p:cNvPr id="8" name="Picture 7" descr="Chart, histogram&#10;&#10;Description automatically generated">
              <a:extLst>
                <a:ext uri="{FF2B5EF4-FFF2-40B4-BE49-F238E27FC236}">
                  <a16:creationId xmlns:a16="http://schemas.microsoft.com/office/drawing/2014/main" id="{D330C7FA-658E-0F4E-624A-4BC57B51C5D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2588" y="2674471"/>
              <a:ext cx="6408381" cy="2002619"/>
            </a:xfrm>
            <a:prstGeom prst="rect">
              <a:avLst/>
            </a:prstGeom>
            <a:noFill/>
            <a:ln>
              <a:noFill/>
            </a:ln>
          </p:spPr>
        </p:pic>
        <p:sp>
          <p:nvSpPr>
            <p:cNvPr id="11" name="Rectangle 10">
              <a:extLst>
                <a:ext uri="{FF2B5EF4-FFF2-40B4-BE49-F238E27FC236}">
                  <a16:creationId xmlns:a16="http://schemas.microsoft.com/office/drawing/2014/main" id="{9CB2064C-BE92-381A-A060-72B73AC3D014}"/>
                </a:ext>
              </a:extLst>
            </p:cNvPr>
            <p:cNvSpPr/>
            <p:nvPr/>
          </p:nvSpPr>
          <p:spPr>
            <a:xfrm>
              <a:off x="1202499" y="2480153"/>
              <a:ext cx="4559474" cy="473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387165"/>
            <a:ext cx="10515600" cy="887478"/>
          </a:xfrm>
        </p:spPr>
        <p:txBody>
          <a:bodyPr>
            <a:normAutofit/>
          </a:bodyPr>
          <a:lstStyle/>
          <a:p>
            <a:r>
              <a:rPr lang="en-CA" sz="3200" dirty="0"/>
              <a:t>Phenomenology #2: Absorption (phase-lag) peak or band</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616299" y="1407604"/>
            <a:ext cx="6974401" cy="1584911"/>
          </a:xfrm>
        </p:spPr>
        <p:txBody>
          <a:bodyPr>
            <a:normAutofit/>
          </a:bodyPr>
          <a:lstStyle/>
          <a:p>
            <a:r>
              <a:rPr lang="en-US" sz="2000" dirty="0"/>
              <a:t>The typical observation is the “absorption peak” and “modulus dispersion band”</a:t>
            </a:r>
          </a:p>
          <a:p>
            <a:r>
              <a:rPr lang="en-US" sz="2000" dirty="0"/>
              <a:t>The typical absorption peak predicted by the VE model (“standard linear solid”, or “Zener’s body”) looks like this:</a:t>
            </a:r>
          </a:p>
        </p:txBody>
      </p:sp>
      <p:sp>
        <p:nvSpPr>
          <p:cNvPr id="4" name="Footer Placeholder 3">
            <a:extLst>
              <a:ext uri="{FF2B5EF4-FFF2-40B4-BE49-F238E27FC236}">
                <a16:creationId xmlns:a16="http://schemas.microsoft.com/office/drawing/2014/main" id="{B578016F-C774-943B-8EA6-F0217EA560CF}"/>
              </a:ext>
            </a:extLst>
          </p:cNvPr>
          <p:cNvSpPr>
            <a:spLocks noGrp="1"/>
          </p:cNvSpPr>
          <p:nvPr>
            <p:ph type="ftr" sz="quarter" idx="11"/>
          </p:nvPr>
        </p:nvSpPr>
        <p:spPr/>
        <p:txBody>
          <a:bodyPr/>
          <a:lstStyle/>
          <a:p>
            <a:r>
              <a:rPr lang="en-CA" dirty="0"/>
              <a:t>Phenomenology</a:t>
            </a:r>
          </a:p>
        </p:txBody>
      </p:sp>
      <p:sp>
        <p:nvSpPr>
          <p:cNvPr id="5" name="Slide Number Placeholder 4">
            <a:extLst>
              <a:ext uri="{FF2B5EF4-FFF2-40B4-BE49-F238E27FC236}">
                <a16:creationId xmlns:a16="http://schemas.microsoft.com/office/drawing/2014/main" id="{F70B3F55-DA73-E40C-7E63-D996BBDC7919}"/>
              </a:ext>
            </a:extLst>
          </p:cNvPr>
          <p:cNvSpPr>
            <a:spLocks noGrp="1"/>
          </p:cNvSpPr>
          <p:nvPr>
            <p:ph type="sldNum" sz="quarter" idx="12"/>
          </p:nvPr>
        </p:nvSpPr>
        <p:spPr/>
        <p:txBody>
          <a:bodyPr/>
          <a:lstStyle/>
          <a:p>
            <a:fld id="{EC7E1DAD-4979-4288-AA49-3B811F18F449}" type="slidenum">
              <a:rPr lang="en-CA" smtClean="0"/>
              <a:t>9</a:t>
            </a:fld>
            <a:endParaRPr lang="en-CA"/>
          </a:p>
        </p:txBody>
      </p:sp>
      <p:pic>
        <p:nvPicPr>
          <p:cNvPr id="6" name="Picture 5" descr="Diagram, engineering drawing&#10;&#10;Description automatically generated">
            <a:extLst>
              <a:ext uri="{FF2B5EF4-FFF2-40B4-BE49-F238E27FC236}">
                <a16:creationId xmlns:a16="http://schemas.microsoft.com/office/drawing/2014/main" id="{FF0CD3D1-1928-A621-24D3-C6950588E0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7642" y="1052050"/>
            <a:ext cx="3351046" cy="3111818"/>
          </a:xfrm>
          <a:prstGeom prst="rect">
            <a:avLst/>
          </a:prstGeom>
          <a:noFill/>
          <a:ln>
            <a:noFill/>
          </a:ln>
        </p:spPr>
      </p:pic>
      <p:pic>
        <p:nvPicPr>
          <p:cNvPr id="7" name="Picture 6">
            <a:extLst>
              <a:ext uri="{FF2B5EF4-FFF2-40B4-BE49-F238E27FC236}">
                <a16:creationId xmlns:a16="http://schemas.microsoft.com/office/drawing/2014/main" id="{3B838170-AAC5-30F4-CCB2-2CDB56E4C29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4173331"/>
            <a:ext cx="3559940" cy="2002620"/>
          </a:xfrm>
          <a:prstGeom prst="rect">
            <a:avLst/>
          </a:prstGeom>
          <a:noFill/>
          <a:ln>
            <a:noFill/>
          </a:ln>
        </p:spPr>
      </p:pic>
      <p:sp>
        <p:nvSpPr>
          <p:cNvPr id="9" name="TextBox 8">
            <a:extLst>
              <a:ext uri="{FF2B5EF4-FFF2-40B4-BE49-F238E27FC236}">
                <a16:creationId xmlns:a16="http://schemas.microsoft.com/office/drawing/2014/main" id="{8D931850-8A8D-6D7F-AC59-10CF29F166E7}"/>
              </a:ext>
            </a:extLst>
          </p:cNvPr>
          <p:cNvSpPr txBox="1"/>
          <p:nvPr/>
        </p:nvSpPr>
        <p:spPr>
          <a:xfrm>
            <a:off x="891945" y="2971109"/>
            <a:ext cx="2805830" cy="369332"/>
          </a:xfrm>
          <a:prstGeom prst="rect">
            <a:avLst/>
          </a:prstGeom>
          <a:noFill/>
        </p:spPr>
        <p:txBody>
          <a:bodyPr wrap="square" rtlCol="0">
            <a:spAutoFit/>
          </a:bodyPr>
          <a:lstStyle/>
          <a:p>
            <a:pPr algn="ctr"/>
            <a:r>
              <a:rPr lang="en-CA" dirty="0">
                <a:solidFill>
                  <a:schemeClr val="accent4">
                    <a:lumMod val="50000"/>
                  </a:schemeClr>
                </a:solidFill>
              </a:rPr>
              <a:t>(linear scale in </a:t>
            </a:r>
            <a:r>
              <a:rPr lang="en-CA" i="1" dirty="0">
                <a:solidFill>
                  <a:schemeClr val="accent4">
                    <a:lumMod val="50000"/>
                  </a:schemeClr>
                </a:solidFill>
              </a:rPr>
              <a:t>Q</a:t>
            </a:r>
            <a:r>
              <a:rPr lang="en-CA" baseline="30000" dirty="0">
                <a:solidFill>
                  <a:schemeClr val="accent4">
                    <a:lumMod val="50000"/>
                  </a:schemeClr>
                </a:solidFill>
              </a:rPr>
              <a:t>-1</a:t>
            </a:r>
            <a:r>
              <a:rPr lang="en-CA" dirty="0">
                <a:solidFill>
                  <a:schemeClr val="accent4">
                    <a:lumMod val="50000"/>
                  </a:schemeClr>
                </a:solidFill>
              </a:rPr>
              <a:t>)</a:t>
            </a:r>
          </a:p>
        </p:txBody>
      </p:sp>
      <p:sp>
        <p:nvSpPr>
          <p:cNvPr id="15" name="TextBox 14">
            <a:extLst>
              <a:ext uri="{FF2B5EF4-FFF2-40B4-BE49-F238E27FC236}">
                <a16:creationId xmlns:a16="http://schemas.microsoft.com/office/drawing/2014/main" id="{85373DCD-B6A7-FE7E-5F48-D47A1FF18C40}"/>
              </a:ext>
            </a:extLst>
          </p:cNvPr>
          <p:cNvSpPr txBox="1"/>
          <p:nvPr/>
        </p:nvSpPr>
        <p:spPr>
          <a:xfrm>
            <a:off x="4103500" y="3004356"/>
            <a:ext cx="2805830" cy="369332"/>
          </a:xfrm>
          <a:prstGeom prst="rect">
            <a:avLst/>
          </a:prstGeom>
          <a:noFill/>
        </p:spPr>
        <p:txBody>
          <a:bodyPr wrap="square" rtlCol="0">
            <a:spAutoFit/>
          </a:bodyPr>
          <a:lstStyle/>
          <a:p>
            <a:pPr algn="ctr"/>
            <a:r>
              <a:rPr lang="en-CA" dirty="0">
                <a:solidFill>
                  <a:schemeClr val="accent4">
                    <a:lumMod val="50000"/>
                  </a:schemeClr>
                </a:solidFill>
              </a:rPr>
              <a:t>(logarithmic scale in </a:t>
            </a:r>
            <a:r>
              <a:rPr lang="en-CA" i="1" dirty="0">
                <a:solidFill>
                  <a:schemeClr val="accent4">
                    <a:lumMod val="50000"/>
                  </a:schemeClr>
                </a:solidFill>
              </a:rPr>
              <a:t>Q</a:t>
            </a:r>
            <a:r>
              <a:rPr lang="en-CA" baseline="30000" dirty="0">
                <a:solidFill>
                  <a:schemeClr val="accent4">
                    <a:lumMod val="50000"/>
                  </a:schemeClr>
                </a:solidFill>
              </a:rPr>
              <a:t>-1</a:t>
            </a:r>
            <a:r>
              <a:rPr lang="en-CA" dirty="0">
                <a:solidFill>
                  <a:schemeClr val="accent4">
                    <a:lumMod val="50000"/>
                  </a:schemeClr>
                </a:solidFill>
              </a:rPr>
              <a:t>)</a:t>
            </a:r>
          </a:p>
        </p:txBody>
      </p:sp>
      <p:graphicFrame>
        <p:nvGraphicFramePr>
          <p:cNvPr id="16" name="Object 15">
            <a:extLst>
              <a:ext uri="{FF2B5EF4-FFF2-40B4-BE49-F238E27FC236}">
                <a16:creationId xmlns:a16="http://schemas.microsoft.com/office/drawing/2014/main" id="{23F2FB67-9F66-2F51-34FA-4FA2C19EAF4E}"/>
              </a:ext>
            </a:extLst>
          </p:cNvPr>
          <p:cNvGraphicFramePr>
            <a:graphicFrameLocks/>
          </p:cNvGraphicFramePr>
          <p:nvPr>
            <p:extLst>
              <p:ext uri="{D42A27DB-BD31-4B8C-83A1-F6EECF244321}">
                <p14:modId xmlns:p14="http://schemas.microsoft.com/office/powerpoint/2010/main" val="2435842335"/>
              </p:ext>
            </p:extLst>
          </p:nvPr>
        </p:nvGraphicFramePr>
        <p:xfrm>
          <a:off x="2120277" y="4937046"/>
          <a:ext cx="3559940" cy="473750"/>
        </p:xfrm>
        <a:graphic>
          <a:graphicData uri="http://schemas.openxmlformats.org/presentationml/2006/ole">
            <mc:AlternateContent xmlns:mc="http://schemas.openxmlformats.org/markup-compatibility/2006">
              <mc:Choice xmlns:v="urn:schemas-microsoft-com:vml" Requires="v">
                <p:oleObj name="Equation" r:id="rId5" imgW="2273040" imgH="330120" progId="Equation.DSMT4">
                  <p:embed/>
                </p:oleObj>
              </mc:Choice>
              <mc:Fallback>
                <p:oleObj name="Equation" r:id="rId5" imgW="2273040" imgH="330120" progId="Equation.DSMT4">
                  <p:embed/>
                  <p:pic>
                    <p:nvPicPr>
                      <p:cNvPr id="13" name="Object 12">
                        <a:extLst>
                          <a:ext uri="{FF2B5EF4-FFF2-40B4-BE49-F238E27FC236}">
                            <a16:creationId xmlns:a16="http://schemas.microsoft.com/office/drawing/2014/main" id="{77212F91-80E6-7907-3D26-859B25A90C0D}"/>
                          </a:ext>
                        </a:extLst>
                      </p:cNvPr>
                      <p:cNvPicPr>
                        <a:picLocks noChangeArrowheads="1"/>
                      </p:cNvPicPr>
                      <p:nvPr/>
                    </p:nvPicPr>
                    <p:blipFill>
                      <a:blip r:embed="rId6"/>
                      <a:srcRect/>
                      <a:stretch>
                        <a:fillRect/>
                      </a:stretch>
                    </p:blipFill>
                    <p:spPr bwMode="auto">
                      <a:xfrm>
                        <a:off x="2120277" y="4937046"/>
                        <a:ext cx="3559940" cy="473750"/>
                      </a:xfrm>
                      <a:prstGeom prst="rect">
                        <a:avLst/>
                      </a:prstGeom>
                      <a:solidFill>
                        <a:srgbClr val="FFFFFF"/>
                      </a:solidFill>
                    </p:spPr>
                  </p:pic>
                </p:oleObj>
              </mc:Fallback>
            </mc:AlternateContent>
          </a:graphicData>
        </a:graphic>
      </p:graphicFrame>
      <p:sp>
        <p:nvSpPr>
          <p:cNvPr id="17" name="Content Placeholder 2">
            <a:extLst>
              <a:ext uri="{FF2B5EF4-FFF2-40B4-BE49-F238E27FC236}">
                <a16:creationId xmlns:a16="http://schemas.microsoft.com/office/drawing/2014/main" id="{05532E9B-4297-13E5-E8B7-415398CC0FEA}"/>
              </a:ext>
            </a:extLst>
          </p:cNvPr>
          <p:cNvSpPr txBox="1">
            <a:spLocks/>
          </p:cNvSpPr>
          <p:nvPr/>
        </p:nvSpPr>
        <p:spPr>
          <a:xfrm>
            <a:off x="616299" y="5644638"/>
            <a:ext cx="6974401" cy="5603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Note that </a:t>
            </a:r>
            <a:r>
              <a:rPr lang="en-US" sz="2000" dirty="0">
                <a:solidFill>
                  <a:srgbClr val="7030A0"/>
                </a:solidFill>
              </a:rPr>
              <a:t>for </a:t>
            </a:r>
            <a:r>
              <a:rPr lang="en-US" sz="2000" i="1" dirty="0">
                <a:solidFill>
                  <a:srgbClr val="7030A0"/>
                </a:solidFill>
                <a:latin typeface="Times New Roman" panose="02020603050405020304" pitchFamily="18" charset="0"/>
                <a:cs typeface="Times New Roman" panose="02020603050405020304" pitchFamily="18" charset="0"/>
              </a:rPr>
              <a:t>f</a:t>
            </a:r>
            <a:r>
              <a:rPr lang="en-US" sz="2000" dirty="0">
                <a:solidFill>
                  <a:srgbClr val="7030A0"/>
                </a:solidFill>
                <a:latin typeface="Times New Roman" panose="02020603050405020304" pitchFamily="18" charset="0"/>
                <a:cs typeface="Times New Roman" panose="02020603050405020304" pitchFamily="18" charset="0"/>
              </a:rPr>
              <a:t> &lt;&lt; </a:t>
            </a:r>
            <a:r>
              <a:rPr lang="en-US" sz="2000" i="1" dirty="0" err="1">
                <a:solidFill>
                  <a:srgbClr val="7030A0"/>
                </a:solidFill>
                <a:latin typeface="Times New Roman" panose="02020603050405020304" pitchFamily="18" charset="0"/>
                <a:cs typeface="Times New Roman" panose="02020603050405020304" pitchFamily="18" charset="0"/>
              </a:rPr>
              <a:t>f</a:t>
            </a:r>
            <a:r>
              <a:rPr lang="en-US" sz="2000" baseline="-25000" dirty="0" err="1">
                <a:solidFill>
                  <a:srgbClr val="7030A0"/>
                </a:solidFill>
                <a:latin typeface="Times New Roman" panose="02020603050405020304" pitchFamily="18" charset="0"/>
                <a:cs typeface="Times New Roman" panose="02020603050405020304" pitchFamily="18" charset="0"/>
              </a:rPr>
              <a:t>peak</a:t>
            </a:r>
            <a:r>
              <a:rPr lang="en-US" sz="2000" dirty="0">
                <a:solidFill>
                  <a:srgbClr val="7030A0"/>
                </a:solidFill>
              </a:rPr>
              <a:t>, </a:t>
            </a:r>
            <a:r>
              <a:rPr lang="en-US" sz="2000" i="1" dirty="0">
                <a:solidFill>
                  <a:srgbClr val="7030A0"/>
                </a:solidFill>
                <a:latin typeface="Times New Roman" panose="02020603050405020304" pitchFamily="18" charset="0"/>
                <a:cs typeface="Times New Roman" panose="02020603050405020304" pitchFamily="18" charset="0"/>
              </a:rPr>
              <a:t>Q</a:t>
            </a:r>
            <a:r>
              <a:rPr lang="en-US" sz="2000" baseline="30000" dirty="0">
                <a:solidFill>
                  <a:srgbClr val="7030A0"/>
                </a:solidFill>
                <a:latin typeface="Times New Roman" panose="02020603050405020304" pitchFamily="18" charset="0"/>
                <a:cs typeface="Times New Roman" panose="02020603050405020304" pitchFamily="18" charset="0"/>
              </a:rPr>
              <a:t>-1</a:t>
            </a:r>
            <a:r>
              <a:rPr lang="en-US" sz="2000" dirty="0">
                <a:solidFill>
                  <a:srgbClr val="7030A0"/>
                </a:solidFill>
                <a:latin typeface="Times New Roman" panose="02020603050405020304" pitchFamily="18" charset="0"/>
                <a:cs typeface="Times New Roman" panose="02020603050405020304" pitchFamily="18" charset="0"/>
              </a:rPr>
              <a:t> </a:t>
            </a:r>
            <a:r>
              <a:rPr lang="en-US" sz="2000" dirty="0">
                <a:solidFill>
                  <a:srgbClr val="7030A0"/>
                </a:solidFill>
                <a:sym typeface="Symbol" panose="05050102010706020507" pitchFamily="18" charset="2"/>
              </a:rPr>
              <a:t></a:t>
            </a:r>
            <a:r>
              <a:rPr lang="en-US" sz="2000" dirty="0">
                <a:solidFill>
                  <a:srgbClr val="7030A0"/>
                </a:solidFill>
                <a:latin typeface="Times New Roman" panose="02020603050405020304" pitchFamily="18" charset="0"/>
                <a:cs typeface="Times New Roman" panose="02020603050405020304" pitchFamily="18" charset="0"/>
                <a:sym typeface="Symbol" panose="05050102010706020507" pitchFamily="18" charset="2"/>
              </a:rPr>
              <a:t> </a:t>
            </a:r>
            <a:r>
              <a:rPr lang="en-US" sz="2000" i="1" dirty="0">
                <a:solidFill>
                  <a:srgbClr val="7030A0"/>
                </a:solidFill>
                <a:latin typeface="Times New Roman" panose="02020603050405020304" pitchFamily="18" charset="0"/>
                <a:cs typeface="Times New Roman" panose="02020603050405020304" pitchFamily="18" charset="0"/>
                <a:sym typeface="Symbol" panose="05050102010706020507" pitchFamily="18" charset="2"/>
              </a:rPr>
              <a:t>f</a:t>
            </a:r>
            <a:r>
              <a:rPr lang="en-US" sz="2000" dirty="0">
                <a:sym typeface="Symbol" panose="05050102010706020507" pitchFamily="18" charset="2"/>
              </a:rPr>
              <a:t>, and </a:t>
            </a:r>
            <a:r>
              <a:rPr lang="en-US" sz="2000" dirty="0">
                <a:solidFill>
                  <a:srgbClr val="7030A0"/>
                </a:solidFill>
              </a:rPr>
              <a:t>for </a:t>
            </a:r>
            <a:r>
              <a:rPr lang="en-US" sz="2000" i="1" dirty="0">
                <a:solidFill>
                  <a:srgbClr val="7030A0"/>
                </a:solidFill>
                <a:latin typeface="Times New Roman" panose="02020603050405020304" pitchFamily="18" charset="0"/>
                <a:cs typeface="Times New Roman" panose="02020603050405020304" pitchFamily="18" charset="0"/>
              </a:rPr>
              <a:t>f</a:t>
            </a:r>
            <a:r>
              <a:rPr lang="en-US" sz="2000" dirty="0">
                <a:solidFill>
                  <a:srgbClr val="7030A0"/>
                </a:solidFill>
                <a:latin typeface="Times New Roman" panose="02020603050405020304" pitchFamily="18" charset="0"/>
                <a:cs typeface="Times New Roman" panose="02020603050405020304" pitchFamily="18" charset="0"/>
              </a:rPr>
              <a:t> &gt;&gt; </a:t>
            </a:r>
            <a:r>
              <a:rPr lang="en-US" sz="2000" i="1" dirty="0" err="1">
                <a:solidFill>
                  <a:srgbClr val="7030A0"/>
                </a:solidFill>
                <a:latin typeface="Times New Roman" panose="02020603050405020304" pitchFamily="18" charset="0"/>
                <a:cs typeface="Times New Roman" panose="02020603050405020304" pitchFamily="18" charset="0"/>
              </a:rPr>
              <a:t>f</a:t>
            </a:r>
            <a:r>
              <a:rPr lang="en-US" sz="2000" baseline="-25000" dirty="0" err="1">
                <a:solidFill>
                  <a:srgbClr val="7030A0"/>
                </a:solidFill>
                <a:latin typeface="Times New Roman" panose="02020603050405020304" pitchFamily="18" charset="0"/>
                <a:cs typeface="Times New Roman" panose="02020603050405020304" pitchFamily="18" charset="0"/>
              </a:rPr>
              <a:t>peak</a:t>
            </a:r>
            <a:r>
              <a:rPr lang="en-US" sz="2000" dirty="0">
                <a:solidFill>
                  <a:srgbClr val="7030A0"/>
                </a:solidFill>
              </a:rPr>
              <a:t>, </a:t>
            </a:r>
            <a:r>
              <a:rPr lang="en-US" sz="2000" i="1" dirty="0">
                <a:solidFill>
                  <a:srgbClr val="7030A0"/>
                </a:solidFill>
                <a:latin typeface="Times New Roman" panose="02020603050405020304" pitchFamily="18" charset="0"/>
                <a:cs typeface="Times New Roman" panose="02020603050405020304" pitchFamily="18" charset="0"/>
              </a:rPr>
              <a:t>Q</a:t>
            </a:r>
            <a:r>
              <a:rPr lang="en-US" sz="2000" baseline="30000" dirty="0">
                <a:solidFill>
                  <a:srgbClr val="7030A0"/>
                </a:solidFill>
                <a:latin typeface="Times New Roman" panose="02020603050405020304" pitchFamily="18" charset="0"/>
                <a:cs typeface="Times New Roman" panose="02020603050405020304" pitchFamily="18" charset="0"/>
              </a:rPr>
              <a:t>-1</a:t>
            </a:r>
            <a:r>
              <a:rPr lang="en-US" sz="2000" dirty="0">
                <a:solidFill>
                  <a:srgbClr val="7030A0"/>
                </a:solidFill>
              </a:rPr>
              <a:t> </a:t>
            </a:r>
            <a:r>
              <a:rPr lang="en-US" sz="2000" dirty="0">
                <a:solidFill>
                  <a:srgbClr val="7030A0"/>
                </a:solidFill>
                <a:sym typeface="Symbol" panose="05050102010706020507" pitchFamily="18" charset="2"/>
              </a:rPr>
              <a:t> </a:t>
            </a:r>
            <a:r>
              <a:rPr lang="en-US" sz="2000" dirty="0">
                <a:solidFill>
                  <a:srgbClr val="7030A0"/>
                </a:solidFill>
                <a:latin typeface="Times New Roman" panose="02020603050405020304" pitchFamily="18" charset="0"/>
                <a:cs typeface="Times New Roman" panose="02020603050405020304" pitchFamily="18" charset="0"/>
                <a:sym typeface="Symbol" panose="05050102010706020507" pitchFamily="18" charset="2"/>
              </a:rPr>
              <a:t>1/</a:t>
            </a:r>
            <a:r>
              <a:rPr lang="en-US" sz="2000" i="1" dirty="0">
                <a:solidFill>
                  <a:srgbClr val="7030A0"/>
                </a:solidFill>
                <a:latin typeface="Times New Roman" panose="02020603050405020304" pitchFamily="18" charset="0"/>
                <a:cs typeface="Times New Roman" panose="02020603050405020304" pitchFamily="18" charset="0"/>
                <a:sym typeface="Symbol" panose="05050102010706020507" pitchFamily="18" charset="2"/>
              </a:rPr>
              <a:t>f</a:t>
            </a:r>
            <a:endParaRPr lang="en-US" sz="2000" i="1" dirty="0">
              <a:solidFill>
                <a:srgbClr val="7030A0"/>
              </a:solidFill>
            </a:endParaRPr>
          </a:p>
        </p:txBody>
      </p:sp>
    </p:spTree>
    <p:extLst>
      <p:ext uri="{BB962C8B-B14F-4D97-AF65-F5344CB8AC3E}">
        <p14:creationId xmlns:p14="http://schemas.microsoft.com/office/powerpoint/2010/main" val="1488719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387165"/>
            <a:ext cx="10515600" cy="887478"/>
          </a:xfrm>
        </p:spPr>
        <p:txBody>
          <a:bodyPr>
            <a:normAutofit/>
          </a:bodyPr>
          <a:lstStyle/>
          <a:p>
            <a:r>
              <a:rPr lang="en-CA" sz="3200" dirty="0"/>
              <a:t>Phenomenology #3: Modulus dispersion</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616298" y="1343324"/>
            <a:ext cx="6974401" cy="1738078"/>
          </a:xfrm>
        </p:spPr>
        <p:txBody>
          <a:bodyPr>
            <a:normAutofit/>
          </a:bodyPr>
          <a:lstStyle/>
          <a:p>
            <a:r>
              <a:rPr lang="en-US" sz="2000" dirty="0"/>
              <a:t>The frequency band of increased </a:t>
            </a:r>
            <a:r>
              <a:rPr lang="en-US" sz="2000" i="1" dirty="0">
                <a:latin typeface="Times New Roman" panose="02020603050405020304" pitchFamily="18" charset="0"/>
                <a:cs typeface="Times New Roman" panose="02020603050405020304" pitchFamily="18" charset="0"/>
              </a:rPr>
              <a:t>Q</a:t>
            </a:r>
            <a:r>
              <a:rPr lang="en-US" sz="2000" baseline="30000" dirty="0"/>
              <a:t>-1</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a:t>
            </a:r>
            <a:r>
              <a:rPr lang="en-US" sz="2000" dirty="0"/>
              <a:t> also “modulus dispersion band” – the measured modulus changing from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R</a:t>
            </a:r>
            <a:r>
              <a:rPr lang="en-US" sz="2000" dirty="0"/>
              <a:t> (“relaxed”) to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U</a:t>
            </a:r>
            <a:r>
              <a:rPr lang="en-US" sz="2000" dirty="0"/>
              <a:t> (“unrelaxed”)</a:t>
            </a:r>
          </a:p>
          <a:p>
            <a:r>
              <a:rPr lang="en-US" sz="2000" dirty="0"/>
              <a:t>The typical modulus dispersion (in “Zener’s body”) looks like this:</a:t>
            </a:r>
          </a:p>
        </p:txBody>
      </p:sp>
      <p:sp>
        <p:nvSpPr>
          <p:cNvPr id="4" name="Footer Placeholder 3">
            <a:extLst>
              <a:ext uri="{FF2B5EF4-FFF2-40B4-BE49-F238E27FC236}">
                <a16:creationId xmlns:a16="http://schemas.microsoft.com/office/drawing/2014/main" id="{B578016F-C774-943B-8EA6-F0217EA560CF}"/>
              </a:ext>
            </a:extLst>
          </p:cNvPr>
          <p:cNvSpPr>
            <a:spLocks noGrp="1"/>
          </p:cNvSpPr>
          <p:nvPr>
            <p:ph type="ftr" sz="quarter" idx="11"/>
          </p:nvPr>
        </p:nvSpPr>
        <p:spPr/>
        <p:txBody>
          <a:bodyPr/>
          <a:lstStyle/>
          <a:p>
            <a:r>
              <a:rPr lang="en-CA" dirty="0"/>
              <a:t>Phenomenology</a:t>
            </a:r>
          </a:p>
        </p:txBody>
      </p:sp>
      <p:sp>
        <p:nvSpPr>
          <p:cNvPr id="5" name="Slide Number Placeholder 4">
            <a:extLst>
              <a:ext uri="{FF2B5EF4-FFF2-40B4-BE49-F238E27FC236}">
                <a16:creationId xmlns:a16="http://schemas.microsoft.com/office/drawing/2014/main" id="{F70B3F55-DA73-E40C-7E63-D996BBDC7919}"/>
              </a:ext>
            </a:extLst>
          </p:cNvPr>
          <p:cNvSpPr>
            <a:spLocks noGrp="1"/>
          </p:cNvSpPr>
          <p:nvPr>
            <p:ph type="sldNum" sz="quarter" idx="12"/>
          </p:nvPr>
        </p:nvSpPr>
        <p:spPr/>
        <p:txBody>
          <a:bodyPr/>
          <a:lstStyle/>
          <a:p>
            <a:fld id="{EC7E1DAD-4979-4288-AA49-3B811F18F449}" type="slidenum">
              <a:rPr lang="en-CA" smtClean="0"/>
              <a:t>10</a:t>
            </a:fld>
            <a:endParaRPr lang="en-CA"/>
          </a:p>
        </p:txBody>
      </p:sp>
      <p:sp>
        <p:nvSpPr>
          <p:cNvPr id="14" name="Rectangle 4">
            <a:extLst>
              <a:ext uri="{FF2B5EF4-FFF2-40B4-BE49-F238E27FC236}">
                <a16:creationId xmlns:a16="http://schemas.microsoft.com/office/drawing/2014/main" id="{070196CD-E6E3-2C9E-89C9-DDC4C7EAD71C}"/>
              </a:ext>
            </a:extLst>
          </p:cNvPr>
          <p:cNvSpPr>
            <a:spLocks noChangeArrowheads="1"/>
          </p:cNvSpPr>
          <p:nvPr/>
        </p:nvSpPr>
        <p:spPr bwMode="auto">
          <a:xfrm>
            <a:off x="9525" y="4127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6" name="Picture 5" descr="Diagram, engineering drawing&#10;&#10;Description automatically generated">
            <a:extLst>
              <a:ext uri="{FF2B5EF4-FFF2-40B4-BE49-F238E27FC236}">
                <a16:creationId xmlns:a16="http://schemas.microsoft.com/office/drawing/2014/main" id="{FF0CD3D1-1928-A621-24D3-C6950588E0C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7642" y="1052050"/>
            <a:ext cx="3351046" cy="3111818"/>
          </a:xfrm>
          <a:prstGeom prst="rect">
            <a:avLst/>
          </a:prstGeom>
          <a:noFill/>
          <a:ln>
            <a:noFill/>
          </a:ln>
        </p:spPr>
      </p:pic>
      <p:pic>
        <p:nvPicPr>
          <p:cNvPr id="7" name="Picture 6">
            <a:extLst>
              <a:ext uri="{FF2B5EF4-FFF2-40B4-BE49-F238E27FC236}">
                <a16:creationId xmlns:a16="http://schemas.microsoft.com/office/drawing/2014/main" id="{3B838170-AAC5-30F4-CCB2-2CDB56E4C2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4173331"/>
            <a:ext cx="3559940" cy="2002620"/>
          </a:xfrm>
          <a:prstGeom prst="rect">
            <a:avLst/>
          </a:prstGeom>
          <a:noFill/>
          <a:ln>
            <a:noFill/>
          </a:ln>
        </p:spPr>
      </p:pic>
      <p:sp>
        <p:nvSpPr>
          <p:cNvPr id="17" name="Content Placeholder 2">
            <a:extLst>
              <a:ext uri="{FF2B5EF4-FFF2-40B4-BE49-F238E27FC236}">
                <a16:creationId xmlns:a16="http://schemas.microsoft.com/office/drawing/2014/main" id="{05532E9B-4297-13E5-E8B7-415398CC0FEA}"/>
              </a:ext>
            </a:extLst>
          </p:cNvPr>
          <p:cNvSpPr txBox="1">
            <a:spLocks/>
          </p:cNvSpPr>
          <p:nvPr/>
        </p:nvSpPr>
        <p:spPr>
          <a:xfrm>
            <a:off x="616299" y="5533107"/>
            <a:ext cx="5984917" cy="7761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Note that the shape of </a:t>
            </a:r>
            <a:r>
              <a:rPr lang="en-US" sz="2000" dirty="0" err="1">
                <a:latin typeface="Times New Roman" panose="02020603050405020304" pitchFamily="18" charset="0"/>
                <a:cs typeface="Times New Roman" panose="02020603050405020304" pitchFamily="18" charset="0"/>
              </a:rPr>
              <a:t>Im</a:t>
            </a:r>
            <a:r>
              <a:rPr lang="en-US" sz="2000" i="1" dirty="0" err="1">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a:t>
            </a:r>
            <a:r>
              <a:rPr lang="en-US" sz="2000" dirty="0"/>
              <a:t> is close that of </a:t>
            </a:r>
            <a:r>
              <a:rPr lang="en-US" sz="2000" i="1" dirty="0">
                <a:latin typeface="Times New Roman" panose="02020603050405020304" pitchFamily="18" charset="0"/>
                <a:cs typeface="Times New Roman" panose="02020603050405020304" pitchFamily="18" charset="0"/>
              </a:rPr>
              <a:t>Q</a:t>
            </a:r>
            <a:r>
              <a:rPr lang="en-US" sz="2000" baseline="30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a:t>
            </a:r>
          </a:p>
          <a:p>
            <a:r>
              <a:rPr lang="en-US" sz="2000" dirty="0"/>
              <a:t>This is because</a:t>
            </a:r>
          </a:p>
        </p:txBody>
      </p:sp>
      <p:pic>
        <p:nvPicPr>
          <p:cNvPr id="10" name="Picture 9" descr="Chart&#10;&#10;Description automatically generated">
            <a:extLst>
              <a:ext uri="{FF2B5EF4-FFF2-40B4-BE49-F238E27FC236}">
                <a16:creationId xmlns:a16="http://schemas.microsoft.com/office/drawing/2014/main" id="{67AF98CA-3659-DB34-BD93-D3519C1F9DB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1680" y="3022126"/>
            <a:ext cx="3562760" cy="2411077"/>
          </a:xfrm>
          <a:prstGeom prst="rect">
            <a:avLst/>
          </a:prstGeom>
          <a:noFill/>
          <a:ln>
            <a:noFill/>
          </a:ln>
        </p:spPr>
      </p:pic>
      <p:sp>
        <p:nvSpPr>
          <p:cNvPr id="12" name="TextBox 11">
            <a:extLst>
              <a:ext uri="{FF2B5EF4-FFF2-40B4-BE49-F238E27FC236}">
                <a16:creationId xmlns:a16="http://schemas.microsoft.com/office/drawing/2014/main" id="{07CFA3EF-A230-8ED6-C1E3-58ACACB0A5D6}"/>
              </a:ext>
            </a:extLst>
          </p:cNvPr>
          <p:cNvSpPr txBox="1"/>
          <p:nvPr/>
        </p:nvSpPr>
        <p:spPr>
          <a:xfrm>
            <a:off x="2267210" y="4027449"/>
            <a:ext cx="566181" cy="461665"/>
          </a:xfrm>
          <a:prstGeom prst="rect">
            <a:avLst/>
          </a:prstGeom>
          <a:noFill/>
        </p:spPr>
        <p:txBody>
          <a:bodyPr wrap="none" rtlCol="0">
            <a:spAutoFit/>
          </a:bodyPr>
          <a:lstStyle/>
          <a:p>
            <a:r>
              <a:rPr lang="en-CA" sz="2400" i="1" dirty="0">
                <a:solidFill>
                  <a:srgbClr val="7030A0"/>
                </a:solidFill>
                <a:latin typeface="Times New Roman" panose="02020603050405020304" pitchFamily="18" charset="0"/>
                <a:cs typeface="Times New Roman" panose="02020603050405020304" pitchFamily="18" charset="0"/>
              </a:rPr>
              <a:t>M</a:t>
            </a:r>
            <a:r>
              <a:rPr lang="en-CA" sz="2400" i="1" baseline="-25000" dirty="0">
                <a:solidFill>
                  <a:srgbClr val="7030A0"/>
                </a:solidFill>
                <a:latin typeface="Times New Roman" panose="02020603050405020304" pitchFamily="18" charset="0"/>
                <a:cs typeface="Times New Roman" panose="02020603050405020304" pitchFamily="18" charset="0"/>
              </a:rPr>
              <a:t>R</a:t>
            </a:r>
          </a:p>
        </p:txBody>
      </p:sp>
      <p:sp>
        <p:nvSpPr>
          <p:cNvPr id="18" name="TextBox 17">
            <a:extLst>
              <a:ext uri="{FF2B5EF4-FFF2-40B4-BE49-F238E27FC236}">
                <a16:creationId xmlns:a16="http://schemas.microsoft.com/office/drawing/2014/main" id="{4A4DA0EF-9F27-B5AD-1FB9-95BE1C2F1273}"/>
              </a:ext>
            </a:extLst>
          </p:cNvPr>
          <p:cNvSpPr txBox="1"/>
          <p:nvPr/>
        </p:nvSpPr>
        <p:spPr>
          <a:xfrm>
            <a:off x="4161626" y="3053205"/>
            <a:ext cx="588623" cy="461665"/>
          </a:xfrm>
          <a:prstGeom prst="rect">
            <a:avLst/>
          </a:prstGeom>
          <a:noFill/>
        </p:spPr>
        <p:txBody>
          <a:bodyPr wrap="none" rtlCol="0">
            <a:spAutoFit/>
          </a:bodyPr>
          <a:lstStyle/>
          <a:p>
            <a:r>
              <a:rPr lang="en-CA" sz="2400" i="1" dirty="0">
                <a:solidFill>
                  <a:srgbClr val="7030A0"/>
                </a:solidFill>
                <a:latin typeface="Times New Roman" panose="02020603050405020304" pitchFamily="18" charset="0"/>
                <a:cs typeface="Times New Roman" panose="02020603050405020304" pitchFamily="18" charset="0"/>
              </a:rPr>
              <a:t>M</a:t>
            </a:r>
            <a:r>
              <a:rPr lang="en-CA" sz="2400" i="1" baseline="-25000" dirty="0">
                <a:solidFill>
                  <a:srgbClr val="7030A0"/>
                </a:solidFill>
                <a:latin typeface="Times New Roman" panose="02020603050405020304" pitchFamily="18" charset="0"/>
                <a:cs typeface="Times New Roman" panose="02020603050405020304" pitchFamily="18" charset="0"/>
              </a:rPr>
              <a:t>U</a:t>
            </a:r>
          </a:p>
        </p:txBody>
      </p:sp>
      <p:graphicFrame>
        <p:nvGraphicFramePr>
          <p:cNvPr id="19" name="Object 18">
            <a:extLst>
              <a:ext uri="{FF2B5EF4-FFF2-40B4-BE49-F238E27FC236}">
                <a16:creationId xmlns:a16="http://schemas.microsoft.com/office/drawing/2014/main" id="{6ED3EA5E-982C-AFE0-14BB-FED1643A180A}"/>
              </a:ext>
            </a:extLst>
          </p:cNvPr>
          <p:cNvGraphicFramePr>
            <a:graphicFrameLocks/>
          </p:cNvGraphicFramePr>
          <p:nvPr>
            <p:extLst>
              <p:ext uri="{D42A27DB-BD31-4B8C-83A1-F6EECF244321}">
                <p14:modId xmlns:p14="http://schemas.microsoft.com/office/powerpoint/2010/main" val="664766250"/>
              </p:ext>
            </p:extLst>
          </p:nvPr>
        </p:nvGraphicFramePr>
        <p:xfrm>
          <a:off x="2688087" y="5908631"/>
          <a:ext cx="2062162" cy="473075"/>
        </p:xfrm>
        <a:graphic>
          <a:graphicData uri="http://schemas.openxmlformats.org/presentationml/2006/ole">
            <mc:AlternateContent xmlns:mc="http://schemas.openxmlformats.org/markup-compatibility/2006">
              <mc:Choice xmlns:v="urn:schemas-microsoft-com:vml" Requires="v">
                <p:oleObj name="Equation" r:id="rId5" imgW="1117440" imgH="279360" progId="Equation.DSMT4">
                  <p:embed/>
                </p:oleObj>
              </mc:Choice>
              <mc:Fallback>
                <p:oleObj name="Equation" r:id="rId5" imgW="1117440" imgH="279360" progId="Equation.DSMT4">
                  <p:embed/>
                  <p:pic>
                    <p:nvPicPr>
                      <p:cNvPr id="15" name="Object 14">
                        <a:extLst>
                          <a:ext uri="{FF2B5EF4-FFF2-40B4-BE49-F238E27FC236}">
                            <a16:creationId xmlns:a16="http://schemas.microsoft.com/office/drawing/2014/main" id="{E40F0D6E-F523-ADA9-C0D3-B6071281DDCD}"/>
                          </a:ext>
                        </a:extLst>
                      </p:cNvPr>
                      <p:cNvPicPr>
                        <a:picLocks noChangeArrowheads="1"/>
                      </p:cNvPicPr>
                      <p:nvPr/>
                    </p:nvPicPr>
                    <p:blipFill>
                      <a:blip r:embed="rId6"/>
                      <a:srcRect/>
                      <a:stretch>
                        <a:fillRect/>
                      </a:stretch>
                    </p:blipFill>
                    <p:spPr bwMode="auto">
                      <a:xfrm>
                        <a:off x="2688087" y="5908631"/>
                        <a:ext cx="2062162" cy="473075"/>
                      </a:xfrm>
                      <a:prstGeom prst="rect">
                        <a:avLst/>
                      </a:prstGeom>
                      <a:solidFill>
                        <a:srgbClr val="FFFFFF"/>
                      </a:solidFill>
                    </p:spPr>
                  </p:pic>
                </p:oleObj>
              </mc:Fallback>
            </mc:AlternateContent>
          </a:graphicData>
        </a:graphic>
      </p:graphicFrame>
    </p:spTree>
    <p:extLst>
      <p:ext uri="{BB962C8B-B14F-4D97-AF65-F5344CB8AC3E}">
        <p14:creationId xmlns:p14="http://schemas.microsoft.com/office/powerpoint/2010/main" val="649511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Diagram&#10;&#10;Description automatically generated">
            <a:extLst>
              <a:ext uri="{FF2B5EF4-FFF2-40B4-BE49-F238E27FC236}">
                <a16:creationId xmlns:a16="http://schemas.microsoft.com/office/drawing/2014/main" id="{3ED7C6B6-3DF6-E225-80AE-63C430977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2572" y="2673317"/>
            <a:ext cx="4000469" cy="1779997"/>
          </a:xfrm>
          <a:prstGeom prst="rect">
            <a:avLst/>
          </a:prstGeom>
        </p:spPr>
      </p:pic>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Causality</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11</a:t>
            </a:fld>
            <a:endParaRPr lang="en-CA" dirty="0"/>
          </a:p>
        </p:txBody>
      </p:sp>
      <p:sp>
        <p:nvSpPr>
          <p:cNvPr id="12" name="Rectangle 3">
            <a:extLst>
              <a:ext uri="{FF2B5EF4-FFF2-40B4-BE49-F238E27FC236}">
                <a16:creationId xmlns:a16="http://schemas.microsoft.com/office/drawing/2014/main" id="{98E1F0F9-A59E-FE5B-B538-4D8A371744EE}"/>
              </a:ext>
            </a:extLst>
          </p:cNvPr>
          <p:cNvSpPr>
            <a:spLocks noChangeArrowheads="1"/>
          </p:cNvSpPr>
          <p:nvPr/>
        </p:nvSpPr>
        <p:spPr bwMode="auto">
          <a:xfrm>
            <a:off x="8743167" y="49073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4" name="Rectangle 5">
            <a:extLst>
              <a:ext uri="{FF2B5EF4-FFF2-40B4-BE49-F238E27FC236}">
                <a16:creationId xmlns:a16="http://schemas.microsoft.com/office/drawing/2014/main" id="{FBFDB218-FC33-E875-708B-53C806173997}"/>
              </a:ext>
            </a:extLst>
          </p:cNvPr>
          <p:cNvSpPr>
            <a:spLocks noChangeArrowheads="1"/>
          </p:cNvSpPr>
          <p:nvPr/>
        </p:nvSpPr>
        <p:spPr bwMode="auto">
          <a:xfrm>
            <a:off x="9190579" y="2716967"/>
            <a:ext cx="2114223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8355905"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Causality</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1420107" y="1260717"/>
            <a:ext cx="9169400" cy="16419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Regardless of the physical mechanisms, the data measured in any of the above mechanical experiments </a:t>
            </a:r>
            <a:r>
              <a:rPr lang="en-US" sz="2000" b="1" dirty="0">
                <a:solidFill>
                  <a:srgbClr val="7030A0"/>
                </a:solidFill>
              </a:rPr>
              <a:t>must satisfy causality constraints</a:t>
            </a:r>
          </a:p>
          <a:p>
            <a:r>
              <a:rPr lang="en-US" sz="2000" dirty="0"/>
              <a:t>This requirement means that the data (even sine functions recorded in a frequency-domain experiment) </a:t>
            </a:r>
            <a:r>
              <a:rPr lang="en-US" sz="2000" u="sng" dirty="0"/>
              <a:t>represent a record obtained from some impulsive source</a:t>
            </a:r>
          </a:p>
        </p:txBody>
      </p:sp>
      <p:sp>
        <p:nvSpPr>
          <p:cNvPr id="3" name="Content Placeholder 2">
            <a:extLst>
              <a:ext uri="{FF2B5EF4-FFF2-40B4-BE49-F238E27FC236}">
                <a16:creationId xmlns:a16="http://schemas.microsoft.com/office/drawing/2014/main" id="{05824A17-606A-9F48-2954-0835A3E50E61}"/>
              </a:ext>
            </a:extLst>
          </p:cNvPr>
          <p:cNvSpPr txBox="1">
            <a:spLocks/>
          </p:cNvSpPr>
          <p:nvPr/>
        </p:nvSpPr>
        <p:spPr>
          <a:xfrm>
            <a:off x="1420107" y="2683439"/>
            <a:ext cx="4675893" cy="17323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800" dirty="0"/>
              <a:t>For example, modulus </a:t>
            </a:r>
            <a:r>
              <a:rPr lang="en-US" sz="1800" i="1" dirty="0">
                <a:latin typeface="Times New Roman" panose="02020603050405020304" pitchFamily="18" charset="0"/>
                <a:cs typeface="Times New Roman" panose="02020603050405020304" pitchFamily="18" charset="0"/>
              </a:rPr>
              <a:t>M</a:t>
            </a:r>
            <a:r>
              <a:rPr lang="en-US" sz="1800" dirty="0">
                <a:latin typeface="Times New Roman" panose="02020603050405020304" pitchFamily="18" charset="0"/>
                <a:cs typeface="Times New Roman" panose="02020603050405020304" pitchFamily="18" charset="0"/>
              </a:rPr>
              <a:t>(</a:t>
            </a:r>
            <a:r>
              <a:rPr lang="en-US" sz="1800" i="1" dirty="0">
                <a:latin typeface="Times New Roman" panose="02020603050405020304" pitchFamily="18" charset="0"/>
                <a:cs typeface="Times New Roman" panose="02020603050405020304" pitchFamily="18" charset="0"/>
              </a:rPr>
              <a:t>t</a:t>
            </a:r>
            <a:r>
              <a:rPr lang="en-US" sz="1800" dirty="0">
                <a:latin typeface="Times New Roman" panose="02020603050405020304" pitchFamily="18" charset="0"/>
                <a:cs typeface="Times New Roman" panose="02020603050405020304" pitchFamily="18" charset="0"/>
              </a:rPr>
              <a:t>)</a:t>
            </a:r>
            <a:r>
              <a:rPr lang="en-US" sz="1800" dirty="0"/>
              <a:t> recorded after a pulse of strain, or compliance </a:t>
            </a:r>
            <a:r>
              <a:rPr lang="en-US" sz="1800" i="1" dirty="0">
                <a:latin typeface="Times New Roman" panose="02020603050405020304" pitchFamily="18" charset="0"/>
                <a:cs typeface="Times New Roman" panose="02020603050405020304" pitchFamily="18" charset="0"/>
              </a:rPr>
              <a:t>J</a:t>
            </a:r>
            <a:r>
              <a:rPr lang="en-US" sz="1800" dirty="0">
                <a:latin typeface="Times New Roman" panose="02020603050405020304" pitchFamily="18" charset="0"/>
                <a:cs typeface="Times New Roman" panose="02020603050405020304" pitchFamily="18" charset="0"/>
              </a:rPr>
              <a:t>(</a:t>
            </a:r>
            <a:r>
              <a:rPr lang="en-US" sz="1800" i="1" dirty="0">
                <a:latin typeface="Times New Roman" panose="02020603050405020304" pitchFamily="18" charset="0"/>
                <a:cs typeface="Times New Roman" panose="02020603050405020304" pitchFamily="18" charset="0"/>
              </a:rPr>
              <a:t>t</a:t>
            </a:r>
            <a:r>
              <a:rPr lang="en-US" sz="1800" dirty="0">
                <a:latin typeface="Times New Roman" panose="02020603050405020304" pitchFamily="18" charset="0"/>
                <a:cs typeface="Times New Roman" panose="02020603050405020304" pitchFamily="18" charset="0"/>
              </a:rPr>
              <a:t>)</a:t>
            </a:r>
            <a:r>
              <a:rPr lang="en-US" sz="1800" dirty="0"/>
              <a:t> recorded from a  pulse of stress:</a:t>
            </a:r>
          </a:p>
          <a:p>
            <a:pPr lvl="1"/>
            <a:r>
              <a:rPr lang="en-US" sz="1800" dirty="0"/>
              <a:t>This should be the case for any mechanical system like rock-physics apparatus</a:t>
            </a:r>
          </a:p>
        </p:txBody>
      </p:sp>
      <p:sp>
        <p:nvSpPr>
          <p:cNvPr id="5" name="Content Placeholder 2">
            <a:extLst>
              <a:ext uri="{FF2B5EF4-FFF2-40B4-BE49-F238E27FC236}">
                <a16:creationId xmlns:a16="http://schemas.microsoft.com/office/drawing/2014/main" id="{49088682-2A44-8EF2-B569-89AAA6E36D0C}"/>
              </a:ext>
            </a:extLst>
          </p:cNvPr>
          <p:cNvSpPr txBox="1">
            <a:spLocks/>
          </p:cNvSpPr>
          <p:nvPr/>
        </p:nvSpPr>
        <p:spPr>
          <a:xfrm>
            <a:off x="1305807" y="4422254"/>
            <a:ext cx="9169400" cy="15627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causality requirement simply means that </a:t>
            </a:r>
            <a:r>
              <a:rPr lang="en-US" sz="2000" i="1" dirty="0">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 0 </a:t>
            </a:r>
            <a:r>
              <a:rPr lang="en-US" sz="2000" dirty="0"/>
              <a:t>and </a:t>
            </a:r>
            <a:r>
              <a:rPr lang="en-US" sz="2000" i="1" dirty="0">
                <a:latin typeface="Times New Roman" panose="02020603050405020304" pitchFamily="18" charset="0"/>
                <a:cs typeface="Times New Roman" panose="02020603050405020304" pitchFamily="18" charset="0"/>
              </a:rPr>
              <a:t>J</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 0 for all </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&lt; 0. </a:t>
            </a:r>
            <a:r>
              <a:rPr lang="en-US" sz="2000" dirty="0"/>
              <a:t> </a:t>
            </a:r>
            <a:r>
              <a:rPr lang="en-US" sz="2000" dirty="0">
                <a:solidFill>
                  <a:srgbClr val="7030A0"/>
                </a:solidFill>
              </a:rPr>
              <a:t>The response cannot appear before the source </a:t>
            </a:r>
            <a:r>
              <a:rPr lang="en-US" sz="2000" dirty="0"/>
              <a:t>at </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 0</a:t>
            </a:r>
            <a:r>
              <a:rPr lang="en-US" sz="2000" dirty="0"/>
              <a:t>.</a:t>
            </a:r>
          </a:p>
          <a:p>
            <a:r>
              <a:rPr lang="en-US" sz="2000" dirty="0"/>
              <a:t>Mathematically, this condition is written as:                                            and </a:t>
            </a:r>
          </a:p>
          <a:p>
            <a:pPr marL="457200" lvl="1" indent="0">
              <a:buNone/>
            </a:pPr>
            <a:r>
              <a:rPr lang="en-US" sz="2000" dirty="0"/>
              <a:t>where </a:t>
            </a:r>
            <a:r>
              <a:rPr lang="en-US" sz="2000" i="1" dirty="0">
                <a:latin typeface="Symbol" panose="05050102010706020507" pitchFamily="18" charset="2"/>
              </a:rPr>
              <a:t>q</a:t>
            </a:r>
            <a:r>
              <a:rPr lang="en-US" sz="2000" dirty="0"/>
              <a:t>(</a:t>
            </a:r>
            <a:r>
              <a:rPr lang="en-US" sz="2000" i="1" dirty="0"/>
              <a:t>t</a:t>
            </a:r>
            <a:r>
              <a:rPr lang="en-US" sz="2000" dirty="0"/>
              <a:t>) is the Heaviside step function:</a:t>
            </a:r>
          </a:p>
          <a:p>
            <a:endParaRPr lang="en-US" sz="2000" dirty="0"/>
          </a:p>
        </p:txBody>
      </p:sp>
      <p:graphicFrame>
        <p:nvGraphicFramePr>
          <p:cNvPr id="10" name="Object 9">
            <a:extLst>
              <a:ext uri="{FF2B5EF4-FFF2-40B4-BE49-F238E27FC236}">
                <a16:creationId xmlns:a16="http://schemas.microsoft.com/office/drawing/2014/main" id="{8875F2BD-7519-E459-CE1F-AE65F960B974}"/>
              </a:ext>
            </a:extLst>
          </p:cNvPr>
          <p:cNvGraphicFramePr>
            <a:graphicFrameLocks/>
          </p:cNvGraphicFramePr>
          <p:nvPr>
            <p:extLst>
              <p:ext uri="{D42A27DB-BD31-4B8C-83A1-F6EECF244321}">
                <p14:modId xmlns:p14="http://schemas.microsoft.com/office/powerpoint/2010/main" val="2806592516"/>
              </p:ext>
            </p:extLst>
          </p:nvPr>
        </p:nvGraphicFramePr>
        <p:xfrm>
          <a:off x="6336594" y="5090077"/>
          <a:ext cx="2155825" cy="430212"/>
        </p:xfrm>
        <a:graphic>
          <a:graphicData uri="http://schemas.openxmlformats.org/presentationml/2006/ole">
            <mc:AlternateContent xmlns:mc="http://schemas.openxmlformats.org/markup-compatibility/2006">
              <mc:Choice xmlns:v="urn:schemas-microsoft-com:vml" Requires="v">
                <p:oleObj name="Equation" r:id="rId3" imgW="1168200" imgH="253800" progId="Equation.DSMT4">
                  <p:embed/>
                </p:oleObj>
              </mc:Choice>
              <mc:Fallback>
                <p:oleObj name="Equation" r:id="rId3" imgW="1168200" imgH="253800" progId="Equation.DSMT4">
                  <p:embed/>
                  <p:pic>
                    <p:nvPicPr>
                      <p:cNvPr id="19" name="Object 18">
                        <a:extLst>
                          <a:ext uri="{FF2B5EF4-FFF2-40B4-BE49-F238E27FC236}">
                            <a16:creationId xmlns:a16="http://schemas.microsoft.com/office/drawing/2014/main" id="{6ED3EA5E-982C-AFE0-14BB-FED1643A180A}"/>
                          </a:ext>
                        </a:extLst>
                      </p:cNvPr>
                      <p:cNvPicPr>
                        <a:picLocks noChangeArrowheads="1"/>
                      </p:cNvPicPr>
                      <p:nvPr/>
                    </p:nvPicPr>
                    <p:blipFill>
                      <a:blip r:embed="rId4"/>
                      <a:srcRect/>
                      <a:stretch>
                        <a:fillRect/>
                      </a:stretch>
                    </p:blipFill>
                    <p:spPr bwMode="auto">
                      <a:xfrm>
                        <a:off x="6336594" y="5090077"/>
                        <a:ext cx="2155825" cy="430212"/>
                      </a:xfrm>
                      <a:prstGeom prst="rect">
                        <a:avLst/>
                      </a:prstGeom>
                      <a:solidFill>
                        <a:srgbClr val="FFFFFF"/>
                      </a:solidFill>
                    </p:spPr>
                  </p:pic>
                </p:oleObj>
              </mc:Fallback>
            </mc:AlternateContent>
          </a:graphicData>
        </a:graphic>
      </p:graphicFrame>
      <p:graphicFrame>
        <p:nvGraphicFramePr>
          <p:cNvPr id="11" name="Object 10">
            <a:extLst>
              <a:ext uri="{FF2B5EF4-FFF2-40B4-BE49-F238E27FC236}">
                <a16:creationId xmlns:a16="http://schemas.microsoft.com/office/drawing/2014/main" id="{37002A27-29E0-5714-EDB8-3DB29FB8EC9C}"/>
              </a:ext>
            </a:extLst>
          </p:cNvPr>
          <p:cNvGraphicFramePr>
            <a:graphicFrameLocks/>
          </p:cNvGraphicFramePr>
          <p:nvPr>
            <p:extLst>
              <p:ext uri="{D42A27DB-BD31-4B8C-83A1-F6EECF244321}">
                <p14:modId xmlns:p14="http://schemas.microsoft.com/office/powerpoint/2010/main" val="1367349612"/>
              </p:ext>
            </p:extLst>
          </p:nvPr>
        </p:nvGraphicFramePr>
        <p:xfrm>
          <a:off x="9190579" y="5063570"/>
          <a:ext cx="1922462" cy="430213"/>
        </p:xfrm>
        <a:graphic>
          <a:graphicData uri="http://schemas.openxmlformats.org/presentationml/2006/ole">
            <mc:AlternateContent xmlns:mc="http://schemas.openxmlformats.org/markup-compatibility/2006">
              <mc:Choice xmlns:v="urn:schemas-microsoft-com:vml" Requires="v">
                <p:oleObj name="Equation" r:id="rId5" imgW="1041120" imgH="253800" progId="Equation.DSMT4">
                  <p:embed/>
                </p:oleObj>
              </mc:Choice>
              <mc:Fallback>
                <p:oleObj name="Equation" r:id="rId5" imgW="1041120" imgH="253800" progId="Equation.DSMT4">
                  <p:embed/>
                  <p:pic>
                    <p:nvPicPr>
                      <p:cNvPr id="10" name="Object 9">
                        <a:extLst>
                          <a:ext uri="{FF2B5EF4-FFF2-40B4-BE49-F238E27FC236}">
                            <a16:creationId xmlns:a16="http://schemas.microsoft.com/office/drawing/2014/main" id="{8875F2BD-7519-E459-CE1F-AE65F960B974}"/>
                          </a:ext>
                        </a:extLst>
                      </p:cNvPr>
                      <p:cNvPicPr>
                        <a:picLocks noChangeArrowheads="1"/>
                      </p:cNvPicPr>
                      <p:nvPr/>
                    </p:nvPicPr>
                    <p:blipFill>
                      <a:blip r:embed="rId6"/>
                      <a:srcRect/>
                      <a:stretch>
                        <a:fillRect/>
                      </a:stretch>
                    </p:blipFill>
                    <p:spPr bwMode="auto">
                      <a:xfrm>
                        <a:off x="9190579" y="5063570"/>
                        <a:ext cx="1922462" cy="430213"/>
                      </a:xfrm>
                      <a:prstGeom prst="rect">
                        <a:avLst/>
                      </a:prstGeom>
                      <a:solidFill>
                        <a:srgbClr val="FFFFFF"/>
                      </a:solidFill>
                    </p:spPr>
                  </p:pic>
                </p:oleObj>
              </mc:Fallback>
            </mc:AlternateContent>
          </a:graphicData>
        </a:graphic>
      </p:graphicFrame>
      <p:graphicFrame>
        <p:nvGraphicFramePr>
          <p:cNvPr id="13" name="Object 12">
            <a:extLst>
              <a:ext uri="{FF2B5EF4-FFF2-40B4-BE49-F238E27FC236}">
                <a16:creationId xmlns:a16="http://schemas.microsoft.com/office/drawing/2014/main" id="{60B77830-4AC5-B02D-F2FA-F3116F979A59}"/>
              </a:ext>
            </a:extLst>
          </p:cNvPr>
          <p:cNvGraphicFramePr>
            <a:graphicFrameLocks noChangeAspect="1"/>
          </p:cNvGraphicFramePr>
          <p:nvPr>
            <p:extLst>
              <p:ext uri="{D42A27DB-BD31-4B8C-83A1-F6EECF244321}">
                <p14:modId xmlns:p14="http://schemas.microsoft.com/office/powerpoint/2010/main" val="1467985013"/>
              </p:ext>
            </p:extLst>
          </p:nvPr>
        </p:nvGraphicFramePr>
        <p:xfrm>
          <a:off x="6267450" y="5391150"/>
          <a:ext cx="1955800" cy="550863"/>
        </p:xfrm>
        <a:graphic>
          <a:graphicData uri="http://schemas.openxmlformats.org/presentationml/2006/ole">
            <mc:AlternateContent xmlns:mc="http://schemas.openxmlformats.org/markup-compatibility/2006">
              <mc:Choice xmlns:v="urn:schemas-microsoft-com:vml" Requires="v">
                <p:oleObj name="Equation" r:id="rId7" imgW="1143000" imgH="330120" progId="Equation.DSMT4">
                  <p:embed/>
                </p:oleObj>
              </mc:Choice>
              <mc:Fallback>
                <p:oleObj name="Equation" r:id="rId7" imgW="1143000" imgH="330120" progId="Equation.DSMT4">
                  <p:embed/>
                  <p:pic>
                    <p:nvPicPr>
                      <p:cNvPr id="13" name="Object 12">
                        <a:extLst>
                          <a:ext uri="{FF2B5EF4-FFF2-40B4-BE49-F238E27FC236}">
                            <a16:creationId xmlns:a16="http://schemas.microsoft.com/office/drawing/2014/main" id="{9304013C-2B11-E4F6-598F-21F82395B0B2}"/>
                          </a:ext>
                        </a:extLst>
                      </p:cNvPr>
                      <p:cNvPicPr>
                        <a:picLocks noChangeAspect="1" noChangeArrowheads="1"/>
                      </p:cNvPicPr>
                      <p:nvPr/>
                    </p:nvPicPr>
                    <p:blipFill>
                      <a:blip r:embed="rId8"/>
                      <a:srcRect/>
                      <a:stretch>
                        <a:fillRect/>
                      </a:stretch>
                    </p:blipFill>
                    <p:spPr bwMode="auto">
                      <a:xfrm>
                        <a:off x="6267450" y="5391150"/>
                        <a:ext cx="1955800" cy="550863"/>
                      </a:xfrm>
                      <a:prstGeom prst="rect">
                        <a:avLst/>
                      </a:prstGeom>
                      <a:noFill/>
                    </p:spPr>
                  </p:pic>
                </p:oleObj>
              </mc:Fallback>
            </mc:AlternateContent>
          </a:graphicData>
        </a:graphic>
      </p:graphicFrame>
      <p:graphicFrame>
        <p:nvGraphicFramePr>
          <p:cNvPr id="15" name="Object 14">
            <a:extLst>
              <a:ext uri="{FF2B5EF4-FFF2-40B4-BE49-F238E27FC236}">
                <a16:creationId xmlns:a16="http://schemas.microsoft.com/office/drawing/2014/main" id="{FD351A49-86AA-8F3A-FB73-ED19FAE41D40}"/>
              </a:ext>
            </a:extLst>
          </p:cNvPr>
          <p:cNvGraphicFramePr>
            <a:graphicFrameLocks noChangeAspect="1"/>
          </p:cNvGraphicFramePr>
          <p:nvPr>
            <p:extLst>
              <p:ext uri="{D42A27DB-BD31-4B8C-83A1-F6EECF244321}">
                <p14:modId xmlns:p14="http://schemas.microsoft.com/office/powerpoint/2010/main" val="2791368743"/>
              </p:ext>
            </p:extLst>
          </p:nvPr>
        </p:nvGraphicFramePr>
        <p:xfrm>
          <a:off x="8471432" y="5490905"/>
          <a:ext cx="2209262" cy="1182463"/>
        </p:xfrm>
        <a:graphic>
          <a:graphicData uri="http://schemas.openxmlformats.org/presentationml/2006/ole">
            <mc:AlternateContent xmlns:mc="http://schemas.openxmlformats.org/markup-compatibility/2006">
              <mc:Choice xmlns:v="urn:schemas-microsoft-com:vml" Requires="v">
                <p:oleObj name="Equation" r:id="rId9" imgW="1434960" imgH="787320" progId="Equation.DSMT4">
                  <p:embed/>
                </p:oleObj>
              </mc:Choice>
              <mc:Fallback>
                <p:oleObj name="Equation" r:id="rId9" imgW="1434960" imgH="787320" progId="Equation.DSMT4">
                  <p:embed/>
                  <p:pic>
                    <p:nvPicPr>
                      <p:cNvPr id="13" name="Object 12">
                        <a:extLst>
                          <a:ext uri="{FF2B5EF4-FFF2-40B4-BE49-F238E27FC236}">
                            <a16:creationId xmlns:a16="http://schemas.microsoft.com/office/drawing/2014/main" id="{60B77830-4AC5-B02D-F2FA-F3116F979A59}"/>
                          </a:ext>
                        </a:extLst>
                      </p:cNvPr>
                      <p:cNvPicPr>
                        <a:picLocks noChangeAspect="1" noChangeArrowheads="1"/>
                      </p:cNvPicPr>
                      <p:nvPr/>
                    </p:nvPicPr>
                    <p:blipFill>
                      <a:blip r:embed="rId10"/>
                      <a:srcRect/>
                      <a:stretch>
                        <a:fillRect/>
                      </a:stretch>
                    </p:blipFill>
                    <p:spPr bwMode="auto">
                      <a:xfrm>
                        <a:off x="8471432" y="5490905"/>
                        <a:ext cx="2209262" cy="1182463"/>
                      </a:xfrm>
                      <a:prstGeom prst="rect">
                        <a:avLst/>
                      </a:prstGeom>
                      <a:noFill/>
                    </p:spPr>
                  </p:pic>
                </p:oleObj>
              </mc:Fallback>
            </mc:AlternateContent>
          </a:graphicData>
        </a:graphic>
      </p:graphicFrame>
    </p:spTree>
    <p:extLst>
      <p:ext uri="{BB962C8B-B14F-4D97-AF65-F5344CB8AC3E}">
        <p14:creationId xmlns:p14="http://schemas.microsoft.com/office/powerpoint/2010/main" val="3396440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Causality </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12</a:t>
            </a:fld>
            <a:endParaRPr lang="en-CA" dirty="0"/>
          </a:p>
        </p:txBody>
      </p:sp>
      <p:sp>
        <p:nvSpPr>
          <p:cNvPr id="12" name="Rectangle 3">
            <a:extLst>
              <a:ext uri="{FF2B5EF4-FFF2-40B4-BE49-F238E27FC236}">
                <a16:creationId xmlns:a16="http://schemas.microsoft.com/office/drawing/2014/main" id="{98E1F0F9-A59E-FE5B-B538-4D8A371744EE}"/>
              </a:ext>
            </a:extLst>
          </p:cNvPr>
          <p:cNvSpPr>
            <a:spLocks noChangeArrowheads="1"/>
          </p:cNvSpPr>
          <p:nvPr/>
        </p:nvSpPr>
        <p:spPr bwMode="auto">
          <a:xfrm>
            <a:off x="8743167" y="49073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4" name="Rectangle 5">
            <a:extLst>
              <a:ext uri="{FF2B5EF4-FFF2-40B4-BE49-F238E27FC236}">
                <a16:creationId xmlns:a16="http://schemas.microsoft.com/office/drawing/2014/main" id="{FBFDB218-FC33-E875-708B-53C806173997}"/>
              </a:ext>
            </a:extLst>
          </p:cNvPr>
          <p:cNvSpPr>
            <a:spLocks noChangeArrowheads="1"/>
          </p:cNvSpPr>
          <p:nvPr/>
        </p:nvSpPr>
        <p:spPr bwMode="auto">
          <a:xfrm>
            <a:off x="9190579" y="2716967"/>
            <a:ext cx="2114223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8355905"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err="1"/>
              <a:t>Kramers-Krönig</a:t>
            </a:r>
            <a:r>
              <a:rPr lang="en-CA" sz="3200" dirty="0"/>
              <a:t> (causality) relations</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70807" y="1175325"/>
            <a:ext cx="6326893" cy="425915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Simple time-domain properties of recorded signals have somewhat more complex forms in the frequency domain:</a:t>
            </a:r>
          </a:p>
          <a:p>
            <a:pPr marL="457200" indent="-457200">
              <a:buFont typeface="+mj-lt"/>
              <a:buAutoNum type="arabicParenR"/>
            </a:pPr>
            <a:r>
              <a:rPr lang="en-US" sz="1900" dirty="0"/>
              <a:t>The time-domain signal is </a:t>
            </a:r>
            <a:r>
              <a:rPr lang="en-US" sz="1900" b="1" dirty="0">
                <a:solidFill>
                  <a:srgbClr val="7030A0"/>
                </a:solidFill>
              </a:rPr>
              <a:t>real-valued</a:t>
            </a:r>
            <a:r>
              <a:rPr lang="en-US" sz="1900" dirty="0"/>
              <a:t>.   In frequency domain, this means the following </a:t>
            </a:r>
            <a:r>
              <a:rPr lang="en-US" sz="1900" u="sng" dirty="0"/>
              <a:t>symmetry of the real part </a:t>
            </a:r>
            <a:r>
              <a:rPr lang="en-US" sz="1900" dirty="0"/>
              <a:t>of the complex spectrum and </a:t>
            </a:r>
            <a:r>
              <a:rPr lang="en-US" sz="1900" u="sng" dirty="0"/>
              <a:t>anti-symmetry of the imaginary part</a:t>
            </a:r>
            <a:r>
              <a:rPr lang="en-US" sz="1900" dirty="0"/>
              <a:t>:</a:t>
            </a:r>
          </a:p>
          <a:p>
            <a:pPr marL="457200" indent="-457200">
              <a:buFont typeface="+mj-lt"/>
              <a:buAutoNum type="arabicParenR"/>
            </a:pPr>
            <a:endParaRPr lang="en-US" sz="1800" dirty="0"/>
          </a:p>
          <a:p>
            <a:pPr marL="457200" indent="-457200">
              <a:buFont typeface="+mj-lt"/>
              <a:buAutoNum type="arabicParenR"/>
            </a:pPr>
            <a:r>
              <a:rPr lang="en-US" sz="1900" dirty="0"/>
              <a:t>Causality ( </a:t>
            </a:r>
            <a:r>
              <a:rPr lang="en-US" sz="1900" i="1" dirty="0">
                <a:latin typeface="Times New Roman" panose="02020603050405020304" pitchFamily="18" charset="0"/>
                <a:cs typeface="Times New Roman" panose="02020603050405020304" pitchFamily="18" charset="0"/>
              </a:rPr>
              <a:t>M</a:t>
            </a:r>
            <a:r>
              <a:rPr lang="en-US" sz="1900" dirty="0">
                <a:latin typeface="Times New Roman" panose="02020603050405020304" pitchFamily="18" charset="0"/>
                <a:cs typeface="Times New Roman" panose="02020603050405020304" pitchFamily="18" charset="0"/>
              </a:rPr>
              <a:t>(</a:t>
            </a:r>
            <a:r>
              <a:rPr lang="en-US" sz="1900" i="1" dirty="0">
                <a:latin typeface="Times New Roman" panose="02020603050405020304" pitchFamily="18" charset="0"/>
                <a:cs typeface="Times New Roman" panose="02020603050405020304" pitchFamily="18" charset="0"/>
              </a:rPr>
              <a:t>t </a:t>
            </a:r>
            <a:r>
              <a:rPr lang="en-US" sz="1900" dirty="0">
                <a:latin typeface="Times New Roman" panose="02020603050405020304" pitchFamily="18" charset="0"/>
                <a:cs typeface="Times New Roman" panose="02020603050405020304" pitchFamily="18" charset="0"/>
              </a:rPr>
              <a:t>&lt; 0) = 0 </a:t>
            </a:r>
            <a:r>
              <a:rPr lang="en-US" sz="1900" dirty="0"/>
              <a:t>) means the</a:t>
            </a:r>
            <a:r>
              <a:rPr lang="en-US" sz="1900" dirty="0">
                <a:solidFill>
                  <a:srgbClr val="7030A0"/>
                </a:solidFill>
              </a:rPr>
              <a:t> </a:t>
            </a:r>
            <a:r>
              <a:rPr lang="en-CA" sz="1900" dirty="0">
                <a:solidFill>
                  <a:srgbClr val="7030A0"/>
                </a:solidFill>
              </a:rPr>
              <a:t>integral </a:t>
            </a:r>
            <a:r>
              <a:rPr lang="en-CA" sz="1900" dirty="0" err="1">
                <a:solidFill>
                  <a:srgbClr val="7030A0"/>
                </a:solidFill>
              </a:rPr>
              <a:t>Kramers-Krönig</a:t>
            </a:r>
            <a:r>
              <a:rPr lang="en-CA" sz="1900" dirty="0">
                <a:solidFill>
                  <a:srgbClr val="7030A0"/>
                </a:solidFill>
              </a:rPr>
              <a:t> relations </a:t>
            </a:r>
            <a:r>
              <a:rPr lang="en-CA" sz="2200" dirty="0"/>
              <a:t>between the real and imaginary parts of </a:t>
            </a:r>
            <a:r>
              <a:rPr lang="en-CA" sz="2200" i="1" dirty="0">
                <a:latin typeface="Times New Roman" panose="02020603050405020304" pitchFamily="18" charset="0"/>
                <a:cs typeface="Times New Roman" panose="02020603050405020304" pitchFamily="18" charset="0"/>
              </a:rPr>
              <a:t>M</a:t>
            </a:r>
            <a:r>
              <a:rPr lang="en-CA" sz="2200" dirty="0">
                <a:latin typeface="Times New Roman" panose="02020603050405020304" pitchFamily="18" charset="0"/>
                <a:cs typeface="Times New Roman" panose="02020603050405020304" pitchFamily="18" charset="0"/>
              </a:rPr>
              <a:t>(</a:t>
            </a:r>
            <a:r>
              <a:rPr lang="en-CA" sz="2200" i="1" dirty="0">
                <a:latin typeface="Symbol" panose="05050102010706020507" pitchFamily="18" charset="2"/>
                <a:cs typeface="Times New Roman" panose="02020603050405020304" pitchFamily="18" charset="0"/>
              </a:rPr>
              <a:t>w</a:t>
            </a:r>
            <a:r>
              <a:rPr lang="en-CA" sz="2200" dirty="0">
                <a:latin typeface="Times New Roman" panose="02020603050405020304" pitchFamily="18" charset="0"/>
                <a:cs typeface="Times New Roman" panose="02020603050405020304" pitchFamily="18" charset="0"/>
              </a:rPr>
              <a:t>)</a:t>
            </a:r>
            <a:r>
              <a:rPr lang="en-CA" sz="2200" dirty="0"/>
              <a:t>: </a:t>
            </a:r>
          </a:p>
          <a:p>
            <a:pPr marL="457200" indent="-457200">
              <a:buFont typeface="+mj-lt"/>
              <a:buAutoNum type="arabicParenR"/>
            </a:pPr>
            <a:endParaRPr lang="en-CA" sz="2000" dirty="0"/>
          </a:p>
          <a:p>
            <a:r>
              <a:rPr lang="en-US" sz="2200" dirty="0"/>
              <a:t>For spectra with band-limited attenuation (</a:t>
            </a:r>
            <a:r>
              <a:rPr lang="en-US" sz="2200" dirty="0" err="1">
                <a:latin typeface="Times New Roman" panose="02020603050405020304" pitchFamily="18" charset="0"/>
                <a:cs typeface="Times New Roman" panose="02020603050405020304" pitchFamily="18" charset="0"/>
              </a:rPr>
              <a:t>Im</a:t>
            </a:r>
            <a:r>
              <a:rPr lang="en-US" sz="2200" i="1" dirty="0" err="1">
                <a:latin typeface="Times New Roman" panose="02020603050405020304" pitchFamily="18" charset="0"/>
                <a:cs typeface="Times New Roman" panose="02020603050405020304" pitchFamily="18" charset="0"/>
              </a:rPr>
              <a:t>M</a:t>
            </a:r>
            <a:r>
              <a:rPr lang="en-US" sz="2200" dirty="0"/>
              <a:t>), the integral </a:t>
            </a:r>
            <a:r>
              <a:rPr lang="en-CA" sz="2200" dirty="0" err="1"/>
              <a:t>Kramers-Krönig</a:t>
            </a:r>
            <a:r>
              <a:rPr lang="en-CA" sz="2200" dirty="0"/>
              <a:t> </a:t>
            </a:r>
            <a:r>
              <a:rPr lang="en-US" sz="2200" dirty="0"/>
              <a:t>relation can be approximated by a </a:t>
            </a:r>
            <a:r>
              <a:rPr lang="en-US" sz="2200" dirty="0">
                <a:solidFill>
                  <a:srgbClr val="7030A0"/>
                </a:solidFill>
              </a:rPr>
              <a:t>differential one</a:t>
            </a:r>
            <a:r>
              <a:rPr lang="en-US" sz="2200" dirty="0"/>
              <a:t>: </a:t>
            </a:r>
          </a:p>
        </p:txBody>
      </p:sp>
      <p:graphicFrame>
        <p:nvGraphicFramePr>
          <p:cNvPr id="11" name="Object 10">
            <a:extLst>
              <a:ext uri="{FF2B5EF4-FFF2-40B4-BE49-F238E27FC236}">
                <a16:creationId xmlns:a16="http://schemas.microsoft.com/office/drawing/2014/main" id="{A4DCD049-24F5-D333-B935-8257087FCFEB}"/>
              </a:ext>
            </a:extLst>
          </p:cNvPr>
          <p:cNvGraphicFramePr>
            <a:graphicFrameLocks/>
          </p:cNvGraphicFramePr>
          <p:nvPr>
            <p:extLst>
              <p:ext uri="{D42A27DB-BD31-4B8C-83A1-F6EECF244321}">
                <p14:modId xmlns:p14="http://schemas.microsoft.com/office/powerpoint/2010/main" val="308273662"/>
              </p:ext>
            </p:extLst>
          </p:nvPr>
        </p:nvGraphicFramePr>
        <p:xfrm>
          <a:off x="7253700" y="2029056"/>
          <a:ext cx="2978933" cy="855242"/>
        </p:xfrm>
        <a:graphic>
          <a:graphicData uri="http://schemas.openxmlformats.org/presentationml/2006/ole">
            <mc:AlternateContent xmlns:mc="http://schemas.openxmlformats.org/markup-compatibility/2006">
              <mc:Choice xmlns:v="urn:schemas-microsoft-com:vml" Requires="v">
                <p:oleObj name="Equation" r:id="rId2" imgW="1676400" imgH="508000" progId="Equation.DSMT4">
                  <p:embed/>
                </p:oleObj>
              </mc:Choice>
              <mc:Fallback>
                <p:oleObj name="Equation" r:id="rId2" imgW="1676400" imgH="508000" progId="Equation.DSMT4">
                  <p:embed/>
                  <p:pic>
                    <p:nvPicPr>
                      <p:cNvPr id="0" name="Object 1"/>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3700" y="2029056"/>
                        <a:ext cx="2978933" cy="855242"/>
                      </a:xfrm>
                      <a:prstGeom prst="rect">
                        <a:avLst/>
                      </a:prstGeom>
                      <a:noFill/>
                    </p:spPr>
                  </p:pic>
                </p:oleObj>
              </mc:Fallback>
            </mc:AlternateContent>
          </a:graphicData>
        </a:graphic>
      </p:graphicFrame>
      <p:graphicFrame>
        <p:nvGraphicFramePr>
          <p:cNvPr id="15" name="Object 14">
            <a:extLst>
              <a:ext uri="{FF2B5EF4-FFF2-40B4-BE49-F238E27FC236}">
                <a16:creationId xmlns:a16="http://schemas.microsoft.com/office/drawing/2014/main" id="{D59C0198-735C-FDCF-2F98-90163BA55244}"/>
              </a:ext>
            </a:extLst>
          </p:cNvPr>
          <p:cNvGraphicFramePr>
            <a:graphicFrameLocks/>
          </p:cNvGraphicFramePr>
          <p:nvPr>
            <p:extLst>
              <p:ext uri="{D42A27DB-BD31-4B8C-83A1-F6EECF244321}">
                <p14:modId xmlns:p14="http://schemas.microsoft.com/office/powerpoint/2010/main" val="4117890849"/>
              </p:ext>
            </p:extLst>
          </p:nvPr>
        </p:nvGraphicFramePr>
        <p:xfrm>
          <a:off x="7221534" y="3137844"/>
          <a:ext cx="3800476" cy="1362075"/>
        </p:xfrm>
        <a:graphic>
          <a:graphicData uri="http://schemas.openxmlformats.org/presentationml/2006/ole">
            <mc:AlternateContent xmlns:mc="http://schemas.openxmlformats.org/markup-compatibility/2006">
              <mc:Choice xmlns:v="urn:schemas-microsoft-com:vml" Requires="v">
                <p:oleObj name="Equation" r:id="rId4" imgW="2539800" imgH="888840" progId="Equation.DSMT4">
                  <p:embed/>
                </p:oleObj>
              </mc:Choice>
              <mc:Fallback>
                <p:oleObj name="Equation" r:id="rId4" imgW="2539800" imgH="888840" progId="Equation.DSMT4">
                  <p:embed/>
                  <p:pic>
                    <p:nvPicPr>
                      <p:cNvPr id="0" name="Object 3"/>
                      <p:cNvPicPr preferRelativeResize="0">
                        <a:picLocks noChangeArrowheads="1"/>
                      </p:cNvPicPr>
                      <p:nvPr/>
                    </p:nvPicPr>
                    <p:blipFill>
                      <a:blip r:embed="rId5"/>
                      <a:srcRect/>
                      <a:stretch>
                        <a:fillRect/>
                      </a:stretch>
                    </p:blipFill>
                    <p:spPr bwMode="auto">
                      <a:xfrm>
                        <a:off x="7221534" y="3137844"/>
                        <a:ext cx="3800476" cy="1362075"/>
                      </a:xfrm>
                      <a:prstGeom prst="rect">
                        <a:avLst/>
                      </a:prstGeom>
                      <a:noFill/>
                    </p:spPr>
                  </p:pic>
                </p:oleObj>
              </mc:Fallback>
            </mc:AlternateContent>
          </a:graphicData>
        </a:graphic>
      </p:graphicFrame>
      <p:sp>
        <p:nvSpPr>
          <p:cNvPr id="16" name="TextBox 15">
            <a:extLst>
              <a:ext uri="{FF2B5EF4-FFF2-40B4-BE49-F238E27FC236}">
                <a16:creationId xmlns:a16="http://schemas.microsoft.com/office/drawing/2014/main" id="{F38B2269-4FC7-3681-5A86-171BE9E60D9B}"/>
              </a:ext>
            </a:extLst>
          </p:cNvPr>
          <p:cNvSpPr txBox="1"/>
          <p:nvPr/>
        </p:nvSpPr>
        <p:spPr>
          <a:xfrm>
            <a:off x="7443534" y="4646595"/>
            <a:ext cx="3494090" cy="584775"/>
          </a:xfrm>
          <a:prstGeom prst="rect">
            <a:avLst/>
          </a:prstGeom>
          <a:noFill/>
          <a:ln>
            <a:noFill/>
          </a:ln>
        </p:spPr>
        <p:txBody>
          <a:bodyPr wrap="square" rtlCol="0">
            <a:spAutoFit/>
          </a:bodyPr>
          <a:lstStyle/>
          <a:p>
            <a:pPr algn="ctr"/>
            <a:r>
              <a:rPr lang="en-CA" sz="1600" dirty="0">
                <a:solidFill>
                  <a:schemeClr val="accent4">
                    <a:lumMod val="50000"/>
                  </a:schemeClr>
                </a:solidFill>
              </a:rPr>
              <a:t>‘</a:t>
            </a:r>
            <a:r>
              <a:rPr lang="en-CA" sz="1600" dirty="0" err="1">
                <a:solidFill>
                  <a:schemeClr val="accent4">
                    <a:lumMod val="50000"/>
                  </a:schemeClr>
                </a:solidFill>
              </a:rPr>
              <a:t>P.v.</a:t>
            </a:r>
            <a:r>
              <a:rPr lang="en-CA" sz="1600" dirty="0">
                <a:solidFill>
                  <a:schemeClr val="accent4">
                    <a:lumMod val="50000"/>
                  </a:schemeClr>
                </a:solidFill>
              </a:rPr>
              <a:t>’ means the “Cauchy principal value” of the integrals taken at point </a:t>
            </a:r>
            <a:r>
              <a:rPr lang="en-CA" sz="1600" i="1" dirty="0">
                <a:solidFill>
                  <a:schemeClr val="accent4">
                    <a:lumMod val="50000"/>
                  </a:schemeClr>
                </a:solidFill>
                <a:latin typeface="Symbol" panose="05050102010706020507" pitchFamily="18" charset="2"/>
              </a:rPr>
              <a:t>w</a:t>
            </a:r>
            <a:r>
              <a:rPr lang="en-CA" sz="1600" i="1" dirty="0">
                <a:solidFill>
                  <a:schemeClr val="accent4">
                    <a:lumMod val="50000"/>
                  </a:schemeClr>
                </a:solidFill>
                <a:latin typeface="Symbol" panose="05050102010706020507" pitchFamily="18" charset="2"/>
                <a:sym typeface="Symbol" panose="05050102010706020507" pitchFamily="18" charset="2"/>
              </a:rPr>
              <a:t></a:t>
            </a:r>
            <a:r>
              <a:rPr lang="en-CA" sz="1600" i="1" dirty="0">
                <a:solidFill>
                  <a:schemeClr val="accent4">
                    <a:lumMod val="50000"/>
                  </a:schemeClr>
                </a:solidFill>
                <a:latin typeface="Symbol" panose="05050102010706020507" pitchFamily="18" charset="2"/>
              </a:rPr>
              <a:t> = w</a:t>
            </a:r>
            <a:endParaRPr lang="en-CA" sz="1600" b="1" i="1" dirty="0">
              <a:solidFill>
                <a:schemeClr val="accent4">
                  <a:lumMod val="50000"/>
                </a:schemeClr>
              </a:solidFill>
              <a:latin typeface="Symbol" panose="05050102010706020507" pitchFamily="18" charset="2"/>
            </a:endParaRPr>
          </a:p>
        </p:txBody>
      </p:sp>
      <p:graphicFrame>
        <p:nvGraphicFramePr>
          <p:cNvPr id="18" name="Object 17">
            <a:extLst>
              <a:ext uri="{FF2B5EF4-FFF2-40B4-BE49-F238E27FC236}">
                <a16:creationId xmlns:a16="http://schemas.microsoft.com/office/drawing/2014/main" id="{DEB5A371-CAA5-4E58-CD8E-51B54F9084F3}"/>
              </a:ext>
            </a:extLst>
          </p:cNvPr>
          <p:cNvGraphicFramePr>
            <a:graphicFrameLocks noChangeAspect="1"/>
          </p:cNvGraphicFramePr>
          <p:nvPr>
            <p:extLst>
              <p:ext uri="{D42A27DB-BD31-4B8C-83A1-F6EECF244321}">
                <p14:modId xmlns:p14="http://schemas.microsoft.com/office/powerpoint/2010/main" val="2781916655"/>
              </p:ext>
            </p:extLst>
          </p:nvPr>
        </p:nvGraphicFramePr>
        <p:xfrm>
          <a:off x="3441755" y="5405240"/>
          <a:ext cx="4114800" cy="777240"/>
        </p:xfrm>
        <a:graphic>
          <a:graphicData uri="http://schemas.openxmlformats.org/presentationml/2006/ole">
            <mc:AlternateContent xmlns:mc="http://schemas.openxmlformats.org/markup-compatibility/2006">
              <mc:Choice xmlns:v="urn:schemas-microsoft-com:vml" Requires="v">
                <p:oleObj name="Equation" r:id="rId6" imgW="2578100" imgH="495300" progId="Equation.DSMT4">
                  <p:embed/>
                </p:oleObj>
              </mc:Choice>
              <mc:Fallback>
                <p:oleObj name="Equation" r:id="rId6" imgW="2578100" imgH="4953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41755" y="5405240"/>
                        <a:ext cx="4114800" cy="777240"/>
                      </a:xfrm>
                      <a:prstGeom prst="rect">
                        <a:avLst/>
                      </a:prstGeom>
                      <a:noFill/>
                    </p:spPr>
                  </p:pic>
                </p:oleObj>
              </mc:Fallback>
            </mc:AlternateContent>
          </a:graphicData>
        </a:graphic>
      </p:graphicFrame>
    </p:spTree>
    <p:extLst>
      <p:ext uri="{BB962C8B-B14F-4D97-AF65-F5344CB8AC3E}">
        <p14:creationId xmlns:p14="http://schemas.microsoft.com/office/powerpoint/2010/main" val="398612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Kinetic Equation </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13</a:t>
            </a:fld>
            <a:endParaRPr lang="en-CA" dirty="0"/>
          </a:p>
        </p:txBody>
      </p:sp>
      <p:sp>
        <p:nvSpPr>
          <p:cNvPr id="14" name="Rectangle 5">
            <a:extLst>
              <a:ext uri="{FF2B5EF4-FFF2-40B4-BE49-F238E27FC236}">
                <a16:creationId xmlns:a16="http://schemas.microsoft.com/office/drawing/2014/main" id="{FBFDB218-FC33-E875-708B-53C806173997}"/>
              </a:ext>
            </a:extLst>
          </p:cNvPr>
          <p:cNvSpPr>
            <a:spLocks noChangeArrowheads="1"/>
          </p:cNvSpPr>
          <p:nvPr/>
        </p:nvSpPr>
        <p:spPr bwMode="auto">
          <a:xfrm>
            <a:off x="9190579" y="2716967"/>
            <a:ext cx="2114223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8355905"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Kinetic equation</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997524"/>
            <a:ext cx="8229600" cy="29435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Now let us look for a </a:t>
            </a:r>
            <a:r>
              <a:rPr lang="en-US" sz="2000" dirty="0">
                <a:solidFill>
                  <a:srgbClr val="7030A0"/>
                </a:solidFill>
              </a:rPr>
              <a:t>phenomenological differential equation </a:t>
            </a:r>
            <a:r>
              <a:rPr lang="en-US" sz="2000" dirty="0"/>
              <a:t>that can describe  the shapes of relaxation processes like </a:t>
            </a:r>
            <a:r>
              <a:rPr lang="en-US" sz="2000" i="1" dirty="0">
                <a:latin typeface="Symbol" panose="05050102010706020507" pitchFamily="18" charset="2"/>
              </a:rPr>
              <a:t>e</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a:t>
            </a:r>
            <a:r>
              <a:rPr lang="en-US" sz="2000" dirty="0"/>
              <a:t>again shown on the right:</a:t>
            </a:r>
          </a:p>
          <a:p>
            <a:r>
              <a:rPr lang="en-US" sz="2000" dirty="0"/>
              <a:t>A simple and general law of this kind is given by the </a:t>
            </a:r>
            <a:r>
              <a:rPr lang="en-US" sz="2000" dirty="0">
                <a:solidFill>
                  <a:srgbClr val="7030A0"/>
                </a:solidFill>
              </a:rPr>
              <a:t>kinetic equation</a:t>
            </a:r>
          </a:p>
          <a:p>
            <a:pPr lvl="1"/>
            <a:r>
              <a:rPr lang="en-US" sz="1800" dirty="0"/>
              <a:t>This equation is commonly used to describe diffusion, heating, or variations of concentrations of elements during chemical reactions</a:t>
            </a:r>
          </a:p>
          <a:p>
            <a:r>
              <a:rPr lang="en-US" sz="2000" dirty="0"/>
              <a:t>For a given (thermodynamic) variable </a:t>
            </a:r>
            <a:r>
              <a:rPr lang="en-US" sz="2000" i="1" dirty="0">
                <a:latin typeface="Symbol" panose="05050102010706020507" pitchFamily="18" charset="2"/>
              </a:rPr>
              <a:t>x</a:t>
            </a:r>
            <a:r>
              <a:rPr lang="en-US" sz="2000" dirty="0"/>
              <a:t>  (such as strain), assume that there exists some equilibrium (‘relaxed’) value      depending on some external factors like </a:t>
            </a:r>
            <a:r>
              <a:rPr lang="en-US" sz="2000" i="1" dirty="0">
                <a:latin typeface="Symbol" panose="05050102010706020507" pitchFamily="18" charset="2"/>
              </a:rPr>
              <a:t>s</a:t>
            </a:r>
            <a:r>
              <a:rPr lang="en-US" sz="2000" dirty="0"/>
              <a:t> (stress) and temperature </a:t>
            </a:r>
            <a:r>
              <a:rPr lang="en-US" sz="2000" i="1" dirty="0">
                <a:latin typeface="Times New Roman" panose="02020603050405020304" pitchFamily="18" charset="0"/>
                <a:cs typeface="Times New Roman" panose="02020603050405020304" pitchFamily="18" charset="0"/>
              </a:rPr>
              <a:t>T</a:t>
            </a:r>
            <a:r>
              <a:rPr lang="en-US" sz="2000" dirty="0"/>
              <a:t>: </a:t>
            </a:r>
          </a:p>
          <a:p>
            <a:pPr marL="0" indent="0">
              <a:buNone/>
            </a:pPr>
            <a:endParaRPr lang="en-US" sz="2000" dirty="0"/>
          </a:p>
        </p:txBody>
      </p:sp>
      <p:graphicFrame>
        <p:nvGraphicFramePr>
          <p:cNvPr id="5" name="Object 4">
            <a:extLst>
              <a:ext uri="{FF2B5EF4-FFF2-40B4-BE49-F238E27FC236}">
                <a16:creationId xmlns:a16="http://schemas.microsoft.com/office/drawing/2014/main" id="{CBDA2C98-5B03-2669-2EB6-E937889A4CF2}"/>
              </a:ext>
            </a:extLst>
          </p:cNvPr>
          <p:cNvGraphicFramePr>
            <a:graphicFrameLocks/>
          </p:cNvGraphicFramePr>
          <p:nvPr>
            <p:extLst>
              <p:ext uri="{D42A27DB-BD31-4B8C-83A1-F6EECF244321}">
                <p14:modId xmlns:p14="http://schemas.microsoft.com/office/powerpoint/2010/main" val="1297281885"/>
              </p:ext>
            </p:extLst>
          </p:nvPr>
        </p:nvGraphicFramePr>
        <p:xfrm>
          <a:off x="3184328" y="5549224"/>
          <a:ext cx="2594171" cy="817620"/>
        </p:xfrm>
        <a:graphic>
          <a:graphicData uri="http://schemas.openxmlformats.org/presentationml/2006/ole">
            <mc:AlternateContent xmlns:mc="http://schemas.openxmlformats.org/markup-compatibility/2006">
              <mc:Choice xmlns:v="urn:schemas-microsoft-com:vml" Requires="v">
                <p:oleObj name="Equation" r:id="rId2" imgW="1473200" imgH="482600" progId="Equation.DSMT4">
                  <p:embed/>
                </p:oleObj>
              </mc:Choice>
              <mc:Fallback>
                <p:oleObj name="Equation" r:id="rId2" imgW="1473200" imgH="482600" progId="Equation.DSMT4">
                  <p:embed/>
                  <p:pic>
                    <p:nvPicPr>
                      <p:cNvPr id="0" name="Object 3"/>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4328" y="5549224"/>
                        <a:ext cx="2594171" cy="817620"/>
                      </a:xfrm>
                      <a:prstGeom prst="rect">
                        <a:avLst/>
                      </a:prstGeom>
                      <a:noFill/>
                    </p:spPr>
                  </p:pic>
                </p:oleObj>
              </mc:Fallback>
            </mc:AlternateContent>
          </a:graphicData>
        </a:graphic>
      </p:graphicFrame>
      <p:pic>
        <p:nvPicPr>
          <p:cNvPr id="13" name="Picture 12">
            <a:extLst>
              <a:ext uri="{FF2B5EF4-FFF2-40B4-BE49-F238E27FC236}">
                <a16:creationId xmlns:a16="http://schemas.microsoft.com/office/drawing/2014/main" id="{B06808E3-E95A-538E-1901-EA2BF4B5CEA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51900" y="882392"/>
            <a:ext cx="2851113" cy="1666558"/>
          </a:xfrm>
          <a:prstGeom prst="rect">
            <a:avLst/>
          </a:prstGeom>
          <a:noFill/>
          <a:ln>
            <a:noFill/>
          </a:ln>
        </p:spPr>
      </p:pic>
      <p:graphicFrame>
        <p:nvGraphicFramePr>
          <p:cNvPr id="20" name="Object 19">
            <a:extLst>
              <a:ext uri="{FF2B5EF4-FFF2-40B4-BE49-F238E27FC236}">
                <a16:creationId xmlns:a16="http://schemas.microsoft.com/office/drawing/2014/main" id="{DB5FB8D6-59BA-8E38-D7B2-DFFC8C43A074}"/>
              </a:ext>
            </a:extLst>
          </p:cNvPr>
          <p:cNvGraphicFramePr>
            <a:graphicFrameLocks/>
          </p:cNvGraphicFramePr>
          <p:nvPr>
            <p:extLst>
              <p:ext uri="{D42A27DB-BD31-4B8C-83A1-F6EECF244321}">
                <p14:modId xmlns:p14="http://schemas.microsoft.com/office/powerpoint/2010/main" val="350557732"/>
              </p:ext>
            </p:extLst>
          </p:nvPr>
        </p:nvGraphicFramePr>
        <p:xfrm>
          <a:off x="5140149" y="3160269"/>
          <a:ext cx="255588" cy="349250"/>
        </p:xfrm>
        <a:graphic>
          <a:graphicData uri="http://schemas.openxmlformats.org/presentationml/2006/ole">
            <mc:AlternateContent xmlns:mc="http://schemas.openxmlformats.org/markup-compatibility/2006">
              <mc:Choice xmlns:v="urn:schemas-microsoft-com:vml" Requires="v">
                <p:oleObj name="Equation" r:id="rId5" imgW="152280" imgH="228600" progId="Equation.DSMT4">
                  <p:embed/>
                </p:oleObj>
              </mc:Choice>
              <mc:Fallback>
                <p:oleObj name="Equation" r:id="rId5" imgW="152280" imgH="228600" progId="Equation.DSMT4">
                  <p:embed/>
                  <p:pic>
                    <p:nvPicPr>
                      <p:cNvPr id="0" name="Object 5"/>
                      <p:cNvPicPr preferRelativeResize="0">
                        <a:picLocks noChangeArrowheads="1"/>
                      </p:cNvPicPr>
                      <p:nvPr/>
                    </p:nvPicPr>
                    <p:blipFill>
                      <a:blip r:embed="rId6"/>
                      <a:srcRect/>
                      <a:stretch>
                        <a:fillRect/>
                      </a:stretch>
                    </p:blipFill>
                    <p:spPr bwMode="auto">
                      <a:xfrm>
                        <a:off x="5140149" y="3160269"/>
                        <a:ext cx="255588" cy="349250"/>
                      </a:xfrm>
                      <a:prstGeom prst="rect">
                        <a:avLst/>
                      </a:prstGeom>
                      <a:noFill/>
                    </p:spPr>
                  </p:pic>
                </p:oleObj>
              </mc:Fallback>
            </mc:AlternateContent>
          </a:graphicData>
        </a:graphic>
      </p:graphicFrame>
      <p:graphicFrame>
        <p:nvGraphicFramePr>
          <p:cNvPr id="21" name="Object 20">
            <a:extLst>
              <a:ext uri="{FF2B5EF4-FFF2-40B4-BE49-F238E27FC236}">
                <a16:creationId xmlns:a16="http://schemas.microsoft.com/office/drawing/2014/main" id="{4BB8823D-01D1-31A0-A34B-D84B16B3422B}"/>
              </a:ext>
            </a:extLst>
          </p:cNvPr>
          <p:cNvGraphicFramePr>
            <a:graphicFrameLocks/>
          </p:cNvGraphicFramePr>
          <p:nvPr>
            <p:extLst>
              <p:ext uri="{D42A27DB-BD31-4B8C-83A1-F6EECF244321}">
                <p14:modId xmlns:p14="http://schemas.microsoft.com/office/powerpoint/2010/main" val="892387438"/>
              </p:ext>
            </p:extLst>
          </p:nvPr>
        </p:nvGraphicFramePr>
        <p:xfrm>
          <a:off x="5267943" y="3424210"/>
          <a:ext cx="917576" cy="387348"/>
        </p:xfrm>
        <a:graphic>
          <a:graphicData uri="http://schemas.openxmlformats.org/presentationml/2006/ole">
            <mc:AlternateContent xmlns:mc="http://schemas.openxmlformats.org/markup-compatibility/2006">
              <mc:Choice xmlns:v="urn:schemas-microsoft-com:vml" Requires="v">
                <p:oleObj name="Equation" r:id="rId7" imgW="545760" imgH="253800" progId="Equation.DSMT4">
                  <p:embed/>
                </p:oleObj>
              </mc:Choice>
              <mc:Fallback>
                <p:oleObj name="Equation" r:id="rId7" imgW="545760" imgH="253800" progId="Equation.DSMT4">
                  <p:embed/>
                  <p:pic>
                    <p:nvPicPr>
                      <p:cNvPr id="20" name="Object 19">
                        <a:extLst>
                          <a:ext uri="{FF2B5EF4-FFF2-40B4-BE49-F238E27FC236}">
                            <a16:creationId xmlns:a16="http://schemas.microsoft.com/office/drawing/2014/main" id="{DB5FB8D6-59BA-8E38-D7B2-DFFC8C43A074}"/>
                          </a:ext>
                        </a:extLst>
                      </p:cNvPr>
                      <p:cNvPicPr preferRelativeResize="0">
                        <a:picLocks noChangeArrowheads="1"/>
                      </p:cNvPicPr>
                      <p:nvPr/>
                    </p:nvPicPr>
                    <p:blipFill>
                      <a:blip r:embed="rId8"/>
                      <a:srcRect/>
                      <a:stretch>
                        <a:fillRect/>
                      </a:stretch>
                    </p:blipFill>
                    <p:spPr bwMode="auto">
                      <a:xfrm>
                        <a:off x="5267943" y="3424210"/>
                        <a:ext cx="917576" cy="387348"/>
                      </a:xfrm>
                      <a:prstGeom prst="rect">
                        <a:avLst/>
                      </a:prstGeom>
                      <a:noFill/>
                    </p:spPr>
                  </p:pic>
                </p:oleObj>
              </mc:Fallback>
            </mc:AlternateContent>
          </a:graphicData>
        </a:graphic>
      </p:graphicFrame>
      <p:sp>
        <p:nvSpPr>
          <p:cNvPr id="22" name="Content Placeholder 2">
            <a:extLst>
              <a:ext uri="{FF2B5EF4-FFF2-40B4-BE49-F238E27FC236}">
                <a16:creationId xmlns:a16="http://schemas.microsoft.com/office/drawing/2014/main" id="{8AAF86F3-5EA8-4106-0EA9-9B7AF6B69B2D}"/>
              </a:ext>
            </a:extLst>
          </p:cNvPr>
          <p:cNvSpPr txBox="1">
            <a:spLocks/>
          </p:cNvSpPr>
          <p:nvPr/>
        </p:nvSpPr>
        <p:spPr>
          <a:xfrm>
            <a:off x="622300" y="3795231"/>
            <a:ext cx="10731500" cy="20106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Then, if </a:t>
            </a:r>
            <a:r>
              <a:rPr lang="en-US" sz="2000" i="1" dirty="0">
                <a:latin typeface="Symbol" panose="05050102010706020507" pitchFamily="18" charset="2"/>
              </a:rPr>
              <a:t>x</a:t>
            </a:r>
            <a:r>
              <a:rPr lang="en-US" sz="2000" dirty="0"/>
              <a:t>  is currently shifted from this equilibrium, then  the </a:t>
            </a:r>
            <a:r>
              <a:rPr lang="en-US" sz="2000" b="1" dirty="0">
                <a:solidFill>
                  <a:srgbClr val="7030A0"/>
                </a:solidFill>
              </a:rPr>
              <a:t>kinetic equation expresses its rate of change</a:t>
            </a:r>
            <a:r>
              <a:rPr lang="en-US" sz="2000" dirty="0"/>
              <a:t>:</a:t>
            </a:r>
          </a:p>
          <a:p>
            <a:pPr marL="0" indent="0">
              <a:buNone/>
            </a:pPr>
            <a:endParaRPr lang="en-US" sz="2000" dirty="0"/>
          </a:p>
          <a:p>
            <a:pPr marL="457200" lvl="1" indent="0">
              <a:buNone/>
            </a:pPr>
            <a:r>
              <a:rPr lang="en-US" sz="1800" dirty="0"/>
              <a:t>which means that </a:t>
            </a:r>
            <a:r>
              <a:rPr lang="en-US" sz="1800" i="1" dirty="0">
                <a:latin typeface="Symbol" panose="05050102010706020507" pitchFamily="18" charset="2"/>
              </a:rPr>
              <a:t>x</a:t>
            </a:r>
            <a:r>
              <a:rPr lang="en-US" sz="1800" dirty="0">
                <a:latin typeface="Times New Roman" panose="02020603050405020304" pitchFamily="18" charset="0"/>
                <a:cs typeface="Times New Roman" panose="02020603050405020304" pitchFamily="18" charset="0"/>
              </a:rPr>
              <a:t>(</a:t>
            </a:r>
            <a:r>
              <a:rPr lang="en-US" sz="1800" i="1" dirty="0">
                <a:latin typeface="Times New Roman" panose="02020603050405020304" pitchFamily="18" charset="0"/>
                <a:cs typeface="Times New Roman" panose="02020603050405020304" pitchFamily="18" charset="0"/>
              </a:rPr>
              <a:t>t</a:t>
            </a:r>
            <a:r>
              <a:rPr lang="en-US" sz="1800" dirty="0">
                <a:latin typeface="Times New Roman" panose="02020603050405020304" pitchFamily="18" charset="0"/>
                <a:cs typeface="Times New Roman" panose="02020603050405020304" pitchFamily="18" charset="0"/>
              </a:rPr>
              <a:t>) </a:t>
            </a:r>
            <a:r>
              <a:rPr lang="en-US" sz="1800" dirty="0"/>
              <a:t>approaches the equilibrium at a rate proportional to  the deviation from it.</a:t>
            </a:r>
          </a:p>
          <a:p>
            <a:r>
              <a:rPr lang="en-US" sz="2000" dirty="0"/>
              <a:t>If                    stays constant with time, then this approach to the equilibrium is exponential: </a:t>
            </a:r>
          </a:p>
        </p:txBody>
      </p:sp>
      <p:graphicFrame>
        <p:nvGraphicFramePr>
          <p:cNvPr id="3" name="Object 2">
            <a:extLst>
              <a:ext uri="{FF2B5EF4-FFF2-40B4-BE49-F238E27FC236}">
                <a16:creationId xmlns:a16="http://schemas.microsoft.com/office/drawing/2014/main" id="{AFCA35BE-5CE5-38F7-E716-E18B9F010D85}"/>
              </a:ext>
            </a:extLst>
          </p:cNvPr>
          <p:cNvGraphicFramePr>
            <a:graphicFrameLocks/>
          </p:cNvGraphicFramePr>
          <p:nvPr>
            <p:extLst>
              <p:ext uri="{D42A27DB-BD31-4B8C-83A1-F6EECF244321}">
                <p14:modId xmlns:p14="http://schemas.microsoft.com/office/powerpoint/2010/main" val="1069449797"/>
              </p:ext>
            </p:extLst>
          </p:nvPr>
        </p:nvGraphicFramePr>
        <p:xfrm>
          <a:off x="3184329" y="4125368"/>
          <a:ext cx="2260600" cy="731269"/>
        </p:xfrm>
        <a:graphic>
          <a:graphicData uri="http://schemas.openxmlformats.org/presentationml/2006/ole">
            <mc:AlternateContent xmlns:mc="http://schemas.openxmlformats.org/markup-compatibility/2006">
              <mc:Choice xmlns:v="urn:schemas-microsoft-com:vml" Requires="v">
                <p:oleObj name="Equation" r:id="rId9" imgW="1409088" imgH="431613" progId="Equation.DSMT4">
                  <p:embed/>
                </p:oleObj>
              </mc:Choice>
              <mc:Fallback>
                <p:oleObj name="Equation" r:id="rId9" imgW="1409088" imgH="431613" progId="Equation.DSMT4">
                  <p:embed/>
                  <p:pic>
                    <p:nvPicPr>
                      <p:cNvPr id="0" name="Object 1"/>
                      <p:cNvPicPr preferRelativeResize="0">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84329" y="4125368"/>
                        <a:ext cx="2260600" cy="731269"/>
                      </a:xfrm>
                      <a:prstGeom prst="rect">
                        <a:avLst/>
                      </a:prstGeom>
                      <a:noFill/>
                    </p:spPr>
                  </p:pic>
                </p:oleObj>
              </mc:Fallback>
            </mc:AlternateContent>
          </a:graphicData>
        </a:graphic>
      </p:graphicFrame>
      <p:graphicFrame>
        <p:nvGraphicFramePr>
          <p:cNvPr id="23" name="Object 22">
            <a:extLst>
              <a:ext uri="{FF2B5EF4-FFF2-40B4-BE49-F238E27FC236}">
                <a16:creationId xmlns:a16="http://schemas.microsoft.com/office/drawing/2014/main" id="{495A7444-C422-BF05-F1C2-1DDEB2457B44}"/>
              </a:ext>
            </a:extLst>
          </p:cNvPr>
          <p:cNvGraphicFramePr>
            <a:graphicFrameLocks/>
          </p:cNvGraphicFramePr>
          <p:nvPr>
            <p:extLst>
              <p:ext uri="{D42A27DB-BD31-4B8C-83A1-F6EECF244321}">
                <p14:modId xmlns:p14="http://schemas.microsoft.com/office/powerpoint/2010/main" val="2829581902"/>
              </p:ext>
            </p:extLst>
          </p:nvPr>
        </p:nvGraphicFramePr>
        <p:xfrm>
          <a:off x="1191243" y="5127236"/>
          <a:ext cx="917576" cy="387348"/>
        </p:xfrm>
        <a:graphic>
          <a:graphicData uri="http://schemas.openxmlformats.org/presentationml/2006/ole">
            <mc:AlternateContent xmlns:mc="http://schemas.openxmlformats.org/markup-compatibility/2006">
              <mc:Choice xmlns:v="urn:schemas-microsoft-com:vml" Requires="v">
                <p:oleObj name="Equation" r:id="rId11" imgW="545760" imgH="253800" progId="Equation.DSMT4">
                  <p:embed/>
                </p:oleObj>
              </mc:Choice>
              <mc:Fallback>
                <p:oleObj name="Equation" r:id="rId11" imgW="545760" imgH="253800" progId="Equation.DSMT4">
                  <p:embed/>
                  <p:pic>
                    <p:nvPicPr>
                      <p:cNvPr id="21" name="Object 20">
                        <a:extLst>
                          <a:ext uri="{FF2B5EF4-FFF2-40B4-BE49-F238E27FC236}">
                            <a16:creationId xmlns:a16="http://schemas.microsoft.com/office/drawing/2014/main" id="{4BB8823D-01D1-31A0-A34B-D84B16B3422B}"/>
                          </a:ext>
                        </a:extLst>
                      </p:cNvPr>
                      <p:cNvPicPr preferRelativeResize="0">
                        <a:picLocks noChangeArrowheads="1"/>
                      </p:cNvPicPr>
                      <p:nvPr/>
                    </p:nvPicPr>
                    <p:blipFill>
                      <a:blip r:embed="rId8"/>
                      <a:srcRect/>
                      <a:stretch>
                        <a:fillRect/>
                      </a:stretch>
                    </p:blipFill>
                    <p:spPr bwMode="auto">
                      <a:xfrm>
                        <a:off x="1191243" y="5127236"/>
                        <a:ext cx="917576" cy="387348"/>
                      </a:xfrm>
                      <a:prstGeom prst="rect">
                        <a:avLst/>
                      </a:prstGeom>
                      <a:noFill/>
                    </p:spPr>
                  </p:pic>
                </p:oleObj>
              </mc:Fallback>
            </mc:AlternateContent>
          </a:graphicData>
        </a:graphic>
      </p:graphicFrame>
      <p:sp>
        <p:nvSpPr>
          <p:cNvPr id="24" name="TextBox 23">
            <a:extLst>
              <a:ext uri="{FF2B5EF4-FFF2-40B4-BE49-F238E27FC236}">
                <a16:creationId xmlns:a16="http://schemas.microsoft.com/office/drawing/2014/main" id="{4A3BD518-A998-E036-1F46-68D8D4FDABC8}"/>
              </a:ext>
            </a:extLst>
          </p:cNvPr>
          <p:cNvSpPr txBox="1"/>
          <p:nvPr/>
        </p:nvSpPr>
        <p:spPr>
          <a:xfrm>
            <a:off x="6096000" y="4295851"/>
            <a:ext cx="3240533" cy="369332"/>
          </a:xfrm>
          <a:prstGeom prst="rect">
            <a:avLst/>
          </a:prstGeom>
          <a:noFill/>
          <a:ln>
            <a:solidFill>
              <a:srgbClr val="7030A0"/>
            </a:solidFill>
          </a:ln>
        </p:spPr>
        <p:txBody>
          <a:bodyPr wrap="square" rtlCol="0">
            <a:spAutoFit/>
          </a:bodyPr>
          <a:lstStyle/>
          <a:p>
            <a:pPr algn="ctr"/>
            <a:r>
              <a:rPr lang="en-CA" dirty="0">
                <a:solidFill>
                  <a:srgbClr val="7030A0"/>
                </a:solidFill>
              </a:rPr>
              <a:t>Note the characteristic time </a:t>
            </a:r>
            <a:r>
              <a:rPr lang="en-CA" i="1" dirty="0">
                <a:solidFill>
                  <a:srgbClr val="7030A0"/>
                </a:solidFill>
                <a:latin typeface="Symbol" panose="05050102010706020507" pitchFamily="18" charset="2"/>
              </a:rPr>
              <a:t>t</a:t>
            </a:r>
            <a:r>
              <a:rPr lang="en-CA" i="1" baseline="-25000" dirty="0">
                <a:solidFill>
                  <a:srgbClr val="7030A0"/>
                </a:solidFill>
              </a:rPr>
              <a:t>r</a:t>
            </a:r>
            <a:endParaRPr lang="en-CA" b="1" i="1" baseline="-25000" dirty="0">
              <a:solidFill>
                <a:srgbClr val="7030A0"/>
              </a:solidFill>
            </a:endParaRPr>
          </a:p>
        </p:txBody>
      </p:sp>
    </p:spTree>
    <p:extLst>
      <p:ext uri="{BB962C8B-B14F-4D97-AF65-F5344CB8AC3E}">
        <p14:creationId xmlns:p14="http://schemas.microsoft.com/office/powerpoint/2010/main" val="1597389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Zener’s Equation </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14</a:t>
            </a:fld>
            <a:endParaRPr lang="en-CA" dirty="0"/>
          </a:p>
        </p:txBody>
      </p:sp>
      <p:sp>
        <p:nvSpPr>
          <p:cNvPr id="14" name="Rectangle 5">
            <a:extLst>
              <a:ext uri="{FF2B5EF4-FFF2-40B4-BE49-F238E27FC236}">
                <a16:creationId xmlns:a16="http://schemas.microsoft.com/office/drawing/2014/main" id="{FBFDB218-FC33-E875-708B-53C806173997}"/>
              </a:ext>
            </a:extLst>
          </p:cNvPr>
          <p:cNvSpPr>
            <a:spLocks noChangeArrowheads="1"/>
          </p:cNvSpPr>
          <p:nvPr/>
        </p:nvSpPr>
        <p:spPr bwMode="auto">
          <a:xfrm>
            <a:off x="9190579" y="2716967"/>
            <a:ext cx="2114223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8355905"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Zener’s (Standard Linear Solid) equation</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164018"/>
            <a:ext cx="8355905" cy="9860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kinetic equation can also be written as:</a:t>
            </a:r>
          </a:p>
          <a:p>
            <a:r>
              <a:rPr lang="en-US" sz="2000" dirty="0"/>
              <a:t>Zener’s equation generalizes this relation to </a:t>
            </a:r>
            <a:r>
              <a:rPr lang="en-US" sz="2000" i="1" dirty="0">
                <a:latin typeface="Symbol" panose="05050102010706020507" pitchFamily="18" charset="2"/>
              </a:rPr>
              <a:t>x</a:t>
            </a:r>
            <a:r>
              <a:rPr lang="en-US" sz="2000" dirty="0"/>
              <a:t>  being strain and stress:</a:t>
            </a:r>
            <a:endParaRPr lang="en-US" sz="1800" dirty="0"/>
          </a:p>
          <a:p>
            <a:pPr marL="0" indent="0">
              <a:buNone/>
            </a:pPr>
            <a:endParaRPr lang="en-US" sz="2000" dirty="0"/>
          </a:p>
        </p:txBody>
      </p:sp>
      <p:graphicFrame>
        <p:nvGraphicFramePr>
          <p:cNvPr id="2" name="Object 1">
            <a:extLst>
              <a:ext uri="{FF2B5EF4-FFF2-40B4-BE49-F238E27FC236}">
                <a16:creationId xmlns:a16="http://schemas.microsoft.com/office/drawing/2014/main" id="{E7FFBA01-3B7C-1C29-635F-3A3DEA3AC70D}"/>
              </a:ext>
            </a:extLst>
          </p:cNvPr>
          <p:cNvGraphicFramePr>
            <a:graphicFrameLocks/>
          </p:cNvGraphicFramePr>
          <p:nvPr>
            <p:extLst>
              <p:ext uri="{D42A27DB-BD31-4B8C-83A1-F6EECF244321}">
                <p14:modId xmlns:p14="http://schemas.microsoft.com/office/powerpoint/2010/main" val="3922532760"/>
              </p:ext>
            </p:extLst>
          </p:nvPr>
        </p:nvGraphicFramePr>
        <p:xfrm>
          <a:off x="5923978" y="1150603"/>
          <a:ext cx="1792288" cy="428625"/>
        </p:xfrm>
        <a:graphic>
          <a:graphicData uri="http://schemas.openxmlformats.org/presentationml/2006/ole">
            <mc:AlternateContent xmlns:mc="http://schemas.openxmlformats.org/markup-compatibility/2006">
              <mc:Choice xmlns:v="urn:schemas-microsoft-com:vml" Requires="v">
                <p:oleObj name="Equation" r:id="rId2" imgW="1117440" imgH="253800" progId="Equation.DSMT4">
                  <p:embed/>
                </p:oleObj>
              </mc:Choice>
              <mc:Fallback>
                <p:oleObj name="Equation" r:id="rId2" imgW="1117440" imgH="253800" progId="Equation.DSMT4">
                  <p:embed/>
                  <p:pic>
                    <p:nvPicPr>
                      <p:cNvPr id="3" name="Object 2">
                        <a:extLst>
                          <a:ext uri="{FF2B5EF4-FFF2-40B4-BE49-F238E27FC236}">
                            <a16:creationId xmlns:a16="http://schemas.microsoft.com/office/drawing/2014/main" id="{AFCA35BE-5CE5-38F7-E716-E18B9F010D85}"/>
                          </a:ext>
                        </a:extLst>
                      </p:cNvPr>
                      <p:cNvPicPr preferRelativeResize="0">
                        <a:picLocks noChangeArrowheads="1"/>
                      </p:cNvPicPr>
                      <p:nvPr/>
                    </p:nvPicPr>
                    <p:blipFill>
                      <a:blip r:embed="rId3"/>
                      <a:srcRect/>
                      <a:stretch>
                        <a:fillRect/>
                      </a:stretch>
                    </p:blipFill>
                    <p:spPr bwMode="auto">
                      <a:xfrm>
                        <a:off x="5923978" y="1150603"/>
                        <a:ext cx="1792288" cy="428625"/>
                      </a:xfrm>
                      <a:prstGeom prst="rect">
                        <a:avLst/>
                      </a:prstGeom>
                      <a:noFill/>
                    </p:spPr>
                  </p:pic>
                </p:oleObj>
              </mc:Fallback>
            </mc:AlternateContent>
          </a:graphicData>
        </a:graphic>
      </p:graphicFrame>
      <p:graphicFrame>
        <p:nvGraphicFramePr>
          <p:cNvPr id="4" name="Object 3">
            <a:extLst>
              <a:ext uri="{FF2B5EF4-FFF2-40B4-BE49-F238E27FC236}">
                <a16:creationId xmlns:a16="http://schemas.microsoft.com/office/drawing/2014/main" id="{9CC64178-603D-6BEA-9254-2B8EE6640C24}"/>
              </a:ext>
            </a:extLst>
          </p:cNvPr>
          <p:cNvGraphicFramePr>
            <a:graphicFrameLocks/>
          </p:cNvGraphicFramePr>
          <p:nvPr>
            <p:extLst>
              <p:ext uri="{D42A27DB-BD31-4B8C-83A1-F6EECF244321}">
                <p14:modId xmlns:p14="http://schemas.microsoft.com/office/powerpoint/2010/main" val="2783636567"/>
              </p:ext>
            </p:extLst>
          </p:nvPr>
        </p:nvGraphicFramePr>
        <p:xfrm>
          <a:off x="3891978" y="1992579"/>
          <a:ext cx="2546922" cy="452178"/>
        </p:xfrm>
        <a:graphic>
          <a:graphicData uri="http://schemas.openxmlformats.org/presentationml/2006/ole">
            <mc:AlternateContent xmlns:mc="http://schemas.openxmlformats.org/markup-compatibility/2006">
              <mc:Choice xmlns:v="urn:schemas-microsoft-com:vml" Requires="v">
                <p:oleObj name="Equation" r:id="rId4" imgW="1447172" imgH="253890" progId="Equation.DSMT4">
                  <p:embed/>
                </p:oleObj>
              </mc:Choice>
              <mc:Fallback>
                <p:oleObj name="Equation" r:id="rId4" imgW="1447172" imgH="253890" progId="Equation.DSMT4">
                  <p:embed/>
                  <p:pic>
                    <p:nvPicPr>
                      <p:cNvPr id="0" name="Object 1"/>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1978" y="1992579"/>
                        <a:ext cx="2546922" cy="452178"/>
                      </a:xfrm>
                      <a:prstGeom prst="rect">
                        <a:avLst/>
                      </a:prstGeom>
                      <a:noFill/>
                    </p:spPr>
                  </p:pic>
                </p:oleObj>
              </mc:Fallback>
            </mc:AlternateContent>
          </a:graphicData>
        </a:graphic>
      </p:graphicFrame>
      <p:sp>
        <p:nvSpPr>
          <p:cNvPr id="12" name="Content Placeholder 2">
            <a:extLst>
              <a:ext uri="{FF2B5EF4-FFF2-40B4-BE49-F238E27FC236}">
                <a16:creationId xmlns:a16="http://schemas.microsoft.com/office/drawing/2014/main" id="{B922FB44-819A-9729-BA02-50D4C9142424}"/>
              </a:ext>
            </a:extLst>
          </p:cNvPr>
          <p:cNvSpPr txBox="1">
            <a:spLocks/>
          </p:cNvSpPr>
          <p:nvPr/>
        </p:nvSpPr>
        <p:spPr>
          <a:xfrm>
            <a:off x="622300" y="2520530"/>
            <a:ext cx="9906000" cy="2048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800" dirty="0"/>
              <a:t>With constant stress (            ), this is a </a:t>
            </a:r>
            <a:r>
              <a:rPr lang="en-US" sz="1800" u="sng" dirty="0"/>
              <a:t>kinetic equation for strain </a:t>
            </a:r>
            <a:r>
              <a:rPr lang="en-US" sz="1800" dirty="0"/>
              <a:t>(taking                      ), with relaxation time </a:t>
            </a:r>
            <a:r>
              <a:rPr lang="en-US" sz="1800" i="1" dirty="0" err="1">
                <a:latin typeface="Symbol" panose="05050102010706020507" pitchFamily="18" charset="2"/>
              </a:rPr>
              <a:t>t</a:t>
            </a:r>
            <a:r>
              <a:rPr lang="en-US" sz="1800" i="1" baseline="-25000" dirty="0" err="1">
                <a:latin typeface="Symbol" panose="05050102010706020507" pitchFamily="18" charset="2"/>
              </a:rPr>
              <a:t>e</a:t>
            </a:r>
            <a:r>
              <a:rPr lang="en-US" sz="1800" dirty="0"/>
              <a:t> </a:t>
            </a:r>
          </a:p>
          <a:p>
            <a:pPr lvl="1"/>
            <a:r>
              <a:rPr lang="en-US" sz="1800" dirty="0"/>
              <a:t>Vice versa, with constant strain           , this is a </a:t>
            </a:r>
            <a:r>
              <a:rPr lang="en-US" sz="1800" u="sng" dirty="0"/>
              <a:t>kinetic equation for stress </a:t>
            </a:r>
            <a:r>
              <a:rPr lang="en-US" sz="1800" i="1" dirty="0">
                <a:latin typeface="Symbol" panose="05050102010706020507" pitchFamily="18" charset="2"/>
              </a:rPr>
              <a:t>s</a:t>
            </a:r>
            <a:r>
              <a:rPr lang="en-US" sz="1800" dirty="0">
                <a:latin typeface="Times New Roman" panose="02020603050405020304" pitchFamily="18" charset="0"/>
                <a:cs typeface="Times New Roman" panose="02020603050405020304" pitchFamily="18" charset="0"/>
              </a:rPr>
              <a:t>(</a:t>
            </a:r>
            <a:r>
              <a:rPr lang="en-US" sz="1800" i="1" dirty="0">
                <a:latin typeface="Times New Roman" panose="02020603050405020304" pitchFamily="18" charset="0"/>
                <a:cs typeface="Times New Roman" panose="02020603050405020304" pitchFamily="18" charset="0"/>
              </a:rPr>
              <a:t>t</a:t>
            </a:r>
            <a:r>
              <a:rPr lang="en-US" sz="1800" dirty="0">
                <a:latin typeface="Times New Roman" panose="02020603050405020304" pitchFamily="18" charset="0"/>
                <a:cs typeface="Times New Roman" panose="02020603050405020304" pitchFamily="18" charset="0"/>
              </a:rPr>
              <a:t>)</a:t>
            </a:r>
            <a:r>
              <a:rPr lang="en-US" sz="1800" dirty="0"/>
              <a:t>, with relaxation time </a:t>
            </a:r>
            <a:r>
              <a:rPr lang="en-US" sz="1800" i="1" dirty="0" err="1">
                <a:latin typeface="Symbol" panose="05050102010706020507" pitchFamily="18" charset="2"/>
              </a:rPr>
              <a:t>t</a:t>
            </a:r>
            <a:r>
              <a:rPr lang="en-US" sz="1800" i="1" baseline="-25000" dirty="0" err="1">
                <a:latin typeface="Symbol" panose="05050102010706020507" pitchFamily="18" charset="2"/>
              </a:rPr>
              <a:t>s</a:t>
            </a:r>
            <a:r>
              <a:rPr lang="en-US" sz="1800" dirty="0"/>
              <a:t> </a:t>
            </a:r>
          </a:p>
        </p:txBody>
      </p:sp>
      <p:graphicFrame>
        <p:nvGraphicFramePr>
          <p:cNvPr id="18" name="Object 17">
            <a:extLst>
              <a:ext uri="{FF2B5EF4-FFF2-40B4-BE49-F238E27FC236}">
                <a16:creationId xmlns:a16="http://schemas.microsoft.com/office/drawing/2014/main" id="{5CA82695-C77F-B3C8-E5D6-5754490D0138}"/>
              </a:ext>
            </a:extLst>
          </p:cNvPr>
          <p:cNvGraphicFramePr>
            <a:graphicFrameLocks/>
          </p:cNvGraphicFramePr>
          <p:nvPr>
            <p:extLst>
              <p:ext uri="{D42A27DB-BD31-4B8C-83A1-F6EECF244321}">
                <p14:modId xmlns:p14="http://schemas.microsoft.com/office/powerpoint/2010/main" val="485714054"/>
              </p:ext>
            </p:extLst>
          </p:nvPr>
        </p:nvGraphicFramePr>
        <p:xfrm>
          <a:off x="3537523" y="2586269"/>
          <a:ext cx="488378" cy="237255"/>
        </p:xfrm>
        <a:graphic>
          <a:graphicData uri="http://schemas.openxmlformats.org/presentationml/2006/ole">
            <mc:AlternateContent xmlns:mc="http://schemas.openxmlformats.org/markup-compatibility/2006">
              <mc:Choice xmlns:v="urn:schemas-microsoft-com:vml" Requires="v">
                <p:oleObj name="Equation" r:id="rId6" imgW="380670" imgH="177646" progId="Equation.DSMT4">
                  <p:embed/>
                </p:oleObj>
              </mc:Choice>
              <mc:Fallback>
                <p:oleObj name="Equation" r:id="rId6" imgW="380670" imgH="177646" progId="Equation.DSMT4">
                  <p:embed/>
                  <p:pic>
                    <p:nvPicPr>
                      <p:cNvPr id="0" name="Object 3"/>
                      <p:cNvPicPr preferRelativeResize="0">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7523" y="2586269"/>
                        <a:ext cx="488378" cy="237255"/>
                      </a:xfrm>
                      <a:prstGeom prst="rect">
                        <a:avLst/>
                      </a:prstGeom>
                      <a:noFill/>
                    </p:spPr>
                  </p:pic>
                </p:oleObj>
              </mc:Fallback>
            </mc:AlternateContent>
          </a:graphicData>
        </a:graphic>
      </p:graphicFrame>
      <p:graphicFrame>
        <p:nvGraphicFramePr>
          <p:cNvPr id="26" name="Object 25">
            <a:extLst>
              <a:ext uri="{FF2B5EF4-FFF2-40B4-BE49-F238E27FC236}">
                <a16:creationId xmlns:a16="http://schemas.microsoft.com/office/drawing/2014/main" id="{93E2A3DF-7026-3B53-ECFD-8B3970102911}"/>
              </a:ext>
            </a:extLst>
          </p:cNvPr>
          <p:cNvGraphicFramePr>
            <a:graphicFrameLocks/>
          </p:cNvGraphicFramePr>
          <p:nvPr>
            <p:extLst>
              <p:ext uri="{D42A27DB-BD31-4B8C-83A1-F6EECF244321}">
                <p14:modId xmlns:p14="http://schemas.microsoft.com/office/powerpoint/2010/main" val="208824002"/>
              </p:ext>
            </p:extLst>
          </p:nvPr>
        </p:nvGraphicFramePr>
        <p:xfrm>
          <a:off x="8166100" y="2502686"/>
          <a:ext cx="918621" cy="346633"/>
        </p:xfrm>
        <a:graphic>
          <a:graphicData uri="http://schemas.openxmlformats.org/presentationml/2006/ole">
            <mc:AlternateContent xmlns:mc="http://schemas.openxmlformats.org/markup-compatibility/2006">
              <mc:Choice xmlns:v="urn:schemas-microsoft-com:vml" Requires="v">
                <p:oleObj name="Equation" r:id="rId8" imgW="685800" imgH="241300" progId="Equation.DSMT4">
                  <p:embed/>
                </p:oleObj>
              </mc:Choice>
              <mc:Fallback>
                <p:oleObj name="Equation" r:id="rId8" imgW="685800" imgH="241300" progId="Equation.DSMT4">
                  <p:embed/>
                  <p:pic>
                    <p:nvPicPr>
                      <p:cNvPr id="0" name="Object 5"/>
                      <p:cNvPicPr preferRelativeResize="0">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66100" y="2502686"/>
                        <a:ext cx="918621" cy="346633"/>
                      </a:xfrm>
                      <a:prstGeom prst="rect">
                        <a:avLst/>
                      </a:prstGeom>
                      <a:noFill/>
                    </p:spPr>
                  </p:pic>
                </p:oleObj>
              </mc:Fallback>
            </mc:AlternateContent>
          </a:graphicData>
        </a:graphic>
      </p:graphicFrame>
      <p:graphicFrame>
        <p:nvGraphicFramePr>
          <p:cNvPr id="29" name="Object 28">
            <a:extLst>
              <a:ext uri="{FF2B5EF4-FFF2-40B4-BE49-F238E27FC236}">
                <a16:creationId xmlns:a16="http://schemas.microsoft.com/office/drawing/2014/main" id="{42EDD260-7E72-9007-6B69-9BC9EECF65FF}"/>
              </a:ext>
            </a:extLst>
          </p:cNvPr>
          <p:cNvGraphicFramePr>
            <a:graphicFrameLocks/>
          </p:cNvGraphicFramePr>
          <p:nvPr>
            <p:extLst>
              <p:ext uri="{D42A27DB-BD31-4B8C-83A1-F6EECF244321}">
                <p14:modId xmlns:p14="http://schemas.microsoft.com/office/powerpoint/2010/main" val="2181334375"/>
              </p:ext>
            </p:extLst>
          </p:nvPr>
        </p:nvGraphicFramePr>
        <p:xfrm>
          <a:off x="4305300" y="3128080"/>
          <a:ext cx="482600" cy="244670"/>
        </p:xfrm>
        <a:graphic>
          <a:graphicData uri="http://schemas.openxmlformats.org/presentationml/2006/ole">
            <mc:AlternateContent xmlns:mc="http://schemas.openxmlformats.org/markup-compatibility/2006">
              <mc:Choice xmlns:v="urn:schemas-microsoft-com:vml" Requires="v">
                <p:oleObj name="Equation" r:id="rId10" imgW="355138" imgH="177569" progId="Equation.DSMT4">
                  <p:embed/>
                </p:oleObj>
              </mc:Choice>
              <mc:Fallback>
                <p:oleObj name="Equation" r:id="rId10" imgW="355138" imgH="177569" progId="Equation.DSMT4">
                  <p:embed/>
                  <p:pic>
                    <p:nvPicPr>
                      <p:cNvPr id="0" name="Object 7"/>
                      <p:cNvPicPr preferRelativeResize="0">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05300" y="3128080"/>
                        <a:ext cx="482600" cy="244670"/>
                      </a:xfrm>
                      <a:prstGeom prst="rect">
                        <a:avLst/>
                      </a:prstGeom>
                      <a:noFill/>
                    </p:spPr>
                  </p:pic>
                </p:oleObj>
              </mc:Fallback>
            </mc:AlternateContent>
          </a:graphicData>
        </a:graphic>
      </p:graphicFrame>
      <p:sp>
        <p:nvSpPr>
          <p:cNvPr id="41" name="Content Placeholder 2">
            <a:extLst>
              <a:ext uri="{FF2B5EF4-FFF2-40B4-BE49-F238E27FC236}">
                <a16:creationId xmlns:a16="http://schemas.microsoft.com/office/drawing/2014/main" id="{39C2A99C-3889-B66D-022C-B755AB0C2FFC}"/>
              </a:ext>
            </a:extLst>
          </p:cNvPr>
          <p:cNvSpPr txBox="1">
            <a:spLocks/>
          </p:cNvSpPr>
          <p:nvPr/>
        </p:nvSpPr>
        <p:spPr>
          <a:xfrm>
            <a:off x="648222" y="3779939"/>
            <a:ext cx="9906000" cy="3912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Another useful way to write this equation is by using </a:t>
            </a:r>
            <a:r>
              <a:rPr lang="en-US" sz="2000" dirty="0">
                <a:solidFill>
                  <a:srgbClr val="7030A0"/>
                </a:solidFill>
              </a:rPr>
              <a:t>differential operators</a:t>
            </a:r>
            <a:r>
              <a:rPr lang="en-US" sz="2000" dirty="0"/>
              <a:t>:</a:t>
            </a:r>
            <a:endParaRPr lang="en-US" sz="1800" dirty="0"/>
          </a:p>
          <a:p>
            <a:pPr marL="0" indent="0">
              <a:buNone/>
            </a:pPr>
            <a:endParaRPr lang="en-US" sz="2000" dirty="0"/>
          </a:p>
        </p:txBody>
      </p:sp>
      <p:graphicFrame>
        <p:nvGraphicFramePr>
          <p:cNvPr id="43" name="Object 42">
            <a:extLst>
              <a:ext uri="{FF2B5EF4-FFF2-40B4-BE49-F238E27FC236}">
                <a16:creationId xmlns:a16="http://schemas.microsoft.com/office/drawing/2014/main" id="{94615EA4-A2FE-7AC8-059A-439DE98BE1AE}"/>
              </a:ext>
            </a:extLst>
          </p:cNvPr>
          <p:cNvGraphicFramePr>
            <a:graphicFrameLocks/>
          </p:cNvGraphicFramePr>
          <p:nvPr>
            <p:extLst>
              <p:ext uri="{D42A27DB-BD31-4B8C-83A1-F6EECF244321}">
                <p14:modId xmlns:p14="http://schemas.microsoft.com/office/powerpoint/2010/main" val="2701618609"/>
              </p:ext>
            </p:extLst>
          </p:nvPr>
        </p:nvGraphicFramePr>
        <p:xfrm>
          <a:off x="3831816" y="4267075"/>
          <a:ext cx="2927922" cy="708975"/>
        </p:xfrm>
        <a:graphic>
          <a:graphicData uri="http://schemas.openxmlformats.org/presentationml/2006/ole">
            <mc:AlternateContent xmlns:mc="http://schemas.openxmlformats.org/markup-compatibility/2006">
              <mc:Choice xmlns:v="urn:schemas-microsoft-com:vml" Requires="v">
                <p:oleObj name="Equation" r:id="rId12" imgW="1943100" imgH="431800" progId="Equation.DSMT4">
                  <p:embed/>
                </p:oleObj>
              </mc:Choice>
              <mc:Fallback>
                <p:oleObj name="Equation" r:id="rId12" imgW="1943100" imgH="431800" progId="Equation.DSMT4">
                  <p:embed/>
                  <p:pic>
                    <p:nvPicPr>
                      <p:cNvPr id="0" name="Object 9"/>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31816" y="4267075"/>
                        <a:ext cx="2927922" cy="708975"/>
                      </a:xfrm>
                      <a:prstGeom prst="rect">
                        <a:avLst/>
                      </a:prstGeom>
                      <a:noFill/>
                    </p:spPr>
                  </p:pic>
                </p:oleObj>
              </mc:Fallback>
            </mc:AlternateContent>
          </a:graphicData>
        </a:graphic>
      </p:graphicFrame>
      <p:sp>
        <p:nvSpPr>
          <p:cNvPr id="44" name="Content Placeholder 2">
            <a:extLst>
              <a:ext uri="{FF2B5EF4-FFF2-40B4-BE49-F238E27FC236}">
                <a16:creationId xmlns:a16="http://schemas.microsoft.com/office/drawing/2014/main" id="{169BA5B5-F484-DD96-5166-CCAD35C5A218}"/>
              </a:ext>
            </a:extLst>
          </p:cNvPr>
          <p:cNvSpPr txBox="1">
            <a:spLocks/>
          </p:cNvSpPr>
          <p:nvPr/>
        </p:nvSpPr>
        <p:spPr>
          <a:xfrm>
            <a:off x="622300" y="5026821"/>
            <a:ext cx="9906000" cy="11033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For a harmonic oscillation with                            and                           ,  this equation becomes very simple and </a:t>
            </a:r>
            <a:r>
              <a:rPr lang="en-US" sz="2000" dirty="0">
                <a:solidFill>
                  <a:srgbClr val="7030A0"/>
                </a:solidFill>
              </a:rPr>
              <a:t>directly gives the complex modulus</a:t>
            </a:r>
            <a:r>
              <a:rPr lang="en-US" sz="2000" dirty="0"/>
              <a:t>:</a:t>
            </a:r>
            <a:endParaRPr lang="en-US" sz="1800" dirty="0"/>
          </a:p>
        </p:txBody>
      </p:sp>
      <p:graphicFrame>
        <p:nvGraphicFramePr>
          <p:cNvPr id="46" name="Object 45">
            <a:extLst>
              <a:ext uri="{FF2B5EF4-FFF2-40B4-BE49-F238E27FC236}">
                <a16:creationId xmlns:a16="http://schemas.microsoft.com/office/drawing/2014/main" id="{358249C8-3D93-A216-C8B3-C76B58D10AC9}"/>
              </a:ext>
            </a:extLst>
          </p:cNvPr>
          <p:cNvGraphicFramePr>
            <a:graphicFrameLocks/>
          </p:cNvGraphicFramePr>
          <p:nvPr>
            <p:extLst>
              <p:ext uri="{D42A27DB-BD31-4B8C-83A1-F6EECF244321}">
                <p14:modId xmlns:p14="http://schemas.microsoft.com/office/powerpoint/2010/main" val="1373586318"/>
              </p:ext>
            </p:extLst>
          </p:nvPr>
        </p:nvGraphicFramePr>
        <p:xfrm>
          <a:off x="4261266" y="5022007"/>
          <a:ext cx="1338478" cy="391236"/>
        </p:xfrm>
        <a:graphic>
          <a:graphicData uri="http://schemas.openxmlformats.org/presentationml/2006/ole">
            <mc:AlternateContent xmlns:mc="http://schemas.openxmlformats.org/markup-compatibility/2006">
              <mc:Choice xmlns:v="urn:schemas-microsoft-com:vml" Requires="v">
                <p:oleObj name="Equation" r:id="rId14" imgW="875920" imgH="253890" progId="Equation.DSMT4">
                  <p:embed/>
                </p:oleObj>
              </mc:Choice>
              <mc:Fallback>
                <p:oleObj name="Equation" r:id="rId14" imgW="875920" imgH="253890" progId="Equation.DSMT4">
                  <p:embed/>
                  <p:pic>
                    <p:nvPicPr>
                      <p:cNvPr id="0" name="Object 11"/>
                      <p:cNvPicPr preferRelativeResize="0">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61266" y="5022007"/>
                        <a:ext cx="1338478" cy="391236"/>
                      </a:xfrm>
                      <a:prstGeom prst="rect">
                        <a:avLst/>
                      </a:prstGeom>
                      <a:noFill/>
                    </p:spPr>
                  </p:pic>
                </p:oleObj>
              </mc:Fallback>
            </mc:AlternateContent>
          </a:graphicData>
        </a:graphic>
      </p:graphicFrame>
      <p:graphicFrame>
        <p:nvGraphicFramePr>
          <p:cNvPr id="48" name="Object 47">
            <a:extLst>
              <a:ext uri="{FF2B5EF4-FFF2-40B4-BE49-F238E27FC236}">
                <a16:creationId xmlns:a16="http://schemas.microsoft.com/office/drawing/2014/main" id="{1E84AAC4-BEF0-3216-E39F-B3FCB3972036}"/>
              </a:ext>
            </a:extLst>
          </p:cNvPr>
          <p:cNvGraphicFramePr>
            <a:graphicFrameLocks/>
          </p:cNvGraphicFramePr>
          <p:nvPr>
            <p:extLst>
              <p:ext uri="{D42A27DB-BD31-4B8C-83A1-F6EECF244321}">
                <p14:modId xmlns:p14="http://schemas.microsoft.com/office/powerpoint/2010/main" val="195248711"/>
              </p:ext>
            </p:extLst>
          </p:nvPr>
        </p:nvGraphicFramePr>
        <p:xfrm>
          <a:off x="6252527" y="5029664"/>
          <a:ext cx="1338478" cy="391236"/>
        </p:xfrm>
        <a:graphic>
          <a:graphicData uri="http://schemas.openxmlformats.org/presentationml/2006/ole">
            <mc:AlternateContent xmlns:mc="http://schemas.openxmlformats.org/markup-compatibility/2006">
              <mc:Choice xmlns:v="urn:schemas-microsoft-com:vml" Requires="v">
                <p:oleObj name="Equation" r:id="rId16" imgW="825500" imgH="254000" progId="Equation.DSMT4">
                  <p:embed/>
                </p:oleObj>
              </mc:Choice>
              <mc:Fallback>
                <p:oleObj name="Equation" r:id="rId16" imgW="825500" imgH="254000" progId="Equation.DSMT4">
                  <p:embed/>
                  <p:pic>
                    <p:nvPicPr>
                      <p:cNvPr id="0" name="Object 13"/>
                      <p:cNvPicPr preferRelativeResize="0">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252527" y="5029664"/>
                        <a:ext cx="1338478" cy="391236"/>
                      </a:xfrm>
                      <a:prstGeom prst="rect">
                        <a:avLst/>
                      </a:prstGeom>
                      <a:noFill/>
                    </p:spPr>
                  </p:pic>
                </p:oleObj>
              </mc:Fallback>
            </mc:AlternateContent>
          </a:graphicData>
        </a:graphic>
      </p:graphicFrame>
      <p:graphicFrame>
        <p:nvGraphicFramePr>
          <p:cNvPr id="50" name="Object 49">
            <a:extLst>
              <a:ext uri="{FF2B5EF4-FFF2-40B4-BE49-F238E27FC236}">
                <a16:creationId xmlns:a16="http://schemas.microsoft.com/office/drawing/2014/main" id="{559DFA44-CBD9-1917-8E00-E93C29EA9BC5}"/>
              </a:ext>
            </a:extLst>
          </p:cNvPr>
          <p:cNvGraphicFramePr>
            <a:graphicFrameLocks/>
          </p:cNvGraphicFramePr>
          <p:nvPr>
            <p:extLst>
              <p:ext uri="{D42A27DB-BD31-4B8C-83A1-F6EECF244321}">
                <p14:modId xmlns:p14="http://schemas.microsoft.com/office/powerpoint/2010/main" val="2646964678"/>
              </p:ext>
            </p:extLst>
          </p:nvPr>
        </p:nvGraphicFramePr>
        <p:xfrm>
          <a:off x="6491544" y="5433808"/>
          <a:ext cx="3241180" cy="696378"/>
        </p:xfrm>
        <a:graphic>
          <a:graphicData uri="http://schemas.openxmlformats.org/presentationml/2006/ole">
            <mc:AlternateContent xmlns:mc="http://schemas.openxmlformats.org/markup-compatibility/2006">
              <mc:Choice xmlns:v="urn:schemas-microsoft-com:vml" Requires="v">
                <p:oleObj name="Equation" r:id="rId18" imgW="1688760" imgH="431640" progId="Equation.DSMT4">
                  <p:embed/>
                </p:oleObj>
              </mc:Choice>
              <mc:Fallback>
                <p:oleObj name="Equation" r:id="rId18" imgW="1688760" imgH="431640" progId="Equation.DSMT4">
                  <p:embed/>
                  <p:pic>
                    <p:nvPicPr>
                      <p:cNvPr id="0" name="Object 15"/>
                      <p:cNvPicPr>
                        <a:picLocks noChangeArrowheads="1"/>
                      </p:cNvPicPr>
                      <p:nvPr/>
                    </p:nvPicPr>
                    <p:blipFill>
                      <a:blip r:embed="rId19"/>
                      <a:srcRect/>
                      <a:stretch>
                        <a:fillRect/>
                      </a:stretch>
                    </p:blipFill>
                    <p:spPr bwMode="auto">
                      <a:xfrm>
                        <a:off x="6491544" y="5433808"/>
                        <a:ext cx="3241180" cy="696378"/>
                      </a:xfrm>
                      <a:prstGeom prst="rect">
                        <a:avLst/>
                      </a:prstGeom>
                      <a:noFill/>
                    </p:spPr>
                  </p:pic>
                </p:oleObj>
              </mc:Fallback>
            </mc:AlternateContent>
          </a:graphicData>
        </a:graphic>
      </p:graphicFrame>
      <p:sp>
        <p:nvSpPr>
          <p:cNvPr id="51" name="TextBox 50">
            <a:extLst>
              <a:ext uri="{FF2B5EF4-FFF2-40B4-BE49-F238E27FC236}">
                <a16:creationId xmlns:a16="http://schemas.microsoft.com/office/drawing/2014/main" id="{D473F1B9-EEB1-9AC5-5EE8-4056BAAA8FFE}"/>
              </a:ext>
            </a:extLst>
          </p:cNvPr>
          <p:cNvSpPr txBox="1"/>
          <p:nvPr/>
        </p:nvSpPr>
        <p:spPr>
          <a:xfrm>
            <a:off x="1787847" y="5761478"/>
            <a:ext cx="3908121" cy="584775"/>
          </a:xfrm>
          <a:prstGeom prst="rect">
            <a:avLst/>
          </a:prstGeom>
          <a:noFill/>
          <a:ln>
            <a:solidFill>
              <a:schemeClr val="accent4">
                <a:lumMod val="50000"/>
              </a:schemeClr>
            </a:solidFill>
          </a:ln>
        </p:spPr>
        <p:txBody>
          <a:bodyPr wrap="square" rtlCol="0">
            <a:spAutoFit/>
          </a:bodyPr>
          <a:lstStyle/>
          <a:p>
            <a:pPr algn="ctr"/>
            <a:r>
              <a:rPr lang="en-CA" sz="1600" dirty="0">
                <a:solidFill>
                  <a:schemeClr val="accent4">
                    <a:lumMod val="50000"/>
                  </a:schemeClr>
                </a:solidFill>
              </a:rPr>
              <a:t>We will look at the graphs when discussing “Zener’s body” later</a:t>
            </a:r>
            <a:endParaRPr lang="en-CA" sz="1600" b="1" dirty="0">
              <a:solidFill>
                <a:schemeClr val="accent4">
                  <a:lumMod val="50000"/>
                </a:schemeClr>
              </a:solidFill>
            </a:endParaRPr>
          </a:p>
        </p:txBody>
      </p:sp>
    </p:spTree>
    <p:extLst>
      <p:ext uri="{BB962C8B-B14F-4D97-AF65-F5344CB8AC3E}">
        <p14:creationId xmlns:p14="http://schemas.microsoft.com/office/powerpoint/2010/main" val="2162350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Zener’s Equation </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15</a:t>
            </a:fld>
            <a:endParaRPr lang="en-CA" dirty="0"/>
          </a:p>
        </p:txBody>
      </p:sp>
      <p:sp>
        <p:nvSpPr>
          <p:cNvPr id="14" name="Rectangle 5">
            <a:extLst>
              <a:ext uri="{FF2B5EF4-FFF2-40B4-BE49-F238E27FC236}">
                <a16:creationId xmlns:a16="http://schemas.microsoft.com/office/drawing/2014/main" id="{FBFDB218-FC33-E875-708B-53C806173997}"/>
              </a:ext>
            </a:extLst>
          </p:cNvPr>
          <p:cNvSpPr>
            <a:spLocks noChangeArrowheads="1"/>
          </p:cNvSpPr>
          <p:nvPr/>
        </p:nvSpPr>
        <p:spPr bwMode="auto">
          <a:xfrm>
            <a:off x="9190579" y="2716967"/>
            <a:ext cx="2114223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8355905"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Generalized Zener’s equation</a:t>
            </a:r>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164018"/>
            <a:ext cx="8355905" cy="4803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Zener’s equation can be generalized using additional time derivatives:</a:t>
            </a:r>
            <a:endParaRPr lang="en-US" sz="1800" dirty="0"/>
          </a:p>
          <a:p>
            <a:pPr marL="0" indent="0">
              <a:buNone/>
            </a:pPr>
            <a:endParaRPr lang="en-US" sz="2000" dirty="0"/>
          </a:p>
        </p:txBody>
      </p:sp>
      <p:graphicFrame>
        <p:nvGraphicFramePr>
          <p:cNvPr id="4" name="Object 3">
            <a:extLst>
              <a:ext uri="{FF2B5EF4-FFF2-40B4-BE49-F238E27FC236}">
                <a16:creationId xmlns:a16="http://schemas.microsoft.com/office/drawing/2014/main" id="{9CC64178-603D-6BEA-9254-2B8EE6640C24}"/>
              </a:ext>
            </a:extLst>
          </p:cNvPr>
          <p:cNvGraphicFramePr>
            <a:graphicFrameLocks/>
          </p:cNvGraphicFramePr>
          <p:nvPr>
            <p:extLst>
              <p:ext uri="{D42A27DB-BD31-4B8C-83A1-F6EECF244321}">
                <p14:modId xmlns:p14="http://schemas.microsoft.com/office/powerpoint/2010/main" val="3505345705"/>
              </p:ext>
            </p:extLst>
          </p:nvPr>
        </p:nvGraphicFramePr>
        <p:xfrm>
          <a:off x="3062164" y="1621118"/>
          <a:ext cx="4467225" cy="860425"/>
        </p:xfrm>
        <a:graphic>
          <a:graphicData uri="http://schemas.openxmlformats.org/presentationml/2006/ole">
            <mc:AlternateContent xmlns:mc="http://schemas.openxmlformats.org/markup-compatibility/2006">
              <mc:Choice xmlns:v="urn:schemas-microsoft-com:vml" Requires="v">
                <p:oleObj name="Equation" r:id="rId2" imgW="2539800" imgH="482400" progId="Equation.DSMT4">
                  <p:embed/>
                </p:oleObj>
              </mc:Choice>
              <mc:Fallback>
                <p:oleObj name="Equation" r:id="rId2" imgW="2539800" imgH="482400" progId="Equation.DSMT4">
                  <p:embed/>
                  <p:pic>
                    <p:nvPicPr>
                      <p:cNvPr id="4" name="Object 3">
                        <a:extLst>
                          <a:ext uri="{FF2B5EF4-FFF2-40B4-BE49-F238E27FC236}">
                            <a16:creationId xmlns:a16="http://schemas.microsoft.com/office/drawing/2014/main" id="{9CC64178-603D-6BEA-9254-2B8EE6640C24}"/>
                          </a:ext>
                        </a:extLst>
                      </p:cNvPr>
                      <p:cNvPicPr preferRelativeResize="0">
                        <a:picLocks noChangeArrowheads="1"/>
                      </p:cNvPicPr>
                      <p:nvPr/>
                    </p:nvPicPr>
                    <p:blipFill>
                      <a:blip r:embed="rId3"/>
                      <a:srcRect/>
                      <a:stretch>
                        <a:fillRect/>
                      </a:stretch>
                    </p:blipFill>
                    <p:spPr bwMode="auto">
                      <a:xfrm>
                        <a:off x="3062164" y="1621118"/>
                        <a:ext cx="4467225" cy="860425"/>
                      </a:xfrm>
                      <a:prstGeom prst="rect">
                        <a:avLst/>
                      </a:prstGeom>
                      <a:noFill/>
                    </p:spPr>
                  </p:pic>
                </p:oleObj>
              </mc:Fallback>
            </mc:AlternateContent>
          </a:graphicData>
        </a:graphic>
      </p:graphicFrame>
      <p:sp>
        <p:nvSpPr>
          <p:cNvPr id="12" name="Content Placeholder 2">
            <a:extLst>
              <a:ext uri="{FF2B5EF4-FFF2-40B4-BE49-F238E27FC236}">
                <a16:creationId xmlns:a16="http://schemas.microsoft.com/office/drawing/2014/main" id="{B922FB44-819A-9729-BA02-50D4C9142424}"/>
              </a:ext>
            </a:extLst>
          </p:cNvPr>
          <p:cNvSpPr txBox="1">
            <a:spLocks/>
          </p:cNvSpPr>
          <p:nvPr/>
        </p:nvSpPr>
        <p:spPr>
          <a:xfrm>
            <a:off x="622300" y="2619593"/>
            <a:ext cx="9906000" cy="5448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800" dirty="0"/>
              <a:t>… and the derivatives can be further generalized as </a:t>
            </a:r>
            <a:r>
              <a:rPr lang="en-US" sz="1800" u="sng" dirty="0"/>
              <a:t>fractional</a:t>
            </a:r>
            <a:r>
              <a:rPr lang="en-US" sz="1800" dirty="0"/>
              <a:t> (non-integer orders)…</a:t>
            </a:r>
          </a:p>
        </p:txBody>
      </p:sp>
      <p:sp>
        <p:nvSpPr>
          <p:cNvPr id="44" name="Content Placeholder 2">
            <a:extLst>
              <a:ext uri="{FF2B5EF4-FFF2-40B4-BE49-F238E27FC236}">
                <a16:creationId xmlns:a16="http://schemas.microsoft.com/office/drawing/2014/main" id="{169BA5B5-F484-DD96-5166-CCAD35C5A218}"/>
              </a:ext>
            </a:extLst>
          </p:cNvPr>
          <p:cNvSpPr txBox="1">
            <a:spLocks/>
          </p:cNvSpPr>
          <p:nvPr/>
        </p:nvSpPr>
        <p:spPr>
          <a:xfrm>
            <a:off x="622300" y="3218797"/>
            <a:ext cx="9906000" cy="8068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These equations describe “viscoelastic bodies” with spectra </a:t>
            </a:r>
            <a:r>
              <a:rPr lang="en-US" sz="2000" i="1" dirty="0">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Symbol" panose="05050102010706020507" pitchFamily="18" charset="2"/>
                <a:cs typeface="Times New Roman" panose="02020603050405020304" pitchFamily="18" charset="0"/>
              </a:rPr>
              <a:t>w</a:t>
            </a:r>
            <a:r>
              <a:rPr lang="en-US" sz="2000" dirty="0">
                <a:latin typeface="Times New Roman" panose="02020603050405020304" pitchFamily="18" charset="0"/>
                <a:cs typeface="Times New Roman" panose="02020603050405020304" pitchFamily="18" charset="0"/>
              </a:rPr>
              <a:t>)</a:t>
            </a:r>
            <a:r>
              <a:rPr lang="en-US" sz="2000" dirty="0"/>
              <a:t> being (almost) arbitrary rational functions of </a:t>
            </a:r>
            <a:r>
              <a:rPr lang="en-US" sz="2000" dirty="0">
                <a:latin typeface="Times New Roman" panose="02020603050405020304" pitchFamily="18" charset="0"/>
                <a:cs typeface="Times New Roman" panose="02020603050405020304" pitchFamily="18" charset="0"/>
              </a:rPr>
              <a:t>(-</a:t>
            </a:r>
            <a:r>
              <a:rPr lang="en-US" sz="2000" i="1" dirty="0" err="1">
                <a:latin typeface="Times New Roman" panose="02020603050405020304" pitchFamily="18" charset="0"/>
                <a:cs typeface="Times New Roman" panose="02020603050405020304" pitchFamily="18" charset="0"/>
              </a:rPr>
              <a:t>i</a:t>
            </a:r>
            <a:r>
              <a:rPr lang="en-US" sz="2000" i="1" dirty="0" err="1">
                <a:latin typeface="Symbol" panose="05050102010706020507" pitchFamily="18" charset="2"/>
                <a:cs typeface="Times New Roman" panose="02020603050405020304" pitchFamily="18" charset="0"/>
              </a:rPr>
              <a:t>w</a:t>
            </a:r>
            <a:r>
              <a:rPr lang="en-US" sz="2000" dirty="0">
                <a:latin typeface="Times New Roman" panose="02020603050405020304" pitchFamily="18" charset="0"/>
                <a:cs typeface="Times New Roman" panose="02020603050405020304" pitchFamily="18" charset="0"/>
              </a:rPr>
              <a:t>) </a:t>
            </a:r>
            <a:r>
              <a:rPr lang="en-US" sz="2000" dirty="0"/>
              <a:t>with real coefficients: </a:t>
            </a:r>
          </a:p>
        </p:txBody>
      </p:sp>
      <p:graphicFrame>
        <p:nvGraphicFramePr>
          <p:cNvPr id="50" name="Object 49">
            <a:extLst>
              <a:ext uri="{FF2B5EF4-FFF2-40B4-BE49-F238E27FC236}">
                <a16:creationId xmlns:a16="http://schemas.microsoft.com/office/drawing/2014/main" id="{559DFA44-CBD9-1917-8E00-E93C29EA9BC5}"/>
              </a:ext>
            </a:extLst>
          </p:cNvPr>
          <p:cNvGraphicFramePr>
            <a:graphicFrameLocks/>
          </p:cNvGraphicFramePr>
          <p:nvPr>
            <p:extLst>
              <p:ext uri="{D42A27DB-BD31-4B8C-83A1-F6EECF244321}">
                <p14:modId xmlns:p14="http://schemas.microsoft.com/office/powerpoint/2010/main" val="3240121045"/>
              </p:ext>
            </p:extLst>
          </p:nvPr>
        </p:nvGraphicFramePr>
        <p:xfrm>
          <a:off x="3234626" y="3999912"/>
          <a:ext cx="3556000" cy="1392237"/>
        </p:xfrm>
        <a:graphic>
          <a:graphicData uri="http://schemas.openxmlformats.org/presentationml/2006/ole">
            <mc:AlternateContent xmlns:mc="http://schemas.openxmlformats.org/markup-compatibility/2006">
              <mc:Choice xmlns:v="urn:schemas-microsoft-com:vml" Requires="v">
                <p:oleObj name="Equation" r:id="rId4" imgW="1854000" imgH="863280" progId="Equation.DSMT4">
                  <p:embed/>
                </p:oleObj>
              </mc:Choice>
              <mc:Fallback>
                <p:oleObj name="Equation" r:id="rId4" imgW="1854000" imgH="863280" progId="Equation.DSMT4">
                  <p:embed/>
                  <p:pic>
                    <p:nvPicPr>
                      <p:cNvPr id="50" name="Object 49">
                        <a:extLst>
                          <a:ext uri="{FF2B5EF4-FFF2-40B4-BE49-F238E27FC236}">
                            <a16:creationId xmlns:a16="http://schemas.microsoft.com/office/drawing/2014/main" id="{559DFA44-CBD9-1917-8E00-E93C29EA9BC5}"/>
                          </a:ext>
                        </a:extLst>
                      </p:cNvPr>
                      <p:cNvPicPr>
                        <a:picLocks noChangeArrowheads="1"/>
                      </p:cNvPicPr>
                      <p:nvPr/>
                    </p:nvPicPr>
                    <p:blipFill>
                      <a:blip r:embed="rId5"/>
                      <a:srcRect/>
                      <a:stretch>
                        <a:fillRect/>
                      </a:stretch>
                    </p:blipFill>
                    <p:spPr bwMode="auto">
                      <a:xfrm>
                        <a:off x="3234626" y="3999912"/>
                        <a:ext cx="3556000" cy="1392237"/>
                      </a:xfrm>
                      <a:prstGeom prst="rect">
                        <a:avLst/>
                      </a:prstGeom>
                      <a:noFill/>
                    </p:spPr>
                  </p:pic>
                </p:oleObj>
              </mc:Fallback>
            </mc:AlternateContent>
          </a:graphicData>
        </a:graphic>
      </p:graphicFrame>
    </p:spTree>
    <p:extLst>
      <p:ext uri="{BB962C8B-B14F-4D97-AF65-F5344CB8AC3E}">
        <p14:creationId xmlns:p14="http://schemas.microsoft.com/office/powerpoint/2010/main" val="276016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Zener’s Equation </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16</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9906000"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Interpretation of </a:t>
            </a:r>
            <a:r>
              <a:rPr lang="en-CA" sz="3200" i="1" dirty="0">
                <a:latin typeface="Times New Roman" panose="02020603050405020304" pitchFamily="18" charset="0"/>
                <a:cs typeface="Times New Roman" panose="02020603050405020304" pitchFamily="18" charset="0"/>
              </a:rPr>
              <a:t>M</a:t>
            </a:r>
            <a:r>
              <a:rPr lang="en-CA" sz="3200" i="1" baseline="-25000" dirty="0">
                <a:latin typeface="Times New Roman" panose="02020603050405020304" pitchFamily="18" charset="0"/>
                <a:cs typeface="Times New Roman" panose="02020603050405020304" pitchFamily="18" charset="0"/>
              </a:rPr>
              <a:t>R</a:t>
            </a:r>
            <a:r>
              <a:rPr lang="en-CA" sz="3200" dirty="0"/>
              <a:t>, </a:t>
            </a:r>
            <a:r>
              <a:rPr lang="en-CA" sz="3200" i="1" dirty="0">
                <a:latin typeface="Times New Roman" panose="02020603050405020304" pitchFamily="18" charset="0"/>
                <a:cs typeface="Times New Roman" panose="02020603050405020304" pitchFamily="18" charset="0"/>
              </a:rPr>
              <a:t>M</a:t>
            </a:r>
            <a:r>
              <a:rPr lang="en-CA" sz="3200" i="1" baseline="-25000" dirty="0">
                <a:latin typeface="Times New Roman" panose="02020603050405020304" pitchFamily="18" charset="0"/>
                <a:cs typeface="Times New Roman" panose="02020603050405020304" pitchFamily="18" charset="0"/>
              </a:rPr>
              <a:t>U</a:t>
            </a:r>
            <a:r>
              <a:rPr lang="en-CA" sz="3200" dirty="0"/>
              <a:t>, </a:t>
            </a:r>
            <a:r>
              <a:rPr lang="en-CA" sz="3200" i="1" dirty="0" err="1">
                <a:latin typeface="Symbol" panose="05050102010706020507" pitchFamily="18" charset="2"/>
              </a:rPr>
              <a:t>t</a:t>
            </a:r>
            <a:r>
              <a:rPr lang="en-CA" sz="3200" i="1" baseline="-25000" dirty="0" err="1">
                <a:latin typeface="Symbol" panose="05050102010706020507" pitchFamily="18" charset="2"/>
              </a:rPr>
              <a:t>e</a:t>
            </a:r>
            <a:r>
              <a:rPr lang="en-CA" sz="3200" dirty="0"/>
              <a:t>, and </a:t>
            </a:r>
            <a:r>
              <a:rPr lang="en-CA" sz="3200" i="1" dirty="0" err="1">
                <a:latin typeface="Symbol" panose="05050102010706020507" pitchFamily="18" charset="2"/>
              </a:rPr>
              <a:t>t</a:t>
            </a:r>
            <a:r>
              <a:rPr lang="en-CA" sz="3200" i="1" baseline="-25000" dirty="0" err="1">
                <a:latin typeface="Symbol" panose="05050102010706020507" pitchFamily="18" charset="2"/>
              </a:rPr>
              <a:t>s</a:t>
            </a:r>
            <a:r>
              <a:rPr lang="en-CA" sz="3200" dirty="0">
                <a:latin typeface="Symbol" panose="05050102010706020507" pitchFamily="18" charset="2"/>
              </a:rPr>
              <a:t> </a:t>
            </a:r>
            <a:r>
              <a:rPr lang="en-CA" sz="3200" dirty="0"/>
              <a:t>in Zener’s equation </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264225"/>
            <a:ext cx="9906000" cy="20327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As you see, it is often useful to first write the most general equation and then look for the meanings of its parameters. The same approach will be taken in </a:t>
            </a:r>
            <a:r>
              <a:rPr lang="en-US" sz="2000" dirty="0" err="1"/>
              <a:t>Lagrangian</a:t>
            </a:r>
            <a:r>
              <a:rPr lang="en-US" sz="2000" dirty="0"/>
              <a:t> mechanics.</a:t>
            </a:r>
          </a:p>
          <a:p>
            <a:r>
              <a:rPr lang="en-US" sz="2000" dirty="0"/>
              <a:t>What are the meanings of “material-property” parameters in Zener’s equation?</a:t>
            </a:r>
          </a:p>
          <a:p>
            <a:pPr lvl="1"/>
            <a:r>
              <a:rPr lang="en-US" sz="1800" i="1" dirty="0">
                <a:solidFill>
                  <a:srgbClr val="7030A0"/>
                </a:solidFill>
                <a:latin typeface="Times New Roman" panose="02020603050405020304" pitchFamily="18" charset="0"/>
                <a:cs typeface="Times New Roman" panose="02020603050405020304" pitchFamily="18" charset="0"/>
              </a:rPr>
              <a:t>M</a:t>
            </a:r>
            <a:r>
              <a:rPr lang="en-US" sz="1800" i="1" baseline="-25000" dirty="0">
                <a:solidFill>
                  <a:srgbClr val="7030A0"/>
                </a:solidFill>
                <a:latin typeface="Times New Roman" panose="02020603050405020304" pitchFamily="18" charset="0"/>
                <a:cs typeface="Times New Roman" panose="02020603050405020304" pitchFamily="18" charset="0"/>
              </a:rPr>
              <a:t>R</a:t>
            </a:r>
            <a:r>
              <a:rPr lang="en-US" sz="1800" dirty="0">
                <a:solidFill>
                  <a:srgbClr val="7030A0"/>
                </a:solidFill>
              </a:rPr>
              <a:t> is the relaxed modulus </a:t>
            </a:r>
            <a:r>
              <a:rPr lang="en-US" sz="1800" dirty="0"/>
              <a:t>(modulus observed at equilibrium, when both            and          )</a:t>
            </a:r>
          </a:p>
          <a:p>
            <a:pPr lvl="1"/>
            <a:r>
              <a:rPr lang="en-US" sz="1800" dirty="0"/>
              <a:t>The unrelaxed modulus is “hidden” but still present there. If we consider </a:t>
            </a:r>
            <a:r>
              <a:rPr lang="en-US" sz="1800" u="sng" dirty="0"/>
              <a:t>very fast </a:t>
            </a:r>
            <a:r>
              <a:rPr lang="en-US" sz="1800" dirty="0"/>
              <a:t>deformations, then the time-rate terms will dominate, and therefore the unrelaxed modulus</a:t>
            </a:r>
          </a:p>
          <a:p>
            <a:pPr marL="0" indent="0">
              <a:buNone/>
            </a:pPr>
            <a:endParaRPr lang="en-US" sz="2000" dirty="0"/>
          </a:p>
        </p:txBody>
      </p:sp>
      <p:graphicFrame>
        <p:nvGraphicFramePr>
          <p:cNvPr id="18" name="Object 17">
            <a:extLst>
              <a:ext uri="{FF2B5EF4-FFF2-40B4-BE49-F238E27FC236}">
                <a16:creationId xmlns:a16="http://schemas.microsoft.com/office/drawing/2014/main" id="{5CA82695-C77F-B3C8-E5D6-5754490D0138}"/>
              </a:ext>
            </a:extLst>
          </p:cNvPr>
          <p:cNvGraphicFramePr>
            <a:graphicFrameLocks/>
          </p:cNvGraphicFramePr>
          <p:nvPr>
            <p:extLst>
              <p:ext uri="{D42A27DB-BD31-4B8C-83A1-F6EECF244321}">
                <p14:modId xmlns:p14="http://schemas.microsoft.com/office/powerpoint/2010/main" val="2484697071"/>
              </p:ext>
            </p:extLst>
          </p:nvPr>
        </p:nvGraphicFramePr>
        <p:xfrm>
          <a:off x="8263140" y="2316232"/>
          <a:ext cx="488378" cy="237255"/>
        </p:xfrm>
        <a:graphic>
          <a:graphicData uri="http://schemas.openxmlformats.org/presentationml/2006/ole">
            <mc:AlternateContent xmlns:mc="http://schemas.openxmlformats.org/markup-compatibility/2006">
              <mc:Choice xmlns:v="urn:schemas-microsoft-com:vml" Requires="v">
                <p:oleObj name="Equation" r:id="rId2" imgW="380670" imgH="177646" progId="Equation.DSMT4">
                  <p:embed/>
                </p:oleObj>
              </mc:Choice>
              <mc:Fallback>
                <p:oleObj name="Equation" r:id="rId2" imgW="380670" imgH="177646" progId="Equation.DSMT4">
                  <p:embed/>
                  <p:pic>
                    <p:nvPicPr>
                      <p:cNvPr id="18" name="Object 17">
                        <a:extLst>
                          <a:ext uri="{FF2B5EF4-FFF2-40B4-BE49-F238E27FC236}">
                            <a16:creationId xmlns:a16="http://schemas.microsoft.com/office/drawing/2014/main" id="{5CA82695-C77F-B3C8-E5D6-5754490D0138}"/>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3140" y="2316232"/>
                        <a:ext cx="488378" cy="237255"/>
                      </a:xfrm>
                      <a:prstGeom prst="rect">
                        <a:avLst/>
                      </a:prstGeom>
                      <a:noFill/>
                    </p:spPr>
                  </p:pic>
                </p:oleObj>
              </mc:Fallback>
            </mc:AlternateContent>
          </a:graphicData>
        </a:graphic>
      </p:graphicFrame>
      <p:graphicFrame>
        <p:nvGraphicFramePr>
          <p:cNvPr id="29" name="Object 28">
            <a:extLst>
              <a:ext uri="{FF2B5EF4-FFF2-40B4-BE49-F238E27FC236}">
                <a16:creationId xmlns:a16="http://schemas.microsoft.com/office/drawing/2014/main" id="{42EDD260-7E72-9007-6B69-9BC9EECF65FF}"/>
              </a:ext>
            </a:extLst>
          </p:cNvPr>
          <p:cNvGraphicFramePr>
            <a:graphicFrameLocks/>
          </p:cNvGraphicFramePr>
          <p:nvPr>
            <p:extLst>
              <p:ext uri="{D42A27DB-BD31-4B8C-83A1-F6EECF244321}">
                <p14:modId xmlns:p14="http://schemas.microsoft.com/office/powerpoint/2010/main" val="840293628"/>
              </p:ext>
            </p:extLst>
          </p:nvPr>
        </p:nvGraphicFramePr>
        <p:xfrm>
          <a:off x="9157309" y="2325681"/>
          <a:ext cx="482600" cy="244670"/>
        </p:xfrm>
        <a:graphic>
          <a:graphicData uri="http://schemas.openxmlformats.org/presentationml/2006/ole">
            <mc:AlternateContent xmlns:mc="http://schemas.openxmlformats.org/markup-compatibility/2006">
              <mc:Choice xmlns:v="urn:schemas-microsoft-com:vml" Requires="v">
                <p:oleObj name="Equation" r:id="rId4" imgW="355138" imgH="177569" progId="Equation.DSMT4">
                  <p:embed/>
                </p:oleObj>
              </mc:Choice>
              <mc:Fallback>
                <p:oleObj name="Equation" r:id="rId4" imgW="355138" imgH="177569" progId="Equation.DSMT4">
                  <p:embed/>
                  <p:pic>
                    <p:nvPicPr>
                      <p:cNvPr id="29" name="Object 28">
                        <a:extLst>
                          <a:ext uri="{FF2B5EF4-FFF2-40B4-BE49-F238E27FC236}">
                            <a16:creationId xmlns:a16="http://schemas.microsoft.com/office/drawing/2014/main" id="{42EDD260-7E72-9007-6B69-9BC9EECF65FF}"/>
                          </a:ext>
                        </a:extLst>
                      </p:cNvPr>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57309" y="2325681"/>
                        <a:ext cx="482600" cy="244670"/>
                      </a:xfrm>
                      <a:prstGeom prst="rect">
                        <a:avLst/>
                      </a:prstGeom>
                      <a:noFill/>
                    </p:spPr>
                  </p:pic>
                </p:oleObj>
              </mc:Fallback>
            </mc:AlternateContent>
          </a:graphicData>
        </a:graphic>
      </p:graphicFrame>
      <p:graphicFrame>
        <p:nvGraphicFramePr>
          <p:cNvPr id="5" name="Object 4">
            <a:extLst>
              <a:ext uri="{FF2B5EF4-FFF2-40B4-BE49-F238E27FC236}">
                <a16:creationId xmlns:a16="http://schemas.microsoft.com/office/drawing/2014/main" id="{A33D5A45-DB26-F35E-0F12-D251D98941D5}"/>
              </a:ext>
            </a:extLst>
          </p:cNvPr>
          <p:cNvGraphicFramePr>
            <a:graphicFrameLocks/>
          </p:cNvGraphicFramePr>
          <p:nvPr>
            <p:extLst>
              <p:ext uri="{D42A27DB-BD31-4B8C-83A1-F6EECF244321}">
                <p14:modId xmlns:p14="http://schemas.microsoft.com/office/powerpoint/2010/main" val="2095296809"/>
              </p:ext>
            </p:extLst>
          </p:nvPr>
        </p:nvGraphicFramePr>
        <p:xfrm>
          <a:off x="4501933" y="3187507"/>
          <a:ext cx="1847850" cy="709613"/>
        </p:xfrm>
        <a:graphic>
          <a:graphicData uri="http://schemas.openxmlformats.org/presentationml/2006/ole">
            <mc:AlternateContent xmlns:mc="http://schemas.openxmlformats.org/markup-compatibility/2006">
              <mc:Choice xmlns:v="urn:schemas-microsoft-com:vml" Requires="v">
                <p:oleObj name="Equation" r:id="rId6" imgW="1117440" imgH="431640" progId="Equation.DSMT4">
                  <p:embed/>
                </p:oleObj>
              </mc:Choice>
              <mc:Fallback>
                <p:oleObj name="Equation" r:id="rId6" imgW="1117440" imgH="431640" progId="Equation.DSMT4">
                  <p:embed/>
                  <p:pic>
                    <p:nvPicPr>
                      <p:cNvPr id="0" name="Object 1"/>
                      <p:cNvPicPr>
                        <a:picLocks noChangeArrowheads="1"/>
                      </p:cNvPicPr>
                      <p:nvPr/>
                    </p:nvPicPr>
                    <p:blipFill>
                      <a:blip r:embed="rId7"/>
                      <a:srcRect/>
                      <a:stretch>
                        <a:fillRect/>
                      </a:stretch>
                    </p:blipFill>
                    <p:spPr bwMode="auto">
                      <a:xfrm>
                        <a:off x="4501933" y="3187507"/>
                        <a:ext cx="1847850" cy="709613"/>
                      </a:xfrm>
                      <a:prstGeom prst="rect">
                        <a:avLst/>
                      </a:prstGeom>
                      <a:noFill/>
                    </p:spPr>
                  </p:pic>
                </p:oleObj>
              </mc:Fallback>
            </mc:AlternateContent>
          </a:graphicData>
        </a:graphic>
      </p:graphicFrame>
      <p:sp>
        <p:nvSpPr>
          <p:cNvPr id="10" name="Content Placeholder 2">
            <a:extLst>
              <a:ext uri="{FF2B5EF4-FFF2-40B4-BE49-F238E27FC236}">
                <a16:creationId xmlns:a16="http://schemas.microsoft.com/office/drawing/2014/main" id="{03D643C3-93A0-0B4F-668D-F69344089F90}"/>
              </a:ext>
            </a:extLst>
          </p:cNvPr>
          <p:cNvSpPr txBox="1">
            <a:spLocks/>
          </p:cNvSpPr>
          <p:nvPr/>
        </p:nvSpPr>
        <p:spPr>
          <a:xfrm>
            <a:off x="622300" y="3927389"/>
            <a:ext cx="9906000" cy="3742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800" dirty="0"/>
              <a:t>Therefore, </a:t>
            </a:r>
            <a:r>
              <a:rPr lang="en-US" sz="1800" i="1" dirty="0">
                <a:solidFill>
                  <a:srgbClr val="7030A0"/>
                </a:solidFill>
                <a:latin typeface="Times New Roman" panose="02020603050405020304" pitchFamily="18" charset="0"/>
                <a:cs typeface="Times New Roman" panose="02020603050405020304" pitchFamily="18" charset="0"/>
              </a:rPr>
              <a:t>M</a:t>
            </a:r>
            <a:r>
              <a:rPr lang="en-US" sz="1800" i="1" baseline="-25000" dirty="0">
                <a:solidFill>
                  <a:srgbClr val="7030A0"/>
                </a:solidFill>
                <a:latin typeface="Times New Roman" panose="02020603050405020304" pitchFamily="18" charset="0"/>
                <a:cs typeface="Times New Roman" panose="02020603050405020304" pitchFamily="18" charset="0"/>
              </a:rPr>
              <a:t>U</a:t>
            </a:r>
            <a:r>
              <a:rPr lang="en-US" sz="1800" dirty="0">
                <a:solidFill>
                  <a:srgbClr val="7030A0"/>
                </a:solidFill>
              </a:rPr>
              <a:t>  is contained in the ratio of the two </a:t>
            </a:r>
            <a:r>
              <a:rPr lang="en-US" sz="1800" dirty="0" err="1">
                <a:solidFill>
                  <a:srgbClr val="7030A0"/>
                </a:solidFill>
              </a:rPr>
              <a:t>taus</a:t>
            </a:r>
            <a:r>
              <a:rPr lang="en-US" sz="1800" dirty="0"/>
              <a:t>: </a:t>
            </a:r>
          </a:p>
          <a:p>
            <a:pPr marL="0" indent="0">
              <a:buNone/>
            </a:pPr>
            <a:endParaRPr lang="en-US" sz="2000" dirty="0"/>
          </a:p>
        </p:txBody>
      </p:sp>
      <p:graphicFrame>
        <p:nvGraphicFramePr>
          <p:cNvPr id="13" name="Object 12">
            <a:extLst>
              <a:ext uri="{FF2B5EF4-FFF2-40B4-BE49-F238E27FC236}">
                <a16:creationId xmlns:a16="http://schemas.microsoft.com/office/drawing/2014/main" id="{A2C113CB-48FC-3400-7461-F10D683A1AA1}"/>
              </a:ext>
            </a:extLst>
          </p:cNvPr>
          <p:cNvGraphicFramePr>
            <a:graphicFrameLocks/>
          </p:cNvGraphicFramePr>
          <p:nvPr>
            <p:extLst>
              <p:ext uri="{D42A27DB-BD31-4B8C-83A1-F6EECF244321}">
                <p14:modId xmlns:p14="http://schemas.microsoft.com/office/powerpoint/2010/main" val="3410540403"/>
              </p:ext>
            </p:extLst>
          </p:nvPr>
        </p:nvGraphicFramePr>
        <p:xfrm>
          <a:off x="4501933" y="4352283"/>
          <a:ext cx="1539484" cy="739852"/>
        </p:xfrm>
        <a:graphic>
          <a:graphicData uri="http://schemas.openxmlformats.org/presentationml/2006/ole">
            <mc:AlternateContent xmlns:mc="http://schemas.openxmlformats.org/markup-compatibility/2006">
              <mc:Choice xmlns:v="urn:schemas-microsoft-com:vml" Requires="v">
                <p:oleObj name="Equation" r:id="rId8" imgW="838080" imgH="431640" progId="Equation.DSMT4">
                  <p:embed/>
                </p:oleObj>
              </mc:Choice>
              <mc:Fallback>
                <p:oleObj name="Equation" r:id="rId8" imgW="838080" imgH="431640" progId="Equation.DSMT4">
                  <p:embed/>
                  <p:pic>
                    <p:nvPicPr>
                      <p:cNvPr id="0" name="Object 3"/>
                      <p:cNvPicPr>
                        <a:picLocks noChangeArrowheads="1"/>
                      </p:cNvPicPr>
                      <p:nvPr/>
                    </p:nvPicPr>
                    <p:blipFill>
                      <a:blip r:embed="rId9"/>
                      <a:srcRect/>
                      <a:stretch>
                        <a:fillRect/>
                      </a:stretch>
                    </p:blipFill>
                    <p:spPr bwMode="auto">
                      <a:xfrm>
                        <a:off x="4501933" y="4352283"/>
                        <a:ext cx="1539484" cy="739852"/>
                      </a:xfrm>
                      <a:prstGeom prst="rect">
                        <a:avLst/>
                      </a:prstGeom>
                      <a:noFill/>
                    </p:spPr>
                  </p:pic>
                </p:oleObj>
              </mc:Fallback>
            </mc:AlternateContent>
          </a:graphicData>
        </a:graphic>
      </p:graphicFrame>
      <p:sp>
        <p:nvSpPr>
          <p:cNvPr id="15" name="Content Placeholder 2">
            <a:extLst>
              <a:ext uri="{FF2B5EF4-FFF2-40B4-BE49-F238E27FC236}">
                <a16:creationId xmlns:a16="http://schemas.microsoft.com/office/drawing/2014/main" id="{A704198F-D355-093C-440C-E3AE5A4248BE}"/>
              </a:ext>
            </a:extLst>
          </p:cNvPr>
          <p:cNvSpPr txBox="1">
            <a:spLocks/>
          </p:cNvSpPr>
          <p:nvPr/>
        </p:nvSpPr>
        <p:spPr>
          <a:xfrm>
            <a:off x="712070" y="5073496"/>
            <a:ext cx="9906000" cy="4923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800" dirty="0"/>
              <a:t>And so, it turns out that Zener’s equation contains </a:t>
            </a:r>
            <a:r>
              <a:rPr lang="en-US" sz="1800" b="1" dirty="0">
                <a:solidFill>
                  <a:srgbClr val="7030A0"/>
                </a:solidFill>
              </a:rPr>
              <a:t>only one </a:t>
            </a:r>
            <a:r>
              <a:rPr lang="en-US" sz="1800" dirty="0">
                <a:solidFill>
                  <a:srgbClr val="7030A0"/>
                </a:solidFill>
              </a:rPr>
              <a:t>characteristic</a:t>
            </a:r>
            <a:r>
              <a:rPr lang="en-US" sz="1800" b="1" dirty="0">
                <a:solidFill>
                  <a:srgbClr val="7030A0"/>
                </a:solidFill>
              </a:rPr>
              <a:t> </a:t>
            </a:r>
            <a:r>
              <a:rPr lang="en-US" sz="1800" dirty="0">
                <a:solidFill>
                  <a:srgbClr val="7030A0"/>
                </a:solidFill>
              </a:rPr>
              <a:t>relaxation time</a:t>
            </a:r>
            <a:r>
              <a:rPr lang="en-US" sz="1800" dirty="0"/>
              <a:t>:</a:t>
            </a:r>
          </a:p>
          <a:p>
            <a:pPr marL="0" indent="0">
              <a:buNone/>
            </a:pPr>
            <a:endParaRPr lang="en-US" sz="2000" dirty="0"/>
          </a:p>
        </p:txBody>
      </p:sp>
      <p:graphicFrame>
        <p:nvGraphicFramePr>
          <p:cNvPr id="20" name="Object 19">
            <a:extLst>
              <a:ext uri="{FF2B5EF4-FFF2-40B4-BE49-F238E27FC236}">
                <a16:creationId xmlns:a16="http://schemas.microsoft.com/office/drawing/2014/main" id="{BA49C91B-DAC4-49DE-E0B8-E0DF033E90E1}"/>
              </a:ext>
            </a:extLst>
          </p:cNvPr>
          <p:cNvGraphicFramePr>
            <a:graphicFrameLocks/>
          </p:cNvGraphicFramePr>
          <p:nvPr>
            <p:extLst>
              <p:ext uri="{D42A27DB-BD31-4B8C-83A1-F6EECF244321}">
                <p14:modId xmlns:p14="http://schemas.microsoft.com/office/powerpoint/2010/main" val="3938542810"/>
              </p:ext>
            </p:extLst>
          </p:nvPr>
        </p:nvGraphicFramePr>
        <p:xfrm>
          <a:off x="4721007" y="5587741"/>
          <a:ext cx="1078543" cy="490479"/>
        </p:xfrm>
        <a:graphic>
          <a:graphicData uri="http://schemas.openxmlformats.org/presentationml/2006/ole">
            <mc:AlternateContent xmlns:mc="http://schemas.openxmlformats.org/markup-compatibility/2006">
              <mc:Choice xmlns:v="urn:schemas-microsoft-com:vml" Requires="v">
                <p:oleObj name="Equation" r:id="rId10" imgW="698197" imgH="266584" progId="Equation.DSMT4">
                  <p:embed/>
                </p:oleObj>
              </mc:Choice>
              <mc:Fallback>
                <p:oleObj name="Equation" r:id="rId10" imgW="698197" imgH="266584" progId="Equation.DSMT4">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21007" y="5587741"/>
                        <a:ext cx="1078543" cy="490479"/>
                      </a:xfrm>
                      <a:prstGeom prst="rect">
                        <a:avLst/>
                      </a:prstGeom>
                      <a:noFill/>
                    </p:spPr>
                  </p:pic>
                </p:oleObj>
              </mc:Fallback>
            </mc:AlternateContent>
          </a:graphicData>
        </a:graphic>
      </p:graphicFrame>
      <p:sp>
        <p:nvSpPr>
          <p:cNvPr id="21" name="TextBox 20">
            <a:extLst>
              <a:ext uri="{FF2B5EF4-FFF2-40B4-BE49-F238E27FC236}">
                <a16:creationId xmlns:a16="http://schemas.microsoft.com/office/drawing/2014/main" id="{0A631E30-5E21-1A41-E4F4-3201256E507C}"/>
              </a:ext>
            </a:extLst>
          </p:cNvPr>
          <p:cNvSpPr txBox="1"/>
          <p:nvPr/>
        </p:nvSpPr>
        <p:spPr>
          <a:xfrm>
            <a:off x="6553268" y="4493595"/>
            <a:ext cx="3908121" cy="369332"/>
          </a:xfrm>
          <a:prstGeom prst="rect">
            <a:avLst/>
          </a:prstGeom>
          <a:noFill/>
          <a:ln>
            <a:solidFill>
              <a:srgbClr val="7030A0"/>
            </a:solidFill>
          </a:ln>
        </p:spPr>
        <p:txBody>
          <a:bodyPr wrap="square" rtlCol="0">
            <a:spAutoFit/>
          </a:bodyPr>
          <a:lstStyle/>
          <a:p>
            <a:pPr algn="ctr"/>
            <a:r>
              <a:rPr lang="en-CA" dirty="0">
                <a:solidFill>
                  <a:srgbClr val="7030A0"/>
                </a:solidFill>
              </a:rPr>
              <a:t>Note that therefore always </a:t>
            </a:r>
            <a:r>
              <a:rPr lang="en-CA" i="1" dirty="0" err="1">
                <a:solidFill>
                  <a:srgbClr val="7030A0"/>
                </a:solidFill>
                <a:latin typeface="Symbol" panose="05050102010706020507" pitchFamily="18" charset="2"/>
                <a:cs typeface="Times New Roman" panose="02020603050405020304" pitchFamily="18" charset="0"/>
              </a:rPr>
              <a:t>t</a:t>
            </a:r>
            <a:r>
              <a:rPr lang="en-CA" i="1" baseline="-25000" dirty="0" err="1">
                <a:solidFill>
                  <a:srgbClr val="7030A0"/>
                </a:solidFill>
                <a:latin typeface="Symbol" panose="05050102010706020507" pitchFamily="18" charset="2"/>
                <a:cs typeface="Times New Roman" panose="02020603050405020304" pitchFamily="18" charset="0"/>
              </a:rPr>
              <a:t>e</a:t>
            </a:r>
            <a:r>
              <a:rPr lang="en-CA" dirty="0">
                <a:solidFill>
                  <a:srgbClr val="7030A0"/>
                </a:solidFill>
                <a:latin typeface="Times New Roman" panose="02020603050405020304" pitchFamily="18" charset="0"/>
                <a:cs typeface="Times New Roman" panose="02020603050405020304" pitchFamily="18" charset="0"/>
              </a:rPr>
              <a:t> &gt; </a:t>
            </a:r>
            <a:r>
              <a:rPr lang="en-CA" i="1" dirty="0" err="1">
                <a:solidFill>
                  <a:srgbClr val="7030A0"/>
                </a:solidFill>
                <a:latin typeface="Symbol" panose="05050102010706020507" pitchFamily="18" charset="2"/>
                <a:cs typeface="Times New Roman" panose="02020603050405020304" pitchFamily="18" charset="0"/>
              </a:rPr>
              <a:t>t</a:t>
            </a:r>
            <a:r>
              <a:rPr lang="en-CA" i="1" baseline="-25000" dirty="0" err="1">
                <a:solidFill>
                  <a:srgbClr val="7030A0"/>
                </a:solidFill>
                <a:latin typeface="Symbol" panose="05050102010706020507" pitchFamily="18" charset="2"/>
                <a:cs typeface="Times New Roman" panose="02020603050405020304" pitchFamily="18" charset="0"/>
              </a:rPr>
              <a:t>s</a:t>
            </a:r>
            <a:endParaRPr lang="en-CA" b="1" i="1" baseline="-25000" dirty="0">
              <a:solidFill>
                <a:srgbClr val="7030A0"/>
              </a:solidFill>
              <a:latin typeface="Symbol" panose="05050102010706020507" pitchFamily="18" charset="2"/>
              <a:cs typeface="Times New Roman" panose="02020603050405020304" pitchFamily="18" charset="0"/>
            </a:endParaRPr>
          </a:p>
        </p:txBody>
      </p:sp>
    </p:spTree>
    <p:extLst>
      <p:ext uri="{BB962C8B-B14F-4D97-AF65-F5344CB8AC3E}">
        <p14:creationId xmlns:p14="http://schemas.microsoft.com/office/powerpoint/2010/main" val="2699145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Spring-Dashpot Diagrams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17</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9906000"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Spring-dashpot diagrams</a:t>
            </a:r>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514744"/>
            <a:ext cx="9906000" cy="26376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Graphical spring-dashpot diagrams give a convenient way for representing equations of the kinetic or Zener’s type</a:t>
            </a:r>
          </a:p>
          <a:p>
            <a:r>
              <a:rPr lang="en-US" sz="2000" dirty="0"/>
              <a:t>The elements are combined to achieve:</a:t>
            </a:r>
          </a:p>
          <a:p>
            <a:pPr lvl="1"/>
            <a:r>
              <a:rPr lang="en-US" sz="1800" dirty="0"/>
              <a:t>Desired </a:t>
            </a:r>
            <a:r>
              <a:rPr lang="en-US" sz="1800" dirty="0">
                <a:solidFill>
                  <a:srgbClr val="7030A0"/>
                </a:solidFill>
              </a:rPr>
              <a:t>low-frequency response </a:t>
            </a:r>
            <a:r>
              <a:rPr lang="en-US" sz="1800" dirty="0"/>
              <a:t>(</a:t>
            </a:r>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R</a:t>
            </a:r>
            <a:r>
              <a:rPr lang="en-US" sz="1800" dirty="0"/>
              <a:t>)</a:t>
            </a:r>
          </a:p>
          <a:p>
            <a:pPr lvl="1"/>
            <a:r>
              <a:rPr lang="en-US" sz="1800" dirty="0"/>
              <a:t>Desired </a:t>
            </a:r>
            <a:r>
              <a:rPr lang="en-US" sz="1800" dirty="0">
                <a:solidFill>
                  <a:srgbClr val="7030A0"/>
                </a:solidFill>
              </a:rPr>
              <a:t>high-frequency response </a:t>
            </a:r>
            <a:r>
              <a:rPr lang="en-US" sz="1800" dirty="0"/>
              <a:t>(</a:t>
            </a:r>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U</a:t>
            </a:r>
            <a:r>
              <a:rPr lang="en-US" sz="1800" dirty="0"/>
              <a:t>)</a:t>
            </a:r>
          </a:p>
          <a:p>
            <a:pPr lvl="1"/>
            <a:r>
              <a:rPr lang="en-US" sz="1800" dirty="0"/>
              <a:t>Desired </a:t>
            </a:r>
            <a:r>
              <a:rPr lang="en-US" sz="1800" dirty="0">
                <a:solidFill>
                  <a:srgbClr val="7030A0"/>
                </a:solidFill>
              </a:rPr>
              <a:t>frequency (or a broader band) of transition </a:t>
            </a:r>
            <a:r>
              <a:rPr lang="en-US" sz="1800" dirty="0"/>
              <a:t>from </a:t>
            </a:r>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R</a:t>
            </a:r>
            <a:r>
              <a:rPr lang="en-US" sz="1800" dirty="0">
                <a:latin typeface="Times New Roman" panose="02020603050405020304" pitchFamily="18" charset="0"/>
                <a:cs typeface="Times New Roman" panose="02020603050405020304" pitchFamily="18" charset="0"/>
              </a:rPr>
              <a:t> to </a:t>
            </a:r>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U</a:t>
            </a:r>
            <a:r>
              <a:rPr lang="en-US" sz="1800" dirty="0">
                <a:latin typeface="Times New Roman" panose="02020603050405020304" pitchFamily="18" charset="0"/>
                <a:cs typeface="Times New Roman" panose="02020603050405020304" pitchFamily="18" charset="0"/>
              </a:rPr>
              <a:t> </a:t>
            </a:r>
            <a:r>
              <a:rPr lang="en-US" sz="1800" dirty="0"/>
              <a:t> </a:t>
            </a:r>
            <a:endParaRPr lang="en-US" sz="2000" dirty="0"/>
          </a:p>
          <a:p>
            <a:pPr marL="0" indent="0">
              <a:buNone/>
            </a:pPr>
            <a:endParaRPr lang="en-US" sz="2000" dirty="0"/>
          </a:p>
        </p:txBody>
      </p:sp>
      <p:sp>
        <p:nvSpPr>
          <p:cNvPr id="4" name="Content Placeholder 2">
            <a:extLst>
              <a:ext uri="{FF2B5EF4-FFF2-40B4-BE49-F238E27FC236}">
                <a16:creationId xmlns:a16="http://schemas.microsoft.com/office/drawing/2014/main" id="{A8340BC3-C767-19DD-BB88-21A3DF8FF05B}"/>
              </a:ext>
            </a:extLst>
          </p:cNvPr>
          <p:cNvSpPr txBox="1">
            <a:spLocks/>
          </p:cNvSpPr>
          <p:nvPr/>
        </p:nvSpPr>
        <p:spPr>
          <a:xfrm>
            <a:off x="622300" y="4152380"/>
            <a:ext cx="9906000" cy="20175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000" dirty="0"/>
          </a:p>
        </p:txBody>
      </p:sp>
    </p:spTree>
    <p:extLst>
      <p:ext uri="{BB962C8B-B14F-4D97-AF65-F5344CB8AC3E}">
        <p14:creationId xmlns:p14="http://schemas.microsoft.com/office/powerpoint/2010/main" val="2275616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Spring-Dashpot Diagrams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18</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9906000"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Rules for spring-dashpot arrangements</a:t>
            </a:r>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264223"/>
            <a:ext cx="9906000" cy="28944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For elements connected in series, </a:t>
            </a:r>
            <a:r>
              <a:rPr lang="en-US" sz="2000" dirty="0">
                <a:solidFill>
                  <a:srgbClr val="7030A0"/>
                </a:solidFill>
              </a:rPr>
              <a:t>the stress is common to all of them</a:t>
            </a:r>
            <a:r>
              <a:rPr lang="en-US" sz="2000" dirty="0"/>
              <a:t>. Therefore, </a:t>
            </a:r>
            <a:r>
              <a:rPr lang="en-US" sz="2000" u="sng" dirty="0"/>
              <a:t>the stress can be used as an independent variable</a:t>
            </a:r>
            <a:r>
              <a:rPr lang="en-US" sz="2000" dirty="0"/>
              <a:t>, and the strains derived from it.</a:t>
            </a:r>
          </a:p>
          <a:p>
            <a:r>
              <a:rPr lang="en-US" sz="2000" dirty="0"/>
              <a:t>For elements connected in parallel, </a:t>
            </a:r>
            <a:r>
              <a:rPr lang="en-US" sz="2000" dirty="0">
                <a:solidFill>
                  <a:srgbClr val="7030A0"/>
                </a:solidFill>
              </a:rPr>
              <a:t>the strains are equal</a:t>
            </a:r>
            <a:r>
              <a:rPr lang="en-US" sz="2000" dirty="0"/>
              <a:t>, and </a:t>
            </a:r>
            <a:r>
              <a:rPr lang="en-US" sz="2000" u="sng" dirty="0"/>
              <a:t>they can be used for parameterizing</a:t>
            </a:r>
            <a:r>
              <a:rPr lang="en-US" sz="2000" dirty="0"/>
              <a:t> the deformation.</a:t>
            </a:r>
          </a:p>
          <a:p>
            <a:r>
              <a:rPr lang="en-US" sz="2000" dirty="0"/>
              <a:t>For a spring element, the </a:t>
            </a:r>
            <a:r>
              <a:rPr lang="en-US" sz="2000" u="sng" dirty="0"/>
              <a:t>strain</a:t>
            </a:r>
            <a:r>
              <a:rPr lang="en-US" sz="2000" dirty="0"/>
              <a:t> and stress on it are related by   </a:t>
            </a:r>
          </a:p>
          <a:p>
            <a:r>
              <a:rPr lang="en-US" sz="2000" dirty="0"/>
              <a:t>For a dashpot element, the </a:t>
            </a:r>
            <a:r>
              <a:rPr lang="en-US" sz="2000" u="sng" dirty="0"/>
              <a:t>strain rate </a:t>
            </a:r>
            <a:r>
              <a:rPr lang="en-US" sz="2000" dirty="0"/>
              <a:t>and stress are related by </a:t>
            </a:r>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13" name="Object 12">
            <a:extLst>
              <a:ext uri="{FF2B5EF4-FFF2-40B4-BE49-F238E27FC236}">
                <a16:creationId xmlns:a16="http://schemas.microsoft.com/office/drawing/2014/main" id="{EAB926C1-FF20-FBE8-437A-21C79D127089}"/>
              </a:ext>
            </a:extLst>
          </p:cNvPr>
          <p:cNvGraphicFramePr>
            <a:graphicFrameLocks/>
          </p:cNvGraphicFramePr>
          <p:nvPr>
            <p:extLst>
              <p:ext uri="{D42A27DB-BD31-4B8C-83A1-F6EECF244321}">
                <p14:modId xmlns:p14="http://schemas.microsoft.com/office/powerpoint/2010/main" val="3724082613"/>
              </p:ext>
            </p:extLst>
          </p:nvPr>
        </p:nvGraphicFramePr>
        <p:xfrm>
          <a:off x="7394010" y="2616899"/>
          <a:ext cx="898220" cy="326510"/>
        </p:xfrm>
        <a:graphic>
          <a:graphicData uri="http://schemas.openxmlformats.org/presentationml/2006/ole">
            <mc:AlternateContent xmlns:mc="http://schemas.openxmlformats.org/markup-compatibility/2006">
              <mc:Choice xmlns:v="urn:schemas-microsoft-com:vml" Requires="v">
                <p:oleObj name="Equation" r:id="rId2" imgW="532937" imgH="177646" progId="Equation.DSMT4">
                  <p:embed/>
                </p:oleObj>
              </mc:Choice>
              <mc:Fallback>
                <p:oleObj name="Equation" r:id="rId2" imgW="532937" imgH="177646" progId="Equation.DSMT4">
                  <p:embed/>
                  <p:pic>
                    <p:nvPicPr>
                      <p:cNvPr id="0" name="Object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4010" y="2616899"/>
                        <a:ext cx="898220" cy="326510"/>
                      </a:xfrm>
                      <a:prstGeom prst="rect">
                        <a:avLst/>
                      </a:prstGeom>
                      <a:noFill/>
                    </p:spPr>
                  </p:pic>
                </p:oleObj>
              </mc:Fallback>
            </mc:AlternateContent>
          </a:graphicData>
        </a:graphic>
      </p:graphicFrame>
      <p:graphicFrame>
        <p:nvGraphicFramePr>
          <p:cNvPr id="15" name="Object 14">
            <a:extLst>
              <a:ext uri="{FF2B5EF4-FFF2-40B4-BE49-F238E27FC236}">
                <a16:creationId xmlns:a16="http://schemas.microsoft.com/office/drawing/2014/main" id="{7E39F4BD-EEBF-6656-3133-30690EFDE7D6}"/>
              </a:ext>
            </a:extLst>
          </p:cNvPr>
          <p:cNvGraphicFramePr>
            <a:graphicFrameLocks/>
          </p:cNvGraphicFramePr>
          <p:nvPr>
            <p:extLst>
              <p:ext uri="{D42A27DB-BD31-4B8C-83A1-F6EECF244321}">
                <p14:modId xmlns:p14="http://schemas.microsoft.com/office/powerpoint/2010/main" val="2323780821"/>
              </p:ext>
            </p:extLst>
          </p:nvPr>
        </p:nvGraphicFramePr>
        <p:xfrm>
          <a:off x="7528144" y="3074810"/>
          <a:ext cx="898220" cy="375115"/>
        </p:xfrm>
        <a:graphic>
          <a:graphicData uri="http://schemas.openxmlformats.org/presentationml/2006/ole">
            <mc:AlternateContent xmlns:mc="http://schemas.openxmlformats.org/markup-compatibility/2006">
              <mc:Choice xmlns:v="urn:schemas-microsoft-com:vml" Requires="v">
                <p:oleObj name="Equation" r:id="rId4" imgW="469696" imgH="203112" progId="Equation.DSMT4">
                  <p:embed/>
                </p:oleObj>
              </mc:Choice>
              <mc:Fallback>
                <p:oleObj name="Equation" r:id="rId4" imgW="469696" imgH="203112" progId="Equation.DSMT4">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8144" y="3074810"/>
                        <a:ext cx="898220" cy="375115"/>
                      </a:xfrm>
                      <a:prstGeom prst="rect">
                        <a:avLst/>
                      </a:prstGeom>
                      <a:noFill/>
                    </p:spPr>
                  </p:pic>
                </p:oleObj>
              </mc:Fallback>
            </mc:AlternateContent>
          </a:graphicData>
        </a:graphic>
      </p:graphicFrame>
      <p:sp>
        <p:nvSpPr>
          <p:cNvPr id="16" name="Content Placeholder 2">
            <a:extLst>
              <a:ext uri="{FF2B5EF4-FFF2-40B4-BE49-F238E27FC236}">
                <a16:creationId xmlns:a16="http://schemas.microsoft.com/office/drawing/2014/main" id="{31BE2C81-FF27-9F7C-B320-FC5504060C7E}"/>
              </a:ext>
            </a:extLst>
          </p:cNvPr>
          <p:cNvSpPr txBox="1">
            <a:spLocks/>
          </p:cNvSpPr>
          <p:nvPr/>
        </p:nvSpPr>
        <p:spPr>
          <a:xfrm>
            <a:off x="622300" y="3531697"/>
            <a:ext cx="9906000" cy="7206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Therefore, any stresses is generally represented by linear combinations of strains and strain rates in the various elements:</a:t>
            </a:r>
          </a:p>
        </p:txBody>
      </p:sp>
      <p:graphicFrame>
        <p:nvGraphicFramePr>
          <p:cNvPr id="18" name="Object 17">
            <a:extLst>
              <a:ext uri="{FF2B5EF4-FFF2-40B4-BE49-F238E27FC236}">
                <a16:creationId xmlns:a16="http://schemas.microsoft.com/office/drawing/2014/main" id="{D534AE0D-D2A1-1DBF-BE5E-2F00C649E5FF}"/>
              </a:ext>
            </a:extLst>
          </p:cNvPr>
          <p:cNvGraphicFramePr>
            <a:graphicFrameLocks/>
          </p:cNvGraphicFramePr>
          <p:nvPr>
            <p:extLst>
              <p:ext uri="{D42A27DB-BD31-4B8C-83A1-F6EECF244321}">
                <p14:modId xmlns:p14="http://schemas.microsoft.com/office/powerpoint/2010/main" val="152454114"/>
              </p:ext>
            </p:extLst>
          </p:nvPr>
        </p:nvGraphicFramePr>
        <p:xfrm>
          <a:off x="4171166" y="4276084"/>
          <a:ext cx="3222844" cy="716222"/>
        </p:xfrm>
        <a:graphic>
          <a:graphicData uri="http://schemas.openxmlformats.org/presentationml/2006/ole">
            <mc:AlternateContent xmlns:mc="http://schemas.openxmlformats.org/markup-compatibility/2006">
              <mc:Choice xmlns:v="urn:schemas-microsoft-com:vml" Requires="v">
                <p:oleObj name="Equation" r:id="rId6" imgW="1701800" imgH="355600" progId="Equation.DSMT4">
                  <p:embed/>
                </p:oleObj>
              </mc:Choice>
              <mc:Fallback>
                <p:oleObj name="Equation" r:id="rId6" imgW="1701800" imgH="355600" progId="Equation.DSMT4">
                  <p:embed/>
                  <p:pic>
                    <p:nvPicPr>
                      <p:cNvPr id="3" name="Object 2">
                        <a:extLst>
                          <a:ext uri="{FF2B5EF4-FFF2-40B4-BE49-F238E27FC236}">
                            <a16:creationId xmlns:a16="http://schemas.microsoft.com/office/drawing/2014/main" id="{2F323DB1-0E06-2A7A-5E60-D656F34996D4}"/>
                          </a:ext>
                        </a:extLst>
                      </p:cNvPr>
                      <p:cNvPicPr preferRelativeResize="0">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71166" y="4276084"/>
                        <a:ext cx="3222844" cy="716222"/>
                      </a:xfrm>
                      <a:prstGeom prst="rect">
                        <a:avLst/>
                      </a:prstGeom>
                      <a:noFill/>
                    </p:spPr>
                  </p:pic>
                </p:oleObj>
              </mc:Fallback>
            </mc:AlternateContent>
          </a:graphicData>
        </a:graphic>
      </p:graphicFrame>
      <p:sp>
        <p:nvSpPr>
          <p:cNvPr id="20" name="Content Placeholder 2">
            <a:extLst>
              <a:ext uri="{FF2B5EF4-FFF2-40B4-BE49-F238E27FC236}">
                <a16:creationId xmlns:a16="http://schemas.microsoft.com/office/drawing/2014/main" id="{B8435DA0-4915-CFC3-3DE2-EAA5FFE41FDB}"/>
              </a:ext>
            </a:extLst>
          </p:cNvPr>
          <p:cNvSpPr txBox="1">
            <a:spLocks/>
          </p:cNvSpPr>
          <p:nvPr/>
        </p:nvSpPr>
        <p:spPr>
          <a:xfrm>
            <a:off x="509566" y="5290691"/>
            <a:ext cx="9906000" cy="6137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accent4">
                    <a:lumMod val="50000"/>
                  </a:schemeClr>
                </a:solidFill>
              </a:rPr>
              <a:t>Let us consider several standard diagrams known as </a:t>
            </a:r>
            <a:r>
              <a:rPr lang="en-US" sz="2000" dirty="0">
                <a:solidFill>
                  <a:srgbClr val="7030A0"/>
                </a:solidFill>
              </a:rPr>
              <a:t>linear bodies </a:t>
            </a:r>
            <a:r>
              <a:rPr lang="en-US" sz="2000" dirty="0">
                <a:solidFill>
                  <a:schemeClr val="accent4">
                    <a:lumMod val="50000"/>
                  </a:schemeClr>
                </a:solidFill>
              </a:rPr>
              <a:t>(or linear solids)</a:t>
            </a:r>
            <a:endParaRPr lang="en-US" sz="1800" dirty="0">
              <a:solidFill>
                <a:schemeClr val="accent4">
                  <a:lumMod val="50000"/>
                </a:schemeClr>
              </a:solidFill>
            </a:endParaRPr>
          </a:p>
          <a:p>
            <a:endParaRPr lang="en-US" sz="2000" dirty="0">
              <a:solidFill>
                <a:schemeClr val="accent4">
                  <a:lumMod val="50000"/>
                </a:schemeClr>
              </a:solidFill>
            </a:endParaRPr>
          </a:p>
        </p:txBody>
      </p:sp>
    </p:spTree>
    <p:extLst>
      <p:ext uri="{BB962C8B-B14F-4D97-AF65-F5344CB8AC3E}">
        <p14:creationId xmlns:p14="http://schemas.microsoft.com/office/powerpoint/2010/main" val="264869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Linear Solids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19</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9906000"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Maxwell’s body</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264221"/>
            <a:ext cx="7344253" cy="15424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Maxwell’s body consists of a spring and a dashpot connected in series:</a:t>
            </a:r>
          </a:p>
          <a:p>
            <a:r>
              <a:rPr lang="en-US" sz="2000" dirty="0"/>
              <a:t>Using </a:t>
            </a:r>
            <a:r>
              <a:rPr lang="en-US" sz="2000" i="1" dirty="0">
                <a:latin typeface="Symbol" panose="05050102010706020507" pitchFamily="18" charset="2"/>
              </a:rPr>
              <a:t>s</a:t>
            </a:r>
            <a:r>
              <a:rPr lang="en-US" sz="2000" dirty="0"/>
              <a:t>  (common to both elements) as an independent variable, Zener’s type equation for this body is obtained </a:t>
            </a:r>
            <a:r>
              <a:rPr lang="en-US" sz="2000" dirty="0">
                <a:solidFill>
                  <a:schemeClr val="accent4">
                    <a:lumMod val="50000"/>
                  </a:schemeClr>
                </a:solidFill>
              </a:rPr>
              <a:t>(try this!)</a:t>
            </a:r>
            <a:r>
              <a:rPr lang="en-US" sz="2000" dirty="0"/>
              <a:t>: </a:t>
            </a:r>
          </a:p>
        </p:txBody>
      </p:sp>
      <p:pic>
        <p:nvPicPr>
          <p:cNvPr id="2" name="Picture 1">
            <a:extLst>
              <a:ext uri="{FF2B5EF4-FFF2-40B4-BE49-F238E27FC236}">
                <a16:creationId xmlns:a16="http://schemas.microsoft.com/office/drawing/2014/main" id="{ADA823B7-6CA9-D5B0-EDFF-C59F03C52B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12561" y="1132822"/>
            <a:ext cx="2341239" cy="1978828"/>
          </a:xfrm>
          <a:prstGeom prst="rect">
            <a:avLst/>
          </a:prstGeom>
          <a:noFill/>
          <a:ln>
            <a:noFill/>
          </a:ln>
        </p:spPr>
      </p:pic>
      <p:graphicFrame>
        <p:nvGraphicFramePr>
          <p:cNvPr id="10" name="Object 9">
            <a:extLst>
              <a:ext uri="{FF2B5EF4-FFF2-40B4-BE49-F238E27FC236}">
                <a16:creationId xmlns:a16="http://schemas.microsoft.com/office/drawing/2014/main" id="{9E8F104F-A851-2520-30B4-D90D4DD385EB}"/>
              </a:ext>
            </a:extLst>
          </p:cNvPr>
          <p:cNvGraphicFramePr>
            <a:graphicFrameLocks/>
          </p:cNvGraphicFramePr>
          <p:nvPr/>
        </p:nvGraphicFramePr>
        <p:xfrm>
          <a:off x="3204896" y="2614631"/>
          <a:ext cx="1718722" cy="669022"/>
        </p:xfrm>
        <a:graphic>
          <a:graphicData uri="http://schemas.openxmlformats.org/presentationml/2006/ole">
            <mc:AlternateContent xmlns:mc="http://schemas.openxmlformats.org/markup-compatibility/2006">
              <mc:Choice xmlns:v="urn:schemas-microsoft-com:vml" Requires="v">
                <p:oleObj name="Equation" r:id="rId3" imgW="901309" imgH="393529" progId="Equation.DSMT4">
                  <p:embed/>
                </p:oleObj>
              </mc:Choice>
              <mc:Fallback>
                <p:oleObj name="Equation" r:id="rId3" imgW="901309" imgH="393529" progId="Equation.DSMT4">
                  <p:embed/>
                  <p:pic>
                    <p:nvPicPr>
                      <p:cNvPr id="10" name="Object 9">
                        <a:extLst>
                          <a:ext uri="{FF2B5EF4-FFF2-40B4-BE49-F238E27FC236}">
                            <a16:creationId xmlns:a16="http://schemas.microsoft.com/office/drawing/2014/main" id="{9E8F104F-A851-2520-30B4-D90D4DD385E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4896" y="2614631"/>
                        <a:ext cx="1718722" cy="669022"/>
                      </a:xfrm>
                      <a:prstGeom prst="rect">
                        <a:avLst/>
                      </a:prstGeom>
                      <a:noFill/>
                    </p:spPr>
                  </p:pic>
                </p:oleObj>
              </mc:Fallback>
            </mc:AlternateContent>
          </a:graphicData>
        </a:graphic>
      </p:graphicFrame>
      <p:sp>
        <p:nvSpPr>
          <p:cNvPr id="13" name="Content Placeholder 2">
            <a:extLst>
              <a:ext uri="{FF2B5EF4-FFF2-40B4-BE49-F238E27FC236}">
                <a16:creationId xmlns:a16="http://schemas.microsoft.com/office/drawing/2014/main" id="{A919714C-58B1-9356-C00D-F099E965B622}"/>
              </a:ext>
            </a:extLst>
          </p:cNvPr>
          <p:cNvSpPr txBox="1">
            <a:spLocks/>
          </p:cNvSpPr>
          <p:nvPr/>
        </p:nvSpPr>
        <p:spPr>
          <a:xfrm>
            <a:off x="622299" y="3434280"/>
            <a:ext cx="7344253" cy="29220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Thus, comparing to Zener’s equation:</a:t>
            </a:r>
          </a:p>
          <a:p>
            <a:pPr lvl="1"/>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U</a:t>
            </a:r>
            <a:r>
              <a:rPr lang="en-US" sz="1800" dirty="0"/>
              <a:t> </a:t>
            </a:r>
            <a:r>
              <a:rPr lang="en-US" sz="1800" dirty="0">
                <a:latin typeface="Times New Roman" panose="02020603050405020304" pitchFamily="18" charset="0"/>
                <a:cs typeface="Times New Roman" panose="02020603050405020304" pitchFamily="18" charset="0"/>
                <a:sym typeface="Symbol" panose="05050102010706020507" pitchFamily="18" charset="2"/>
              </a:rPr>
              <a:t>= </a:t>
            </a:r>
            <a:r>
              <a:rPr lang="en-US" sz="1800" i="1" dirty="0">
                <a:latin typeface="Times New Roman" panose="02020603050405020304" pitchFamily="18" charset="0"/>
                <a:cs typeface="Times New Roman" panose="02020603050405020304" pitchFamily="18" charset="0"/>
                <a:sym typeface="Symbol" panose="05050102010706020507" pitchFamily="18" charset="2"/>
              </a:rPr>
              <a:t>M</a:t>
            </a:r>
            <a:endParaRPr lang="en-US" sz="1800" i="1" dirty="0">
              <a:latin typeface="Times New Roman" panose="02020603050405020304" pitchFamily="18" charset="0"/>
              <a:cs typeface="Times New Roman" panose="02020603050405020304" pitchFamily="18" charset="0"/>
            </a:endParaRPr>
          </a:p>
          <a:p>
            <a:pPr lvl="1"/>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R</a:t>
            </a:r>
            <a:r>
              <a:rPr lang="en-US" sz="1800" dirty="0"/>
              <a:t> </a:t>
            </a:r>
            <a:r>
              <a:rPr lang="en-US" sz="1800" dirty="0">
                <a:latin typeface="Times New Roman" panose="02020603050405020304" pitchFamily="18" charset="0"/>
                <a:cs typeface="Times New Roman" panose="02020603050405020304" pitchFamily="18" charset="0"/>
                <a:sym typeface="Symbol" panose="05050102010706020507" pitchFamily="18" charset="2"/>
              </a:rPr>
              <a:t> 0 </a:t>
            </a:r>
            <a:r>
              <a:rPr lang="en-US" sz="1800" dirty="0">
                <a:sym typeface="Symbol" panose="05050102010706020507" pitchFamily="18" charset="2"/>
              </a:rPr>
              <a:t>(plastic deformation)</a:t>
            </a:r>
          </a:p>
          <a:p>
            <a:pPr lvl="1"/>
            <a:r>
              <a:rPr lang="en-US" sz="1800" dirty="0"/>
              <a:t>Strain relaxation time </a:t>
            </a:r>
            <a:r>
              <a:rPr lang="en-US" sz="1800" dirty="0">
                <a:latin typeface="Times New Roman" panose="02020603050405020304" pitchFamily="18" charset="0"/>
                <a:cs typeface="Times New Roman" panose="02020603050405020304" pitchFamily="18" charset="0"/>
                <a:sym typeface="Symbol" panose="05050102010706020507" pitchFamily="18" charset="2"/>
              </a:rPr>
              <a:t> ∞ as  </a:t>
            </a:r>
          </a:p>
          <a:p>
            <a:pPr lvl="1"/>
            <a:endParaRPr lang="en-US" sz="1800" dirty="0"/>
          </a:p>
          <a:p>
            <a:pPr lvl="1"/>
            <a:r>
              <a:rPr lang="en-US" sz="1800" dirty="0"/>
              <a:t>Stress relaxation time  </a:t>
            </a:r>
          </a:p>
          <a:p>
            <a:pPr lvl="1"/>
            <a:endParaRPr lang="en-US" sz="1800" dirty="0"/>
          </a:p>
          <a:p>
            <a:pPr lvl="1"/>
            <a:r>
              <a:rPr lang="en-US" sz="1800" dirty="0"/>
              <a:t>Complex modulus  </a:t>
            </a:r>
          </a:p>
        </p:txBody>
      </p:sp>
      <p:graphicFrame>
        <p:nvGraphicFramePr>
          <p:cNvPr id="15" name="Object 14">
            <a:extLst>
              <a:ext uri="{FF2B5EF4-FFF2-40B4-BE49-F238E27FC236}">
                <a16:creationId xmlns:a16="http://schemas.microsoft.com/office/drawing/2014/main" id="{F3CE4C4F-9A69-9052-D928-C68F0610A24A}"/>
              </a:ext>
            </a:extLst>
          </p:cNvPr>
          <p:cNvGraphicFramePr>
            <a:graphicFrameLocks/>
          </p:cNvGraphicFramePr>
          <p:nvPr/>
        </p:nvGraphicFramePr>
        <p:xfrm>
          <a:off x="3689607" y="4861384"/>
          <a:ext cx="749300" cy="621270"/>
        </p:xfrm>
        <a:graphic>
          <a:graphicData uri="http://schemas.openxmlformats.org/presentationml/2006/ole">
            <mc:AlternateContent xmlns:mc="http://schemas.openxmlformats.org/markup-compatibility/2006">
              <mc:Choice xmlns:v="urn:schemas-microsoft-com:vml" Requires="v">
                <p:oleObj name="Equation" r:id="rId5" imgW="520474" imgH="393529" progId="Equation.DSMT4">
                  <p:embed/>
                </p:oleObj>
              </mc:Choice>
              <mc:Fallback>
                <p:oleObj name="Equation" r:id="rId5" imgW="520474" imgH="393529" progId="Equation.DSMT4">
                  <p:embed/>
                  <p:pic>
                    <p:nvPicPr>
                      <p:cNvPr id="15" name="Object 14">
                        <a:extLst>
                          <a:ext uri="{FF2B5EF4-FFF2-40B4-BE49-F238E27FC236}">
                            <a16:creationId xmlns:a16="http://schemas.microsoft.com/office/drawing/2014/main" id="{F3CE4C4F-9A69-9052-D928-C68F0610A24A}"/>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9607" y="4861384"/>
                        <a:ext cx="749300" cy="621270"/>
                      </a:xfrm>
                      <a:prstGeom prst="rect">
                        <a:avLst/>
                      </a:prstGeom>
                      <a:noFill/>
                    </p:spPr>
                  </p:pic>
                </p:oleObj>
              </mc:Fallback>
            </mc:AlternateContent>
          </a:graphicData>
        </a:graphic>
      </p:graphicFrame>
      <p:graphicFrame>
        <p:nvGraphicFramePr>
          <p:cNvPr id="18" name="Object 17">
            <a:extLst>
              <a:ext uri="{FF2B5EF4-FFF2-40B4-BE49-F238E27FC236}">
                <a16:creationId xmlns:a16="http://schemas.microsoft.com/office/drawing/2014/main" id="{0554030F-463A-DD33-99B1-7E739D1483ED}"/>
              </a:ext>
            </a:extLst>
          </p:cNvPr>
          <p:cNvGraphicFramePr>
            <a:graphicFrameLocks/>
          </p:cNvGraphicFramePr>
          <p:nvPr/>
        </p:nvGraphicFramePr>
        <p:xfrm>
          <a:off x="4239642" y="4264005"/>
          <a:ext cx="1030857" cy="621270"/>
        </p:xfrm>
        <a:graphic>
          <a:graphicData uri="http://schemas.openxmlformats.org/presentationml/2006/ole">
            <mc:AlternateContent xmlns:mc="http://schemas.openxmlformats.org/markup-compatibility/2006">
              <mc:Choice xmlns:v="urn:schemas-microsoft-com:vml" Requires="v">
                <p:oleObj name="Equation" r:id="rId7" imgW="571252" imgH="431613" progId="Equation.DSMT4">
                  <p:embed/>
                </p:oleObj>
              </mc:Choice>
              <mc:Fallback>
                <p:oleObj name="Equation" r:id="rId7" imgW="571252" imgH="431613" progId="Equation.DSMT4">
                  <p:embed/>
                  <p:pic>
                    <p:nvPicPr>
                      <p:cNvPr id="18" name="Object 17">
                        <a:extLst>
                          <a:ext uri="{FF2B5EF4-FFF2-40B4-BE49-F238E27FC236}">
                            <a16:creationId xmlns:a16="http://schemas.microsoft.com/office/drawing/2014/main" id="{0554030F-463A-DD33-99B1-7E739D1483ED}"/>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39642" y="4264005"/>
                        <a:ext cx="1030857" cy="621270"/>
                      </a:xfrm>
                      <a:prstGeom prst="rect">
                        <a:avLst/>
                      </a:prstGeom>
                      <a:noFill/>
                    </p:spPr>
                  </p:pic>
                </p:oleObj>
              </mc:Fallback>
            </mc:AlternateContent>
          </a:graphicData>
        </a:graphic>
      </p:graphicFrame>
      <p:graphicFrame>
        <p:nvGraphicFramePr>
          <p:cNvPr id="4" name="Object 3">
            <a:extLst>
              <a:ext uri="{FF2B5EF4-FFF2-40B4-BE49-F238E27FC236}">
                <a16:creationId xmlns:a16="http://schemas.microsoft.com/office/drawing/2014/main" id="{B97143D7-930C-517F-58F8-E4CFB6E6266E}"/>
              </a:ext>
            </a:extLst>
          </p:cNvPr>
          <p:cNvGraphicFramePr>
            <a:graphicFrameLocks/>
          </p:cNvGraphicFramePr>
          <p:nvPr>
            <p:extLst>
              <p:ext uri="{D42A27DB-BD31-4B8C-83A1-F6EECF244321}">
                <p14:modId xmlns:p14="http://schemas.microsoft.com/office/powerpoint/2010/main" val="1425685917"/>
              </p:ext>
            </p:extLst>
          </p:nvPr>
        </p:nvGraphicFramePr>
        <p:xfrm>
          <a:off x="3204896" y="5549848"/>
          <a:ext cx="2154504" cy="691130"/>
        </p:xfrm>
        <a:graphic>
          <a:graphicData uri="http://schemas.openxmlformats.org/presentationml/2006/ole">
            <mc:AlternateContent xmlns:mc="http://schemas.openxmlformats.org/markup-compatibility/2006">
              <mc:Choice xmlns:v="urn:schemas-microsoft-com:vml" Requires="v">
                <p:oleObj name="Equation" r:id="rId9" imgW="1612800" imgH="469800" progId="Equation.DSMT4">
                  <p:embed/>
                </p:oleObj>
              </mc:Choice>
              <mc:Fallback>
                <p:oleObj name="Equation" r:id="rId9" imgW="1612800" imgH="469800" progId="Equation.DSMT4">
                  <p:embed/>
                  <p:pic>
                    <p:nvPicPr>
                      <p:cNvPr id="0" name="Object 1"/>
                      <p:cNvPicPr preferRelativeResize="0">
                        <a:picLocks noChangeArrowheads="1"/>
                      </p:cNvPicPr>
                      <p:nvPr/>
                    </p:nvPicPr>
                    <p:blipFill>
                      <a:blip r:embed="rId10"/>
                      <a:srcRect/>
                      <a:stretch>
                        <a:fillRect/>
                      </a:stretch>
                    </p:blipFill>
                    <p:spPr bwMode="auto">
                      <a:xfrm>
                        <a:off x="3204896" y="5549848"/>
                        <a:ext cx="2154504" cy="691130"/>
                      </a:xfrm>
                      <a:prstGeom prst="rect">
                        <a:avLst/>
                      </a:prstGeom>
                      <a:noFill/>
                    </p:spPr>
                  </p:pic>
                </p:oleObj>
              </mc:Fallback>
            </mc:AlternateContent>
          </a:graphicData>
        </a:graphic>
      </p:graphicFrame>
    </p:spTree>
    <p:extLst>
      <p:ext uri="{BB962C8B-B14F-4D97-AF65-F5344CB8AC3E}">
        <p14:creationId xmlns:p14="http://schemas.microsoft.com/office/powerpoint/2010/main" val="2844170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Linear Solids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20</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9906000"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Kelvin-Voigt’s body</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264221"/>
            <a:ext cx="7344253" cy="154247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Kelvin-Voigt’s body consists of a spring and a dashpot connected in parallel:</a:t>
            </a:r>
          </a:p>
          <a:p>
            <a:r>
              <a:rPr lang="en-US" sz="2000" dirty="0"/>
              <a:t>The strain </a:t>
            </a:r>
            <a:r>
              <a:rPr lang="en-US" sz="2000" i="1" dirty="0">
                <a:latin typeface="Symbol" panose="05050102010706020507" pitchFamily="18" charset="2"/>
              </a:rPr>
              <a:t>e</a:t>
            </a:r>
            <a:r>
              <a:rPr lang="en-US" sz="2000" dirty="0"/>
              <a:t>  (common to both elements) can be used as an independent variable, and Zener’s type equation for this body is </a:t>
            </a:r>
            <a:r>
              <a:rPr lang="en-US" sz="2000" dirty="0">
                <a:solidFill>
                  <a:schemeClr val="accent4">
                    <a:lumMod val="50000"/>
                  </a:schemeClr>
                </a:solidFill>
              </a:rPr>
              <a:t>(verify this!)</a:t>
            </a:r>
            <a:r>
              <a:rPr lang="en-US" sz="2000" dirty="0"/>
              <a:t>: </a:t>
            </a:r>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3" name="Content Placeholder 2">
            <a:extLst>
              <a:ext uri="{FF2B5EF4-FFF2-40B4-BE49-F238E27FC236}">
                <a16:creationId xmlns:a16="http://schemas.microsoft.com/office/drawing/2014/main" id="{A919714C-58B1-9356-C00D-F099E965B622}"/>
              </a:ext>
            </a:extLst>
          </p:cNvPr>
          <p:cNvSpPr txBox="1">
            <a:spLocks/>
          </p:cNvSpPr>
          <p:nvPr/>
        </p:nvSpPr>
        <p:spPr>
          <a:xfrm>
            <a:off x="622299" y="3434279"/>
            <a:ext cx="4521201" cy="27506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Comparing to Zener’s equation:</a:t>
            </a:r>
          </a:p>
          <a:p>
            <a:pPr lvl="1"/>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U</a:t>
            </a:r>
            <a:r>
              <a:rPr lang="en-US" sz="1800" dirty="0"/>
              <a:t> </a:t>
            </a:r>
            <a:r>
              <a:rPr lang="en-US" sz="1800" dirty="0">
                <a:latin typeface="Times New Roman" panose="02020603050405020304" pitchFamily="18" charset="0"/>
                <a:cs typeface="Times New Roman" panose="02020603050405020304" pitchFamily="18" charset="0"/>
                <a:sym typeface="Symbol" panose="05050102010706020507" pitchFamily="18" charset="2"/>
              </a:rPr>
              <a:t>= </a:t>
            </a:r>
            <a:r>
              <a:rPr lang="en-US" sz="1800" i="1" dirty="0">
                <a:latin typeface="Times New Roman" panose="02020603050405020304" pitchFamily="18" charset="0"/>
                <a:cs typeface="Times New Roman" panose="02020603050405020304" pitchFamily="18" charset="0"/>
                <a:sym typeface="Symbol" panose="05050102010706020507" pitchFamily="18" charset="2"/>
              </a:rPr>
              <a:t>∞</a:t>
            </a:r>
          </a:p>
          <a:p>
            <a:pPr lvl="1"/>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R</a:t>
            </a:r>
            <a:r>
              <a:rPr lang="en-US" sz="1800" dirty="0"/>
              <a:t> </a:t>
            </a:r>
            <a:r>
              <a:rPr lang="en-US" sz="1800" dirty="0">
                <a:latin typeface="Times New Roman" panose="02020603050405020304" pitchFamily="18" charset="0"/>
                <a:cs typeface="Times New Roman" panose="02020603050405020304" pitchFamily="18" charset="0"/>
                <a:sym typeface="Symbol" panose="05050102010706020507" pitchFamily="18" charset="2"/>
              </a:rPr>
              <a:t>= </a:t>
            </a:r>
            <a:r>
              <a:rPr lang="en-US" sz="1800" i="1" dirty="0">
                <a:latin typeface="Times New Roman" panose="02020603050405020304" pitchFamily="18" charset="0"/>
                <a:cs typeface="Times New Roman" panose="02020603050405020304" pitchFamily="18" charset="0"/>
                <a:sym typeface="Symbol" panose="05050102010706020507" pitchFamily="18" charset="2"/>
              </a:rPr>
              <a:t>M</a:t>
            </a:r>
            <a:r>
              <a:rPr lang="en-US" sz="1800" dirty="0">
                <a:latin typeface="Times New Roman" panose="02020603050405020304" pitchFamily="18" charset="0"/>
                <a:cs typeface="Times New Roman" panose="02020603050405020304" pitchFamily="18" charset="0"/>
                <a:sym typeface="Symbol" panose="05050102010706020507" pitchFamily="18" charset="2"/>
              </a:rPr>
              <a:t> </a:t>
            </a:r>
            <a:r>
              <a:rPr lang="en-US" sz="1800" dirty="0">
                <a:sym typeface="Symbol" panose="05050102010706020507" pitchFamily="18" charset="2"/>
              </a:rPr>
              <a:t>(elastic deformation)</a:t>
            </a:r>
          </a:p>
          <a:p>
            <a:pPr lvl="1"/>
            <a:r>
              <a:rPr lang="en-US" sz="1800" dirty="0"/>
              <a:t>Strain relaxation time </a:t>
            </a:r>
            <a:r>
              <a:rPr lang="en-US" sz="1800" dirty="0">
                <a:sym typeface="Symbol" panose="05050102010706020507" pitchFamily="18" charset="2"/>
              </a:rPr>
              <a:t>is finite: </a:t>
            </a:r>
          </a:p>
          <a:p>
            <a:pPr lvl="1"/>
            <a:endParaRPr lang="en-US" sz="1800" dirty="0"/>
          </a:p>
          <a:p>
            <a:pPr lvl="1"/>
            <a:r>
              <a:rPr lang="en-US" sz="1800" dirty="0"/>
              <a:t>Stress relaxation time </a:t>
            </a:r>
            <a:r>
              <a:rPr lang="en-US" sz="1800" i="1" dirty="0" err="1">
                <a:latin typeface="Symbol" panose="05050102010706020507" pitchFamily="18" charset="2"/>
              </a:rPr>
              <a:t>t</a:t>
            </a:r>
            <a:r>
              <a:rPr lang="en-US" sz="1800" i="1" baseline="-25000" dirty="0" err="1">
                <a:latin typeface="Symbol" panose="05050102010706020507" pitchFamily="18" charset="2"/>
              </a:rPr>
              <a:t>s</a:t>
            </a:r>
            <a:r>
              <a:rPr lang="en-US" sz="1800" dirty="0"/>
              <a:t> </a:t>
            </a:r>
            <a:r>
              <a:rPr lang="en-US" sz="1800" dirty="0">
                <a:latin typeface="Times New Roman" panose="02020603050405020304" pitchFamily="18" charset="0"/>
                <a:cs typeface="Times New Roman" panose="02020603050405020304" pitchFamily="18" charset="0"/>
              </a:rPr>
              <a:t>= 0 </a:t>
            </a:r>
          </a:p>
          <a:p>
            <a:pPr lvl="1"/>
            <a:endParaRPr lang="en-US" sz="1800" dirty="0">
              <a:latin typeface="Times New Roman" panose="02020603050405020304" pitchFamily="18" charset="0"/>
              <a:cs typeface="Times New Roman" panose="02020603050405020304" pitchFamily="18" charset="0"/>
            </a:endParaRPr>
          </a:p>
          <a:p>
            <a:pPr lvl="1"/>
            <a:r>
              <a:rPr lang="en-US" sz="1800" dirty="0"/>
              <a:t>Complex modulus  </a:t>
            </a:r>
          </a:p>
          <a:p>
            <a:pPr lvl="1"/>
            <a:endParaRPr lang="en-US" sz="1800" dirty="0">
              <a:latin typeface="Times New Roman" panose="02020603050405020304" pitchFamily="18" charset="0"/>
              <a:cs typeface="Times New Roman" panose="02020603050405020304" pitchFamily="18" charset="0"/>
            </a:endParaRPr>
          </a:p>
        </p:txBody>
      </p:sp>
      <p:graphicFrame>
        <p:nvGraphicFramePr>
          <p:cNvPr id="18" name="Object 17">
            <a:extLst>
              <a:ext uri="{FF2B5EF4-FFF2-40B4-BE49-F238E27FC236}">
                <a16:creationId xmlns:a16="http://schemas.microsoft.com/office/drawing/2014/main" id="{0554030F-463A-DD33-99B1-7E739D1483ED}"/>
              </a:ext>
            </a:extLst>
          </p:cNvPr>
          <p:cNvGraphicFramePr>
            <a:graphicFrameLocks/>
          </p:cNvGraphicFramePr>
          <p:nvPr>
            <p:extLst>
              <p:ext uri="{D42A27DB-BD31-4B8C-83A1-F6EECF244321}">
                <p14:modId xmlns:p14="http://schemas.microsoft.com/office/powerpoint/2010/main" val="3244372201"/>
              </p:ext>
            </p:extLst>
          </p:nvPr>
        </p:nvGraphicFramePr>
        <p:xfrm>
          <a:off x="4294425" y="4283732"/>
          <a:ext cx="976075" cy="577652"/>
        </p:xfrm>
        <a:graphic>
          <a:graphicData uri="http://schemas.openxmlformats.org/presentationml/2006/ole">
            <mc:AlternateContent xmlns:mc="http://schemas.openxmlformats.org/markup-compatibility/2006">
              <mc:Choice xmlns:v="urn:schemas-microsoft-com:vml" Requires="v">
                <p:oleObj name="Equation" r:id="rId2" imgW="507960" imgH="393480" progId="Equation.DSMT4">
                  <p:embed/>
                </p:oleObj>
              </mc:Choice>
              <mc:Fallback>
                <p:oleObj name="Equation" r:id="rId2" imgW="507960" imgH="393480" progId="Equation.DSMT4">
                  <p:embed/>
                  <p:pic>
                    <p:nvPicPr>
                      <p:cNvPr id="0" name="Object 5"/>
                      <p:cNvPicPr>
                        <a:picLocks noChangeArrowheads="1"/>
                      </p:cNvPicPr>
                      <p:nvPr/>
                    </p:nvPicPr>
                    <p:blipFill>
                      <a:blip r:embed="rId3"/>
                      <a:srcRect/>
                      <a:stretch>
                        <a:fillRect/>
                      </a:stretch>
                    </p:blipFill>
                    <p:spPr bwMode="auto">
                      <a:xfrm>
                        <a:off x="4294425" y="4283732"/>
                        <a:ext cx="976075" cy="577652"/>
                      </a:xfrm>
                      <a:prstGeom prst="rect">
                        <a:avLst/>
                      </a:prstGeom>
                      <a:noFill/>
                    </p:spPr>
                  </p:pic>
                </p:oleObj>
              </mc:Fallback>
            </mc:AlternateContent>
          </a:graphicData>
        </a:graphic>
      </p:graphicFrame>
      <p:pic>
        <p:nvPicPr>
          <p:cNvPr id="20" name="Picture 19">
            <a:extLst>
              <a:ext uri="{FF2B5EF4-FFF2-40B4-BE49-F238E27FC236}">
                <a16:creationId xmlns:a16="http://schemas.microsoft.com/office/drawing/2014/main" id="{F57E55FE-FF53-E97E-C597-973B3951636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58733" y="821241"/>
            <a:ext cx="1625320" cy="2466889"/>
          </a:xfrm>
          <a:prstGeom prst="rect">
            <a:avLst/>
          </a:prstGeom>
          <a:noFill/>
          <a:ln>
            <a:noFill/>
          </a:ln>
        </p:spPr>
      </p:pic>
      <p:graphicFrame>
        <p:nvGraphicFramePr>
          <p:cNvPr id="22" name="Object 21">
            <a:extLst>
              <a:ext uri="{FF2B5EF4-FFF2-40B4-BE49-F238E27FC236}">
                <a16:creationId xmlns:a16="http://schemas.microsoft.com/office/drawing/2014/main" id="{10B9877B-B2F2-DF92-35CA-025CED28B347}"/>
              </a:ext>
            </a:extLst>
          </p:cNvPr>
          <p:cNvGraphicFramePr>
            <a:graphicFrameLocks/>
          </p:cNvGraphicFramePr>
          <p:nvPr>
            <p:extLst>
              <p:ext uri="{D42A27DB-BD31-4B8C-83A1-F6EECF244321}">
                <p14:modId xmlns:p14="http://schemas.microsoft.com/office/powerpoint/2010/main" val="2935975143"/>
              </p:ext>
            </p:extLst>
          </p:nvPr>
        </p:nvGraphicFramePr>
        <p:xfrm>
          <a:off x="3252497" y="2694009"/>
          <a:ext cx="1623519" cy="392089"/>
        </p:xfrm>
        <a:graphic>
          <a:graphicData uri="http://schemas.openxmlformats.org/presentationml/2006/ole">
            <mc:AlternateContent xmlns:mc="http://schemas.openxmlformats.org/markup-compatibility/2006">
              <mc:Choice xmlns:v="urn:schemas-microsoft-com:vml" Requires="v">
                <p:oleObj name="Equation" r:id="rId5" imgW="837836" imgH="203112" progId="Equation.DSMT4">
                  <p:embed/>
                </p:oleObj>
              </mc:Choice>
              <mc:Fallback>
                <p:oleObj name="Equation" r:id="rId5" imgW="837836" imgH="203112" progId="Equation.DSMT4">
                  <p:embed/>
                  <p:pic>
                    <p:nvPicPr>
                      <p:cNvPr id="0" name="Object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2497" y="2694009"/>
                        <a:ext cx="1623519" cy="392089"/>
                      </a:xfrm>
                      <a:prstGeom prst="rect">
                        <a:avLst/>
                      </a:prstGeom>
                      <a:noFill/>
                    </p:spPr>
                  </p:pic>
                </p:oleObj>
              </mc:Fallback>
            </mc:AlternateContent>
          </a:graphicData>
        </a:graphic>
      </p:graphicFrame>
      <p:graphicFrame>
        <p:nvGraphicFramePr>
          <p:cNvPr id="24" name="Object 23">
            <a:extLst>
              <a:ext uri="{FF2B5EF4-FFF2-40B4-BE49-F238E27FC236}">
                <a16:creationId xmlns:a16="http://schemas.microsoft.com/office/drawing/2014/main" id="{EBD27A6D-83A5-5DB7-FBE4-A319159EF09C}"/>
              </a:ext>
            </a:extLst>
          </p:cNvPr>
          <p:cNvGraphicFramePr>
            <a:graphicFrameLocks/>
          </p:cNvGraphicFramePr>
          <p:nvPr>
            <p:extLst>
              <p:ext uri="{D42A27DB-BD31-4B8C-83A1-F6EECF244321}">
                <p14:modId xmlns:p14="http://schemas.microsoft.com/office/powerpoint/2010/main" val="1481037808"/>
              </p:ext>
            </p:extLst>
          </p:nvPr>
        </p:nvGraphicFramePr>
        <p:xfrm>
          <a:off x="3415917" y="5593779"/>
          <a:ext cx="3200783" cy="426021"/>
        </p:xfrm>
        <a:graphic>
          <a:graphicData uri="http://schemas.openxmlformats.org/presentationml/2006/ole">
            <mc:AlternateContent xmlns:mc="http://schemas.openxmlformats.org/markup-compatibility/2006">
              <mc:Choice xmlns:v="urn:schemas-microsoft-com:vml" Requires="v">
                <p:oleObj name="Equation" r:id="rId7" imgW="2032000" imgH="254000" progId="Equation.DSMT4">
                  <p:embed/>
                </p:oleObj>
              </mc:Choice>
              <mc:Fallback>
                <p:oleObj name="Equation" r:id="rId7" imgW="2032000" imgH="254000" progId="Equation.DSMT4">
                  <p:embed/>
                  <p:pic>
                    <p:nvPicPr>
                      <p:cNvPr id="0" name="Object 9"/>
                      <p:cNvPicPr preferRelativeResize="0">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15917" y="5593779"/>
                        <a:ext cx="3200783" cy="426021"/>
                      </a:xfrm>
                      <a:prstGeom prst="rect">
                        <a:avLst/>
                      </a:prstGeom>
                      <a:noFill/>
                    </p:spPr>
                  </p:pic>
                </p:oleObj>
              </mc:Fallback>
            </mc:AlternateContent>
          </a:graphicData>
        </a:graphic>
      </p:graphicFrame>
    </p:spTree>
    <p:extLst>
      <p:ext uri="{BB962C8B-B14F-4D97-AF65-F5344CB8AC3E}">
        <p14:creationId xmlns:p14="http://schemas.microsoft.com/office/powerpoint/2010/main" val="3784178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Standard Linear Solid</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21</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7572726"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Zener’s body (Standard Linear Solid, SLS)</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1" y="1264221"/>
            <a:ext cx="5219700" cy="209764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Zener’s body has two graphical forms:</a:t>
            </a:r>
          </a:p>
          <a:p>
            <a:r>
              <a:rPr lang="en-US" sz="2000" dirty="0"/>
              <a:t>Both forms lead to the same Zener’s equation for the observed strain and stress:</a:t>
            </a:r>
          </a:p>
          <a:p>
            <a:endParaRPr lang="en-US" sz="2000" dirty="0"/>
          </a:p>
          <a:p>
            <a:endParaRPr lang="en-US" sz="2000" dirty="0"/>
          </a:p>
          <a:p>
            <a:pPr lvl="1"/>
            <a:r>
              <a:rPr lang="en-US" sz="1800" dirty="0"/>
              <a:t>…but different relations for internal variables</a:t>
            </a:r>
          </a:p>
        </p:txBody>
      </p:sp>
      <p:sp>
        <p:nvSpPr>
          <p:cNvPr id="13" name="Content Placeholder 2">
            <a:extLst>
              <a:ext uri="{FF2B5EF4-FFF2-40B4-BE49-F238E27FC236}">
                <a16:creationId xmlns:a16="http://schemas.microsoft.com/office/drawing/2014/main" id="{A919714C-58B1-9356-C00D-F099E965B622}"/>
              </a:ext>
            </a:extLst>
          </p:cNvPr>
          <p:cNvSpPr txBox="1">
            <a:spLocks/>
          </p:cNvSpPr>
          <p:nvPr/>
        </p:nvSpPr>
        <p:spPr>
          <a:xfrm>
            <a:off x="622299" y="3434278"/>
            <a:ext cx="6718301" cy="315084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For diagram a):</a:t>
            </a:r>
          </a:p>
          <a:p>
            <a:pPr lvl="1"/>
            <a:r>
              <a:rPr lang="en-US" sz="1800" i="1" dirty="0">
                <a:latin typeface="Times New Roman" panose="02020603050405020304" pitchFamily="18" charset="0"/>
                <a:cs typeface="Times New Roman" panose="02020603050405020304" pitchFamily="18" charset="0"/>
              </a:rPr>
              <a:t>                 </a:t>
            </a:r>
            <a:r>
              <a:rPr lang="en-US" sz="1800" dirty="0">
                <a:solidFill>
                  <a:schemeClr val="accent4">
                    <a:lumMod val="50000"/>
                  </a:schemeClr>
                </a:solidFill>
                <a:sym typeface="Symbol" panose="05050102010706020507" pitchFamily="18" charset="2"/>
              </a:rPr>
              <a:t>(from basic relation and </a:t>
            </a:r>
            <a:r>
              <a:rPr lang="en-US" sz="1800" i="1" dirty="0" err="1">
                <a:solidFill>
                  <a:schemeClr val="accent4">
                    <a:lumMod val="50000"/>
                  </a:schemeClr>
                </a:solidFill>
                <a:latin typeface="Symbol" panose="05050102010706020507" pitchFamily="18" charset="2"/>
                <a:sym typeface="Symbol" panose="05050102010706020507" pitchFamily="18" charset="2"/>
              </a:rPr>
              <a:t>t</a:t>
            </a:r>
            <a:r>
              <a:rPr lang="en-US" sz="1800" i="1" baseline="-25000" dirty="0" err="1">
                <a:solidFill>
                  <a:schemeClr val="accent4">
                    <a:lumMod val="50000"/>
                  </a:schemeClr>
                </a:solidFill>
                <a:latin typeface="Symbol" panose="05050102010706020507" pitchFamily="18" charset="2"/>
                <a:sym typeface="Symbol" panose="05050102010706020507" pitchFamily="18" charset="2"/>
              </a:rPr>
              <a:t>e</a:t>
            </a:r>
            <a:r>
              <a:rPr lang="en-US" sz="1800" dirty="0">
                <a:solidFill>
                  <a:schemeClr val="accent4">
                    <a:lumMod val="50000"/>
                  </a:schemeClr>
                </a:solidFill>
                <a:sym typeface="Symbol" panose="05050102010706020507" pitchFamily="18" charset="2"/>
              </a:rPr>
              <a:t> and </a:t>
            </a:r>
            <a:r>
              <a:rPr lang="en-US" sz="1800" i="1" dirty="0" err="1">
                <a:solidFill>
                  <a:schemeClr val="accent4">
                    <a:lumMod val="50000"/>
                  </a:schemeClr>
                </a:solidFill>
                <a:latin typeface="Symbol" panose="05050102010706020507" pitchFamily="18" charset="2"/>
                <a:sym typeface="Symbol" panose="05050102010706020507" pitchFamily="18" charset="2"/>
              </a:rPr>
              <a:t>t</a:t>
            </a:r>
            <a:r>
              <a:rPr lang="en-US" sz="1800" i="1" baseline="-25000" dirty="0" err="1">
                <a:solidFill>
                  <a:schemeClr val="accent4">
                    <a:lumMod val="50000"/>
                  </a:schemeClr>
                </a:solidFill>
                <a:latin typeface="Symbol" panose="05050102010706020507" pitchFamily="18" charset="2"/>
                <a:sym typeface="Symbol" panose="05050102010706020507" pitchFamily="18" charset="2"/>
              </a:rPr>
              <a:t>s</a:t>
            </a:r>
            <a:r>
              <a:rPr lang="en-US" sz="1800" dirty="0">
                <a:solidFill>
                  <a:schemeClr val="accent4">
                    <a:lumMod val="50000"/>
                  </a:schemeClr>
                </a:solidFill>
                <a:sym typeface="Symbol" panose="05050102010706020507" pitchFamily="18" charset="2"/>
              </a:rPr>
              <a:t> below)</a:t>
            </a:r>
            <a:endParaRPr lang="en-US" sz="1800" i="1" dirty="0">
              <a:latin typeface="Times New Roman" panose="02020603050405020304" pitchFamily="18" charset="0"/>
              <a:cs typeface="Times New Roman" panose="02020603050405020304" pitchFamily="18" charset="0"/>
              <a:sym typeface="Symbol" panose="05050102010706020507" pitchFamily="18" charset="2"/>
            </a:endParaRPr>
          </a:p>
          <a:p>
            <a:pPr lvl="1"/>
            <a:endParaRPr lang="en-US" sz="1800" i="1" dirty="0">
              <a:latin typeface="Times New Roman" panose="02020603050405020304" pitchFamily="18" charset="0"/>
              <a:cs typeface="Times New Roman" panose="02020603050405020304" pitchFamily="18" charset="0"/>
              <a:sym typeface="Symbol" panose="05050102010706020507" pitchFamily="18" charset="2"/>
            </a:endParaRPr>
          </a:p>
          <a:p>
            <a:pPr lvl="1"/>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R</a:t>
            </a:r>
            <a:r>
              <a:rPr lang="en-US" sz="1800" dirty="0"/>
              <a:t> </a:t>
            </a:r>
            <a:r>
              <a:rPr lang="en-US" sz="1800" dirty="0">
                <a:latin typeface="Times New Roman" panose="02020603050405020304" pitchFamily="18" charset="0"/>
                <a:cs typeface="Times New Roman" panose="02020603050405020304" pitchFamily="18" charset="0"/>
                <a:sym typeface="Symbol" panose="05050102010706020507" pitchFamily="18" charset="2"/>
              </a:rPr>
              <a:t>= </a:t>
            </a:r>
            <a:r>
              <a:rPr lang="en-US" sz="1800" i="1" dirty="0">
                <a:latin typeface="Times New Roman" panose="02020603050405020304" pitchFamily="18" charset="0"/>
                <a:cs typeface="Times New Roman" panose="02020603050405020304" pitchFamily="18" charset="0"/>
                <a:sym typeface="Symbol" panose="05050102010706020507" pitchFamily="18" charset="2"/>
              </a:rPr>
              <a:t>M</a:t>
            </a:r>
            <a:r>
              <a:rPr lang="en-US" sz="1800" baseline="-25000" dirty="0">
                <a:latin typeface="Times New Roman" panose="02020603050405020304" pitchFamily="18" charset="0"/>
                <a:cs typeface="Times New Roman" panose="02020603050405020304" pitchFamily="18" charset="0"/>
                <a:sym typeface="Symbol" panose="05050102010706020507" pitchFamily="18" charset="2"/>
              </a:rPr>
              <a:t>1</a:t>
            </a:r>
            <a:r>
              <a:rPr lang="en-US" sz="1800" dirty="0">
                <a:latin typeface="Times New Roman" panose="02020603050405020304" pitchFamily="18" charset="0"/>
                <a:cs typeface="Times New Roman" panose="02020603050405020304" pitchFamily="18" charset="0"/>
                <a:sym typeface="Symbol" panose="05050102010706020507" pitchFamily="18" charset="2"/>
              </a:rPr>
              <a:t> </a:t>
            </a:r>
            <a:r>
              <a:rPr lang="en-US" sz="1800" dirty="0">
                <a:solidFill>
                  <a:schemeClr val="accent4">
                    <a:lumMod val="50000"/>
                  </a:schemeClr>
                </a:solidFill>
                <a:sym typeface="Symbol" panose="05050102010706020507" pitchFamily="18" charset="2"/>
              </a:rPr>
              <a:t>(only this spring is deformed in relaxed state)</a:t>
            </a:r>
          </a:p>
          <a:p>
            <a:pPr lvl="1"/>
            <a:endParaRPr lang="en-US" sz="1800" dirty="0">
              <a:solidFill>
                <a:schemeClr val="accent4">
                  <a:lumMod val="50000"/>
                </a:schemeClr>
              </a:solidFill>
              <a:sym typeface="Symbol" panose="05050102010706020507" pitchFamily="18" charset="2"/>
            </a:endParaRPr>
          </a:p>
          <a:p>
            <a:pPr lvl="1"/>
            <a:r>
              <a:rPr lang="en-US" sz="1800" dirty="0"/>
              <a:t>Strain relaxation time</a:t>
            </a:r>
            <a:r>
              <a:rPr lang="en-US" sz="1800" dirty="0">
                <a:sym typeface="Symbol" panose="05050102010706020507" pitchFamily="18" charset="2"/>
              </a:rPr>
              <a:t>: </a:t>
            </a:r>
          </a:p>
          <a:p>
            <a:pPr lvl="1"/>
            <a:endParaRPr lang="en-US" sz="1800" dirty="0"/>
          </a:p>
          <a:p>
            <a:pPr lvl="1"/>
            <a:r>
              <a:rPr lang="en-US" sz="1800" dirty="0"/>
              <a:t>Stress relaxation time </a:t>
            </a:r>
            <a:r>
              <a:rPr lang="en-US" sz="1800" dirty="0">
                <a:latin typeface="Times New Roman" panose="02020603050405020304" pitchFamily="18" charset="0"/>
                <a:cs typeface="Times New Roman" panose="02020603050405020304" pitchFamily="18" charset="0"/>
              </a:rPr>
              <a:t> </a:t>
            </a:r>
          </a:p>
          <a:p>
            <a:pPr lvl="1"/>
            <a:endParaRPr lang="en-US" sz="1800" dirty="0">
              <a:latin typeface="Times New Roman" panose="02020603050405020304" pitchFamily="18" charset="0"/>
              <a:cs typeface="Times New Roman" panose="02020603050405020304" pitchFamily="18" charset="0"/>
            </a:endParaRPr>
          </a:p>
          <a:p>
            <a:pPr lvl="1"/>
            <a:r>
              <a:rPr lang="en-US" sz="1800" dirty="0"/>
              <a:t>Complex modulus  </a:t>
            </a:r>
          </a:p>
          <a:p>
            <a:pPr lvl="1"/>
            <a:endParaRPr lang="en-US" sz="18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EDE75CA8-AE80-37A3-5143-1CD2423C19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001" y="1078812"/>
            <a:ext cx="5276068" cy="2511828"/>
          </a:xfrm>
          <a:prstGeom prst="rect">
            <a:avLst/>
          </a:prstGeom>
          <a:noFill/>
          <a:ln>
            <a:noFill/>
          </a:ln>
        </p:spPr>
      </p:pic>
      <p:graphicFrame>
        <p:nvGraphicFramePr>
          <p:cNvPr id="3" name="Object 2">
            <a:extLst>
              <a:ext uri="{FF2B5EF4-FFF2-40B4-BE49-F238E27FC236}">
                <a16:creationId xmlns:a16="http://schemas.microsoft.com/office/drawing/2014/main" id="{84F4E75D-A53F-32E1-33CE-6591C48CC8AD}"/>
              </a:ext>
            </a:extLst>
          </p:cNvPr>
          <p:cNvGraphicFramePr>
            <a:graphicFrameLocks/>
          </p:cNvGraphicFramePr>
          <p:nvPr>
            <p:extLst>
              <p:ext uri="{D42A27DB-BD31-4B8C-83A1-F6EECF244321}">
                <p14:modId xmlns:p14="http://schemas.microsoft.com/office/powerpoint/2010/main" val="48202604"/>
              </p:ext>
            </p:extLst>
          </p:nvPr>
        </p:nvGraphicFramePr>
        <p:xfrm>
          <a:off x="1958690" y="2334726"/>
          <a:ext cx="2546922" cy="452178"/>
        </p:xfrm>
        <a:graphic>
          <a:graphicData uri="http://schemas.openxmlformats.org/presentationml/2006/ole">
            <mc:AlternateContent xmlns:mc="http://schemas.openxmlformats.org/markup-compatibility/2006">
              <mc:Choice xmlns:v="urn:schemas-microsoft-com:vml" Requires="v">
                <p:oleObj name="Equation" r:id="rId3" imgW="1447172" imgH="253890" progId="Equation.DSMT4">
                  <p:embed/>
                </p:oleObj>
              </mc:Choice>
              <mc:Fallback>
                <p:oleObj name="Equation" r:id="rId3" imgW="1447172" imgH="253890" progId="Equation.DSMT4">
                  <p:embed/>
                  <p:pic>
                    <p:nvPicPr>
                      <p:cNvPr id="4" name="Object 3">
                        <a:extLst>
                          <a:ext uri="{FF2B5EF4-FFF2-40B4-BE49-F238E27FC236}">
                            <a16:creationId xmlns:a16="http://schemas.microsoft.com/office/drawing/2014/main" id="{9CC64178-603D-6BEA-9254-2B8EE6640C24}"/>
                          </a:ext>
                        </a:extLst>
                      </p:cNvPr>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8690" y="2334726"/>
                        <a:ext cx="2546922" cy="452178"/>
                      </a:xfrm>
                      <a:prstGeom prst="rect">
                        <a:avLst/>
                      </a:prstGeom>
                      <a:noFill/>
                    </p:spPr>
                  </p:pic>
                </p:oleObj>
              </mc:Fallback>
            </mc:AlternateContent>
          </a:graphicData>
        </a:graphic>
      </p:graphicFrame>
      <p:graphicFrame>
        <p:nvGraphicFramePr>
          <p:cNvPr id="5" name="Object 4">
            <a:extLst>
              <a:ext uri="{FF2B5EF4-FFF2-40B4-BE49-F238E27FC236}">
                <a16:creationId xmlns:a16="http://schemas.microsoft.com/office/drawing/2014/main" id="{CCCFF298-B782-0436-B3C4-1CFB87503775}"/>
              </a:ext>
            </a:extLst>
          </p:cNvPr>
          <p:cNvGraphicFramePr>
            <a:graphicFrameLocks/>
          </p:cNvGraphicFramePr>
          <p:nvPr>
            <p:extLst>
              <p:ext uri="{D42A27DB-BD31-4B8C-83A1-F6EECF244321}">
                <p14:modId xmlns:p14="http://schemas.microsoft.com/office/powerpoint/2010/main" val="1092889945"/>
              </p:ext>
            </p:extLst>
          </p:nvPr>
        </p:nvGraphicFramePr>
        <p:xfrm>
          <a:off x="3918060" y="4645863"/>
          <a:ext cx="1336389" cy="661792"/>
        </p:xfrm>
        <a:graphic>
          <a:graphicData uri="http://schemas.openxmlformats.org/presentationml/2006/ole">
            <mc:AlternateContent xmlns:mc="http://schemas.openxmlformats.org/markup-compatibility/2006">
              <mc:Choice xmlns:v="urn:schemas-microsoft-com:vml" Requires="v">
                <p:oleObj name="Equation" r:id="rId5" imgW="1167893" imgH="482391" progId="Equation.DSMT4">
                  <p:embed/>
                </p:oleObj>
              </mc:Choice>
              <mc:Fallback>
                <p:oleObj name="Equation" r:id="rId5" imgW="1167893" imgH="482391" progId="Equation.DSMT4">
                  <p:embed/>
                  <p:pic>
                    <p:nvPicPr>
                      <p:cNvPr id="0" name="Object 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8060" y="4645863"/>
                        <a:ext cx="1336389" cy="661792"/>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C5BBDCEC-278B-1B38-78C7-DB453BA703FE}"/>
              </a:ext>
            </a:extLst>
          </p:cNvPr>
          <p:cNvGraphicFramePr>
            <a:graphicFrameLocks/>
          </p:cNvGraphicFramePr>
          <p:nvPr>
            <p:extLst>
              <p:ext uri="{D42A27DB-BD31-4B8C-83A1-F6EECF244321}">
                <p14:modId xmlns:p14="http://schemas.microsoft.com/office/powerpoint/2010/main" val="1568050282"/>
              </p:ext>
            </p:extLst>
          </p:nvPr>
        </p:nvGraphicFramePr>
        <p:xfrm>
          <a:off x="3918060" y="5270233"/>
          <a:ext cx="944452" cy="661792"/>
        </p:xfrm>
        <a:graphic>
          <a:graphicData uri="http://schemas.openxmlformats.org/presentationml/2006/ole">
            <mc:AlternateContent xmlns:mc="http://schemas.openxmlformats.org/markup-compatibility/2006">
              <mc:Choice xmlns:v="urn:schemas-microsoft-com:vml" Requires="v">
                <p:oleObj name="Equation" r:id="rId7" imgW="571252" imgH="431613" progId="Equation.DSMT4">
                  <p:embed/>
                </p:oleObj>
              </mc:Choice>
              <mc:Fallback>
                <p:oleObj name="Equation" r:id="rId7" imgW="571252" imgH="431613" progId="Equation.DSMT4">
                  <p:embed/>
                  <p:pic>
                    <p:nvPicPr>
                      <p:cNvPr id="0" name="Object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8060" y="5270233"/>
                        <a:ext cx="944452" cy="661792"/>
                      </a:xfrm>
                      <a:prstGeom prst="rect">
                        <a:avLst/>
                      </a:prstGeom>
                      <a:noFill/>
                    </p:spPr>
                  </p:pic>
                </p:oleObj>
              </mc:Fallback>
            </mc:AlternateContent>
          </a:graphicData>
        </a:graphic>
      </p:graphicFrame>
      <p:graphicFrame>
        <p:nvGraphicFramePr>
          <p:cNvPr id="12" name="Object 11">
            <a:extLst>
              <a:ext uri="{FF2B5EF4-FFF2-40B4-BE49-F238E27FC236}">
                <a16:creationId xmlns:a16="http://schemas.microsoft.com/office/drawing/2014/main" id="{44CDE569-00DD-FE32-80D3-FA9388C4A6B0}"/>
              </a:ext>
            </a:extLst>
          </p:cNvPr>
          <p:cNvGraphicFramePr>
            <a:graphicFrameLocks/>
          </p:cNvGraphicFramePr>
          <p:nvPr>
            <p:extLst>
              <p:ext uri="{D42A27DB-BD31-4B8C-83A1-F6EECF244321}">
                <p14:modId xmlns:p14="http://schemas.microsoft.com/office/powerpoint/2010/main" val="3461400597"/>
              </p:ext>
            </p:extLst>
          </p:nvPr>
        </p:nvGraphicFramePr>
        <p:xfrm>
          <a:off x="3156783" y="5842000"/>
          <a:ext cx="2225675" cy="696912"/>
        </p:xfrm>
        <a:graphic>
          <a:graphicData uri="http://schemas.openxmlformats.org/presentationml/2006/ole">
            <mc:AlternateContent xmlns:mc="http://schemas.openxmlformats.org/markup-compatibility/2006">
              <mc:Choice xmlns:v="urn:schemas-microsoft-com:vml" Requires="v">
                <p:oleObj name="Equation" r:id="rId9" imgW="1307880" imgH="431640" progId="Equation.DSMT4">
                  <p:embed/>
                </p:oleObj>
              </mc:Choice>
              <mc:Fallback>
                <p:oleObj name="Equation" r:id="rId9" imgW="1307880" imgH="431640" progId="Equation.DSMT4">
                  <p:embed/>
                  <p:pic>
                    <p:nvPicPr>
                      <p:cNvPr id="50" name="Object 49">
                        <a:extLst>
                          <a:ext uri="{FF2B5EF4-FFF2-40B4-BE49-F238E27FC236}">
                            <a16:creationId xmlns:a16="http://schemas.microsoft.com/office/drawing/2014/main" id="{559DFA44-CBD9-1917-8E00-E93C29EA9BC5}"/>
                          </a:ext>
                        </a:extLst>
                      </p:cNvPr>
                      <p:cNvPicPr>
                        <a:picLocks noChangeArrowheads="1"/>
                      </p:cNvPicPr>
                      <p:nvPr/>
                    </p:nvPicPr>
                    <p:blipFill>
                      <a:blip r:embed="rId10"/>
                      <a:srcRect/>
                      <a:stretch>
                        <a:fillRect/>
                      </a:stretch>
                    </p:blipFill>
                    <p:spPr bwMode="auto">
                      <a:xfrm>
                        <a:off x="3156783" y="5842000"/>
                        <a:ext cx="2225675" cy="696912"/>
                      </a:xfrm>
                      <a:prstGeom prst="rect">
                        <a:avLst/>
                      </a:prstGeom>
                      <a:noFill/>
                    </p:spPr>
                  </p:pic>
                </p:oleObj>
              </mc:Fallback>
            </mc:AlternateContent>
          </a:graphicData>
        </a:graphic>
      </p:graphicFrame>
      <p:graphicFrame>
        <p:nvGraphicFramePr>
          <p:cNvPr id="4" name="Object 3">
            <a:extLst>
              <a:ext uri="{FF2B5EF4-FFF2-40B4-BE49-F238E27FC236}">
                <a16:creationId xmlns:a16="http://schemas.microsoft.com/office/drawing/2014/main" id="{DA13B09D-1071-4222-9B6C-8313CBC82EAA}"/>
              </a:ext>
            </a:extLst>
          </p:cNvPr>
          <p:cNvGraphicFramePr>
            <a:graphicFrameLocks/>
          </p:cNvGraphicFramePr>
          <p:nvPr>
            <p:extLst>
              <p:ext uri="{D42A27DB-BD31-4B8C-83A1-F6EECF244321}">
                <p14:modId xmlns:p14="http://schemas.microsoft.com/office/powerpoint/2010/main" val="215274568"/>
              </p:ext>
            </p:extLst>
          </p:nvPr>
        </p:nvGraphicFramePr>
        <p:xfrm>
          <a:off x="1324050" y="3641905"/>
          <a:ext cx="915987" cy="593725"/>
        </p:xfrm>
        <a:graphic>
          <a:graphicData uri="http://schemas.openxmlformats.org/presentationml/2006/ole">
            <mc:AlternateContent xmlns:mc="http://schemas.openxmlformats.org/markup-compatibility/2006">
              <mc:Choice xmlns:v="urn:schemas-microsoft-com:vml" Requires="v">
                <p:oleObj name="Equation" r:id="rId11" imgW="799920" imgH="431640" progId="Equation.DSMT4">
                  <p:embed/>
                </p:oleObj>
              </mc:Choice>
              <mc:Fallback>
                <p:oleObj name="Equation" r:id="rId11" imgW="799920" imgH="431640" progId="Equation.DSMT4">
                  <p:embed/>
                  <p:pic>
                    <p:nvPicPr>
                      <p:cNvPr id="5" name="Object 4">
                        <a:extLst>
                          <a:ext uri="{FF2B5EF4-FFF2-40B4-BE49-F238E27FC236}">
                            <a16:creationId xmlns:a16="http://schemas.microsoft.com/office/drawing/2014/main" id="{CCCFF298-B782-0436-B3C4-1CFB87503775}"/>
                          </a:ext>
                        </a:extLst>
                      </p:cNvPr>
                      <p:cNvPicPr>
                        <a:picLocks noChangeArrowheads="1"/>
                      </p:cNvPicPr>
                      <p:nvPr/>
                    </p:nvPicPr>
                    <p:blipFill>
                      <a:blip r:embed="rId12"/>
                      <a:srcRect/>
                      <a:stretch>
                        <a:fillRect/>
                      </a:stretch>
                    </p:blipFill>
                    <p:spPr bwMode="auto">
                      <a:xfrm>
                        <a:off x="1324050" y="3641905"/>
                        <a:ext cx="915987" cy="593725"/>
                      </a:xfrm>
                      <a:prstGeom prst="rect">
                        <a:avLst/>
                      </a:prstGeom>
                      <a:noFill/>
                    </p:spPr>
                  </p:pic>
                </p:oleObj>
              </mc:Fallback>
            </mc:AlternateContent>
          </a:graphicData>
        </a:graphic>
      </p:graphicFrame>
    </p:spTree>
    <p:extLst>
      <p:ext uri="{BB962C8B-B14F-4D97-AF65-F5344CB8AC3E}">
        <p14:creationId xmlns:p14="http://schemas.microsoft.com/office/powerpoint/2010/main" val="3870043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Standard Linear Solid</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22</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7572726"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Properties of the Standard Linear Solid</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454721"/>
            <a:ext cx="9906000" cy="40316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Let us write the Zener’s equation with constant stress </a:t>
            </a:r>
            <a:r>
              <a:rPr lang="en-US" sz="2000" i="1" dirty="0">
                <a:latin typeface="Symbol" panose="05050102010706020507" pitchFamily="18" charset="2"/>
              </a:rPr>
              <a:t>s</a:t>
            </a:r>
            <a:r>
              <a:rPr lang="en-US" sz="2000" dirty="0"/>
              <a:t> at </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 ≥ 0:</a:t>
            </a:r>
          </a:p>
          <a:p>
            <a:endParaRPr lang="en-US" sz="2000" dirty="0">
              <a:latin typeface="Times New Roman" panose="02020603050405020304" pitchFamily="18" charset="0"/>
              <a:cs typeface="Times New Roman" panose="02020603050405020304" pitchFamily="18" charset="0"/>
            </a:endParaRPr>
          </a:p>
          <a:p>
            <a:r>
              <a:rPr lang="en-US" sz="2000" dirty="0"/>
              <a:t>This is a kinetic equation (see above), with solution:  </a:t>
            </a:r>
          </a:p>
          <a:p>
            <a:endParaRPr lang="en-US" sz="2000" dirty="0"/>
          </a:p>
          <a:p>
            <a:r>
              <a:rPr lang="en-US" sz="2000" dirty="0"/>
              <a:t>Constant </a:t>
            </a:r>
            <a:r>
              <a:rPr lang="en-US" sz="2000" i="1" dirty="0">
                <a:latin typeface="Times New Roman" panose="02020603050405020304" pitchFamily="18" charset="0"/>
                <a:cs typeface="Times New Roman" panose="02020603050405020304" pitchFamily="18" charset="0"/>
              </a:rPr>
              <a:t>C</a:t>
            </a:r>
            <a:r>
              <a:rPr lang="en-US" sz="2000" dirty="0"/>
              <a:t> here is selected so that the initial strain is “unrelaxed”:</a:t>
            </a:r>
          </a:p>
          <a:p>
            <a:endParaRPr lang="en-US" sz="2000" dirty="0"/>
          </a:p>
          <a:p>
            <a:r>
              <a:rPr lang="en-US" sz="2000" dirty="0"/>
              <a:t>and therefore:                                                          (note that </a:t>
            </a:r>
            <a:r>
              <a:rPr lang="en-US" sz="2000" i="1" dirty="0">
                <a:latin typeface="Times New Roman" panose="02020603050405020304" pitchFamily="18" charset="0"/>
                <a:cs typeface="Times New Roman" panose="02020603050405020304" pitchFamily="18" charset="0"/>
              </a:rPr>
              <a:t>C</a:t>
            </a:r>
            <a:r>
              <a:rPr lang="en-US" sz="2000" dirty="0">
                <a:latin typeface="Times New Roman" panose="02020603050405020304" pitchFamily="18" charset="0"/>
                <a:cs typeface="Times New Roman" panose="02020603050405020304" pitchFamily="18" charset="0"/>
              </a:rPr>
              <a:t> &lt; 0</a:t>
            </a:r>
            <a:r>
              <a:rPr lang="en-US" sz="2000" dirty="0"/>
              <a:t>) </a:t>
            </a:r>
          </a:p>
          <a:p>
            <a:endParaRPr lang="en-US" sz="2000" dirty="0"/>
          </a:p>
          <a:p>
            <a:r>
              <a:rPr lang="en-US" sz="2000" dirty="0"/>
              <a:t> Creep function (defined by                                          )    is then: </a:t>
            </a:r>
          </a:p>
        </p:txBody>
      </p:sp>
      <p:graphicFrame>
        <p:nvGraphicFramePr>
          <p:cNvPr id="3" name="Object 2">
            <a:extLst>
              <a:ext uri="{FF2B5EF4-FFF2-40B4-BE49-F238E27FC236}">
                <a16:creationId xmlns:a16="http://schemas.microsoft.com/office/drawing/2014/main" id="{84F4E75D-A53F-32E1-33CE-6591C48CC8AD}"/>
              </a:ext>
            </a:extLst>
          </p:cNvPr>
          <p:cNvGraphicFramePr>
            <a:graphicFrameLocks/>
          </p:cNvGraphicFramePr>
          <p:nvPr>
            <p:extLst>
              <p:ext uri="{D42A27DB-BD31-4B8C-83A1-F6EECF244321}">
                <p14:modId xmlns:p14="http://schemas.microsoft.com/office/powerpoint/2010/main" val="4178413472"/>
              </p:ext>
            </p:extLst>
          </p:nvPr>
        </p:nvGraphicFramePr>
        <p:xfrm>
          <a:off x="7850981" y="1276653"/>
          <a:ext cx="1519238" cy="768350"/>
        </p:xfrm>
        <a:graphic>
          <a:graphicData uri="http://schemas.openxmlformats.org/presentationml/2006/ole">
            <mc:AlternateContent xmlns:mc="http://schemas.openxmlformats.org/markup-compatibility/2006">
              <mc:Choice xmlns:v="urn:schemas-microsoft-com:vml" Requires="v">
                <p:oleObj name="Equation" r:id="rId2" imgW="863280" imgH="431640" progId="Equation.DSMT4">
                  <p:embed/>
                </p:oleObj>
              </mc:Choice>
              <mc:Fallback>
                <p:oleObj name="Equation" r:id="rId2" imgW="863280" imgH="431640" progId="Equation.DSMT4">
                  <p:embed/>
                  <p:pic>
                    <p:nvPicPr>
                      <p:cNvPr id="3" name="Object 2">
                        <a:extLst>
                          <a:ext uri="{FF2B5EF4-FFF2-40B4-BE49-F238E27FC236}">
                            <a16:creationId xmlns:a16="http://schemas.microsoft.com/office/drawing/2014/main" id="{84F4E75D-A53F-32E1-33CE-6591C48CC8AD}"/>
                          </a:ext>
                        </a:extLst>
                      </p:cNvPr>
                      <p:cNvPicPr preferRelativeResize="0">
                        <a:picLocks noChangeArrowheads="1"/>
                      </p:cNvPicPr>
                      <p:nvPr/>
                    </p:nvPicPr>
                    <p:blipFill>
                      <a:blip r:embed="rId3"/>
                      <a:srcRect/>
                      <a:stretch>
                        <a:fillRect/>
                      </a:stretch>
                    </p:blipFill>
                    <p:spPr bwMode="auto">
                      <a:xfrm>
                        <a:off x="7850981" y="1276653"/>
                        <a:ext cx="1519238" cy="768350"/>
                      </a:xfrm>
                      <a:prstGeom prst="rect">
                        <a:avLst/>
                      </a:prstGeom>
                      <a:noFill/>
                    </p:spPr>
                  </p:pic>
                </p:oleObj>
              </mc:Fallback>
            </mc:AlternateContent>
          </a:graphicData>
        </a:graphic>
      </p:graphicFrame>
      <p:graphicFrame>
        <p:nvGraphicFramePr>
          <p:cNvPr id="4" name="Object 3">
            <a:extLst>
              <a:ext uri="{FF2B5EF4-FFF2-40B4-BE49-F238E27FC236}">
                <a16:creationId xmlns:a16="http://schemas.microsoft.com/office/drawing/2014/main" id="{754B6BED-F847-8B40-92D7-509C16239920}"/>
              </a:ext>
            </a:extLst>
          </p:cNvPr>
          <p:cNvGraphicFramePr>
            <a:graphicFrameLocks/>
          </p:cNvGraphicFramePr>
          <p:nvPr>
            <p:extLst>
              <p:ext uri="{D42A27DB-BD31-4B8C-83A1-F6EECF244321}">
                <p14:modId xmlns:p14="http://schemas.microsoft.com/office/powerpoint/2010/main" val="2201200927"/>
              </p:ext>
            </p:extLst>
          </p:nvPr>
        </p:nvGraphicFramePr>
        <p:xfrm>
          <a:off x="6987381" y="2071688"/>
          <a:ext cx="2740819" cy="807874"/>
        </p:xfrm>
        <a:graphic>
          <a:graphicData uri="http://schemas.openxmlformats.org/presentationml/2006/ole">
            <mc:AlternateContent xmlns:mc="http://schemas.openxmlformats.org/markup-compatibility/2006">
              <mc:Choice xmlns:v="urn:schemas-microsoft-com:vml" Requires="v">
                <p:oleObj name="Equation" r:id="rId4" imgW="1612800" imgH="482400" progId="Equation.DSMT4">
                  <p:embed/>
                </p:oleObj>
              </mc:Choice>
              <mc:Fallback>
                <p:oleObj name="Equation" r:id="rId4" imgW="1612800" imgH="482400" progId="Equation.DSMT4">
                  <p:embed/>
                  <p:pic>
                    <p:nvPicPr>
                      <p:cNvPr id="5" name="Object 4">
                        <a:extLst>
                          <a:ext uri="{FF2B5EF4-FFF2-40B4-BE49-F238E27FC236}">
                            <a16:creationId xmlns:a16="http://schemas.microsoft.com/office/drawing/2014/main" id="{CBDA2C98-5B03-2669-2EB6-E937889A4CF2}"/>
                          </a:ext>
                        </a:extLst>
                      </p:cNvPr>
                      <p:cNvPicPr preferRelativeResize="0">
                        <a:picLocks noChangeArrowheads="1"/>
                      </p:cNvPicPr>
                      <p:nvPr/>
                    </p:nvPicPr>
                    <p:blipFill>
                      <a:blip r:embed="rId5"/>
                      <a:srcRect/>
                      <a:stretch>
                        <a:fillRect/>
                      </a:stretch>
                    </p:blipFill>
                    <p:spPr bwMode="auto">
                      <a:xfrm>
                        <a:off x="6987381" y="2071688"/>
                        <a:ext cx="2740819" cy="807874"/>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2AA3509D-7952-FC41-B3FF-9A238965AD6D}"/>
              </a:ext>
            </a:extLst>
          </p:cNvPr>
          <p:cNvGraphicFramePr>
            <a:graphicFrameLocks/>
          </p:cNvGraphicFramePr>
          <p:nvPr>
            <p:extLst>
              <p:ext uri="{D42A27DB-BD31-4B8C-83A1-F6EECF244321}">
                <p14:modId xmlns:p14="http://schemas.microsoft.com/office/powerpoint/2010/main" val="3637367417"/>
              </p:ext>
            </p:extLst>
          </p:nvPr>
        </p:nvGraphicFramePr>
        <p:xfrm>
          <a:off x="8091488" y="2889250"/>
          <a:ext cx="1278731" cy="757238"/>
        </p:xfrm>
        <a:graphic>
          <a:graphicData uri="http://schemas.openxmlformats.org/presentationml/2006/ole">
            <mc:AlternateContent xmlns:mc="http://schemas.openxmlformats.org/markup-compatibility/2006">
              <mc:Choice xmlns:v="urn:schemas-microsoft-com:vml" Requires="v">
                <p:oleObj name="Equation" r:id="rId6" imgW="749160" imgH="431640" progId="Equation.DSMT4">
                  <p:embed/>
                </p:oleObj>
              </mc:Choice>
              <mc:Fallback>
                <p:oleObj name="Equation" r:id="rId6" imgW="749160" imgH="431640" progId="Equation.DSMT4">
                  <p:embed/>
                  <p:pic>
                    <p:nvPicPr>
                      <p:cNvPr id="3" name="Object 2">
                        <a:extLst>
                          <a:ext uri="{FF2B5EF4-FFF2-40B4-BE49-F238E27FC236}">
                            <a16:creationId xmlns:a16="http://schemas.microsoft.com/office/drawing/2014/main" id="{84F4E75D-A53F-32E1-33CE-6591C48CC8AD}"/>
                          </a:ext>
                        </a:extLst>
                      </p:cNvPr>
                      <p:cNvPicPr preferRelativeResize="0">
                        <a:picLocks noChangeArrowheads="1"/>
                      </p:cNvPicPr>
                      <p:nvPr/>
                    </p:nvPicPr>
                    <p:blipFill>
                      <a:blip r:embed="rId7"/>
                      <a:srcRect/>
                      <a:stretch>
                        <a:fillRect/>
                      </a:stretch>
                    </p:blipFill>
                    <p:spPr bwMode="auto">
                      <a:xfrm>
                        <a:off x="8091488" y="2889250"/>
                        <a:ext cx="1278731" cy="757238"/>
                      </a:xfrm>
                      <a:prstGeom prst="rect">
                        <a:avLst/>
                      </a:prstGeom>
                      <a:noFill/>
                    </p:spPr>
                  </p:pic>
                </p:oleObj>
              </mc:Fallback>
            </mc:AlternateContent>
          </a:graphicData>
        </a:graphic>
      </p:graphicFrame>
      <p:graphicFrame>
        <p:nvGraphicFramePr>
          <p:cNvPr id="14" name="Object 13">
            <a:extLst>
              <a:ext uri="{FF2B5EF4-FFF2-40B4-BE49-F238E27FC236}">
                <a16:creationId xmlns:a16="http://schemas.microsoft.com/office/drawing/2014/main" id="{2B47F04B-E649-B61A-48FB-4B9C52C965C4}"/>
              </a:ext>
            </a:extLst>
          </p:cNvPr>
          <p:cNvGraphicFramePr>
            <a:graphicFrameLocks/>
          </p:cNvGraphicFramePr>
          <p:nvPr>
            <p:extLst>
              <p:ext uri="{D42A27DB-BD31-4B8C-83A1-F6EECF244321}">
                <p14:modId xmlns:p14="http://schemas.microsoft.com/office/powerpoint/2010/main" val="1416670349"/>
              </p:ext>
            </p:extLst>
          </p:nvPr>
        </p:nvGraphicFramePr>
        <p:xfrm>
          <a:off x="2974975" y="3646488"/>
          <a:ext cx="2066925" cy="815972"/>
        </p:xfrm>
        <a:graphic>
          <a:graphicData uri="http://schemas.openxmlformats.org/presentationml/2006/ole">
            <mc:AlternateContent xmlns:mc="http://schemas.openxmlformats.org/markup-compatibility/2006">
              <mc:Choice xmlns:v="urn:schemas-microsoft-com:vml" Requires="v">
                <p:oleObj name="Equation" r:id="rId8" imgW="1206360" imgH="482400" progId="Equation.DSMT4">
                  <p:embed/>
                </p:oleObj>
              </mc:Choice>
              <mc:Fallback>
                <p:oleObj name="Equation" r:id="rId8" imgW="1206360" imgH="482400" progId="Equation.DSMT4">
                  <p:embed/>
                  <p:pic>
                    <p:nvPicPr>
                      <p:cNvPr id="4" name="Object 3">
                        <a:extLst>
                          <a:ext uri="{FF2B5EF4-FFF2-40B4-BE49-F238E27FC236}">
                            <a16:creationId xmlns:a16="http://schemas.microsoft.com/office/drawing/2014/main" id="{754B6BED-F847-8B40-92D7-509C16239920}"/>
                          </a:ext>
                        </a:extLst>
                      </p:cNvPr>
                      <p:cNvPicPr preferRelativeResize="0">
                        <a:picLocks noChangeArrowheads="1"/>
                      </p:cNvPicPr>
                      <p:nvPr/>
                    </p:nvPicPr>
                    <p:blipFill>
                      <a:blip r:embed="rId9"/>
                      <a:srcRect/>
                      <a:stretch>
                        <a:fillRect/>
                      </a:stretch>
                    </p:blipFill>
                    <p:spPr bwMode="auto">
                      <a:xfrm>
                        <a:off x="2974975" y="3646488"/>
                        <a:ext cx="2066925" cy="815972"/>
                      </a:xfrm>
                      <a:prstGeom prst="rect">
                        <a:avLst/>
                      </a:prstGeom>
                      <a:noFill/>
                    </p:spPr>
                  </p:pic>
                </p:oleObj>
              </mc:Fallback>
            </mc:AlternateContent>
          </a:graphicData>
        </a:graphic>
      </p:graphicFrame>
      <p:graphicFrame>
        <p:nvGraphicFramePr>
          <p:cNvPr id="15" name="Object 14">
            <a:extLst>
              <a:ext uri="{FF2B5EF4-FFF2-40B4-BE49-F238E27FC236}">
                <a16:creationId xmlns:a16="http://schemas.microsoft.com/office/drawing/2014/main" id="{20B74459-606D-0DEA-EC44-BFDEF751E61A}"/>
              </a:ext>
            </a:extLst>
          </p:cNvPr>
          <p:cNvGraphicFramePr>
            <a:graphicFrameLocks/>
          </p:cNvGraphicFramePr>
          <p:nvPr>
            <p:extLst>
              <p:ext uri="{D42A27DB-BD31-4B8C-83A1-F6EECF244321}">
                <p14:modId xmlns:p14="http://schemas.microsoft.com/office/powerpoint/2010/main" val="3964108069"/>
              </p:ext>
            </p:extLst>
          </p:nvPr>
        </p:nvGraphicFramePr>
        <p:xfrm>
          <a:off x="3824287" y="4464051"/>
          <a:ext cx="2271713" cy="815969"/>
        </p:xfrm>
        <a:graphic>
          <a:graphicData uri="http://schemas.openxmlformats.org/presentationml/2006/ole">
            <mc:AlternateContent xmlns:mc="http://schemas.openxmlformats.org/markup-compatibility/2006">
              <mc:Choice xmlns:v="urn:schemas-microsoft-com:vml" Requires="v">
                <p:oleObj name="Equation" r:id="rId10" imgW="1346040" imgH="457200" progId="Equation.DSMT4">
                  <p:embed/>
                </p:oleObj>
              </mc:Choice>
              <mc:Fallback>
                <p:oleObj name="Equation" r:id="rId10" imgW="1346040" imgH="457200" progId="Equation.DSMT4">
                  <p:embed/>
                  <p:pic>
                    <p:nvPicPr>
                      <p:cNvPr id="25" name="Object 24">
                        <a:extLst>
                          <a:ext uri="{FF2B5EF4-FFF2-40B4-BE49-F238E27FC236}">
                            <a16:creationId xmlns:a16="http://schemas.microsoft.com/office/drawing/2014/main" id="{1B54B2A5-1728-8D87-6D36-D3D39A36D1A6}"/>
                          </a:ext>
                        </a:extLst>
                      </p:cNvPr>
                      <p:cNvPicPr preferRelativeResize="0">
                        <a:picLocks noChangeArrowheads="1"/>
                      </p:cNvPicPr>
                      <p:nvPr/>
                    </p:nvPicPr>
                    <p:blipFill>
                      <a:blip r:embed="rId11"/>
                      <a:srcRect/>
                      <a:stretch>
                        <a:fillRect/>
                      </a:stretch>
                    </p:blipFill>
                    <p:spPr bwMode="auto">
                      <a:xfrm>
                        <a:off x="3824287" y="4464051"/>
                        <a:ext cx="2271713" cy="815969"/>
                      </a:xfrm>
                      <a:prstGeom prst="rect">
                        <a:avLst/>
                      </a:prstGeom>
                      <a:noFill/>
                    </p:spPr>
                  </p:pic>
                </p:oleObj>
              </mc:Fallback>
            </mc:AlternateContent>
          </a:graphicData>
        </a:graphic>
      </p:graphicFrame>
      <p:graphicFrame>
        <p:nvGraphicFramePr>
          <p:cNvPr id="18" name="Object 17">
            <a:extLst>
              <a:ext uri="{FF2B5EF4-FFF2-40B4-BE49-F238E27FC236}">
                <a16:creationId xmlns:a16="http://schemas.microsoft.com/office/drawing/2014/main" id="{21702A1F-6958-7E3B-F79A-5F132E80A59E}"/>
              </a:ext>
            </a:extLst>
          </p:cNvPr>
          <p:cNvGraphicFramePr>
            <a:graphicFrameLocks/>
          </p:cNvGraphicFramePr>
          <p:nvPr>
            <p:extLst>
              <p:ext uri="{D42A27DB-BD31-4B8C-83A1-F6EECF244321}">
                <p14:modId xmlns:p14="http://schemas.microsoft.com/office/powerpoint/2010/main" val="1774134729"/>
              </p:ext>
            </p:extLst>
          </p:nvPr>
        </p:nvGraphicFramePr>
        <p:xfrm>
          <a:off x="7477125" y="4356663"/>
          <a:ext cx="2860675" cy="923355"/>
        </p:xfrm>
        <a:graphic>
          <a:graphicData uri="http://schemas.openxmlformats.org/presentationml/2006/ole">
            <mc:AlternateContent xmlns:mc="http://schemas.openxmlformats.org/markup-compatibility/2006">
              <mc:Choice xmlns:v="urn:schemas-microsoft-com:vml" Requires="v">
                <p:oleObj name="Equation" r:id="rId12" imgW="1612900" imgH="482600" progId="Equation.DSMT4">
                  <p:embed/>
                </p:oleObj>
              </mc:Choice>
              <mc:Fallback>
                <p:oleObj name="Equation" r:id="rId12" imgW="1612900" imgH="482600" progId="Equation.DSMT4">
                  <p:embed/>
                  <p:pic>
                    <p:nvPicPr>
                      <p:cNvPr id="0" name="Object 1"/>
                      <p:cNvPicPr preferRelativeResize="0">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77125" y="4356663"/>
                        <a:ext cx="2860675" cy="923355"/>
                      </a:xfrm>
                      <a:prstGeom prst="rect">
                        <a:avLst/>
                      </a:prstGeom>
                      <a:noFill/>
                    </p:spPr>
                  </p:pic>
                </p:oleObj>
              </mc:Fallback>
            </mc:AlternateContent>
          </a:graphicData>
        </a:graphic>
      </p:graphicFrame>
    </p:spTree>
    <p:extLst>
      <p:ext uri="{BB962C8B-B14F-4D97-AF65-F5344CB8AC3E}">
        <p14:creationId xmlns:p14="http://schemas.microsoft.com/office/powerpoint/2010/main" val="713567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Standard Linear Solid</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23</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3" y="134099"/>
            <a:ext cx="8535545"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Properties of the Standard Linear Solid (cont.)</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454721"/>
            <a:ext cx="9906000" cy="32061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From the complex modulus spectrum</a:t>
            </a:r>
            <a:r>
              <a:rPr lang="en-US" sz="2000" dirty="0">
                <a:latin typeface="Times New Roman" panose="02020603050405020304" pitchFamily="18" charset="0"/>
                <a:cs typeface="Times New Roman" panose="02020603050405020304" pitchFamily="18" charset="0"/>
              </a:rPr>
              <a:t>:</a:t>
            </a:r>
          </a:p>
          <a:p>
            <a:endParaRPr lang="en-US" sz="2000" dirty="0">
              <a:latin typeface="Times New Roman" panose="02020603050405020304" pitchFamily="18" charset="0"/>
              <a:cs typeface="Times New Roman" panose="02020603050405020304" pitchFamily="18" charset="0"/>
            </a:endParaRPr>
          </a:p>
          <a:p>
            <a:r>
              <a:rPr lang="en-US" sz="2000" dirty="0"/>
              <a:t>Attenuation factor:  </a:t>
            </a:r>
          </a:p>
          <a:p>
            <a:endParaRPr lang="en-US" sz="2000" dirty="0"/>
          </a:p>
          <a:p>
            <a:endParaRPr lang="en-US" sz="2000" dirty="0"/>
          </a:p>
          <a:p>
            <a:r>
              <a:rPr lang="en-US" sz="2000" dirty="0"/>
              <a:t>where the angular frequency of the peak in </a:t>
            </a:r>
            <a:r>
              <a:rPr lang="en-US" sz="2000" i="1" dirty="0">
                <a:latin typeface="Times New Roman" panose="02020603050405020304" pitchFamily="18" charset="0"/>
                <a:cs typeface="Times New Roman" panose="02020603050405020304" pitchFamily="18" charset="0"/>
              </a:rPr>
              <a:t>Q</a:t>
            </a:r>
            <a:r>
              <a:rPr lang="en-US" sz="2000" baseline="30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a:t>
            </a:r>
            <a:r>
              <a:rPr lang="en-US" sz="2000" dirty="0"/>
              <a:t>:   </a:t>
            </a:r>
          </a:p>
          <a:p>
            <a:endParaRPr lang="en-US" sz="2000" dirty="0"/>
          </a:p>
          <a:p>
            <a:endParaRPr lang="en-US" sz="2000" dirty="0"/>
          </a:p>
        </p:txBody>
      </p:sp>
      <p:graphicFrame>
        <p:nvGraphicFramePr>
          <p:cNvPr id="2" name="Object 1">
            <a:extLst>
              <a:ext uri="{FF2B5EF4-FFF2-40B4-BE49-F238E27FC236}">
                <a16:creationId xmlns:a16="http://schemas.microsoft.com/office/drawing/2014/main" id="{EA36C86F-7E03-9CBA-2813-564198A9D210}"/>
              </a:ext>
            </a:extLst>
          </p:cNvPr>
          <p:cNvGraphicFramePr>
            <a:graphicFrameLocks/>
          </p:cNvGraphicFramePr>
          <p:nvPr>
            <p:extLst>
              <p:ext uri="{D42A27DB-BD31-4B8C-83A1-F6EECF244321}">
                <p14:modId xmlns:p14="http://schemas.microsoft.com/office/powerpoint/2010/main" val="3188083408"/>
              </p:ext>
            </p:extLst>
          </p:nvPr>
        </p:nvGraphicFramePr>
        <p:xfrm>
          <a:off x="5230813" y="1289050"/>
          <a:ext cx="2268537" cy="696913"/>
        </p:xfrm>
        <a:graphic>
          <a:graphicData uri="http://schemas.openxmlformats.org/presentationml/2006/ole">
            <mc:AlternateContent xmlns:mc="http://schemas.openxmlformats.org/markup-compatibility/2006">
              <mc:Choice xmlns:v="urn:schemas-microsoft-com:vml" Requires="v">
                <p:oleObj name="Equation" r:id="rId2" imgW="1333440" imgH="431640" progId="Equation.DSMT4">
                  <p:embed/>
                </p:oleObj>
              </mc:Choice>
              <mc:Fallback>
                <p:oleObj name="Equation" r:id="rId2" imgW="1333440" imgH="431640" progId="Equation.DSMT4">
                  <p:embed/>
                  <p:pic>
                    <p:nvPicPr>
                      <p:cNvPr id="12" name="Object 11">
                        <a:extLst>
                          <a:ext uri="{FF2B5EF4-FFF2-40B4-BE49-F238E27FC236}">
                            <a16:creationId xmlns:a16="http://schemas.microsoft.com/office/drawing/2014/main" id="{44CDE569-00DD-FE32-80D3-FA9388C4A6B0}"/>
                          </a:ext>
                        </a:extLst>
                      </p:cNvPr>
                      <p:cNvPicPr>
                        <a:picLocks noChangeArrowheads="1"/>
                      </p:cNvPicPr>
                      <p:nvPr/>
                    </p:nvPicPr>
                    <p:blipFill>
                      <a:blip r:embed="rId3"/>
                      <a:srcRect/>
                      <a:stretch>
                        <a:fillRect/>
                      </a:stretch>
                    </p:blipFill>
                    <p:spPr bwMode="auto">
                      <a:xfrm>
                        <a:off x="5230813" y="1289050"/>
                        <a:ext cx="2268537" cy="696913"/>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84850F8B-4DE6-8BEF-1CA9-F7D962A8F0AA}"/>
              </a:ext>
            </a:extLst>
          </p:cNvPr>
          <p:cNvGraphicFramePr>
            <a:graphicFrameLocks/>
          </p:cNvGraphicFramePr>
          <p:nvPr>
            <p:extLst>
              <p:ext uri="{D42A27DB-BD31-4B8C-83A1-F6EECF244321}">
                <p14:modId xmlns:p14="http://schemas.microsoft.com/office/powerpoint/2010/main" val="1090077864"/>
              </p:ext>
            </p:extLst>
          </p:nvPr>
        </p:nvGraphicFramePr>
        <p:xfrm>
          <a:off x="3376612" y="2123410"/>
          <a:ext cx="1854201" cy="1070304"/>
        </p:xfrm>
        <a:graphic>
          <a:graphicData uri="http://schemas.openxmlformats.org/presentationml/2006/ole">
            <mc:AlternateContent xmlns:mc="http://schemas.openxmlformats.org/markup-compatibility/2006">
              <mc:Choice xmlns:v="urn:schemas-microsoft-com:vml" Requires="v">
                <p:oleObj name="Equation" r:id="rId4" imgW="1320227" imgH="723586" progId="Equation.DSMT4">
                  <p:embed/>
                </p:oleObj>
              </mc:Choice>
              <mc:Fallback>
                <p:oleObj name="Equation" r:id="rId4" imgW="1320227" imgH="723586" progId="Equation.DSMT4">
                  <p:embed/>
                  <p:pic>
                    <p:nvPicPr>
                      <p:cNvPr id="0" name="Object 1"/>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6612" y="2123410"/>
                        <a:ext cx="1854201" cy="1070304"/>
                      </a:xfrm>
                      <a:prstGeom prst="rect">
                        <a:avLst/>
                      </a:prstGeom>
                      <a:noFill/>
                    </p:spPr>
                  </p:pic>
                </p:oleObj>
              </mc:Fallback>
            </mc:AlternateContent>
          </a:graphicData>
        </a:graphic>
      </p:graphicFrame>
      <p:graphicFrame>
        <p:nvGraphicFramePr>
          <p:cNvPr id="20" name="Object 19">
            <a:extLst>
              <a:ext uri="{FF2B5EF4-FFF2-40B4-BE49-F238E27FC236}">
                <a16:creationId xmlns:a16="http://schemas.microsoft.com/office/drawing/2014/main" id="{56AC6B04-E4E6-D75E-F228-173E8CFCA432}"/>
              </a:ext>
            </a:extLst>
          </p:cNvPr>
          <p:cNvGraphicFramePr>
            <a:graphicFrameLocks/>
          </p:cNvGraphicFramePr>
          <p:nvPr>
            <p:extLst>
              <p:ext uri="{D42A27DB-BD31-4B8C-83A1-F6EECF244321}">
                <p14:modId xmlns:p14="http://schemas.microsoft.com/office/powerpoint/2010/main" val="2754655716"/>
              </p:ext>
            </p:extLst>
          </p:nvPr>
        </p:nvGraphicFramePr>
        <p:xfrm>
          <a:off x="6394450" y="3282950"/>
          <a:ext cx="3278188" cy="1069975"/>
        </p:xfrm>
        <a:graphic>
          <a:graphicData uri="http://schemas.openxmlformats.org/presentationml/2006/ole">
            <mc:AlternateContent xmlns:mc="http://schemas.openxmlformats.org/markup-compatibility/2006">
              <mc:Choice xmlns:v="urn:schemas-microsoft-com:vml" Requires="v">
                <p:oleObj name="Equation" r:id="rId6" imgW="2057400" imgH="660240" progId="Equation.DSMT4">
                  <p:embed/>
                </p:oleObj>
              </mc:Choice>
              <mc:Fallback>
                <p:oleObj name="Equation" r:id="rId6" imgW="2057400" imgH="660240" progId="Equation.DSMT4">
                  <p:embed/>
                  <p:pic>
                    <p:nvPicPr>
                      <p:cNvPr id="0" name="Object 5"/>
                      <p:cNvPicPr preferRelativeResize="0">
                        <a:picLocks noChangeArrowheads="1"/>
                      </p:cNvPicPr>
                      <p:nvPr/>
                    </p:nvPicPr>
                    <p:blipFill>
                      <a:blip r:embed="rId7"/>
                      <a:srcRect/>
                      <a:stretch>
                        <a:fillRect/>
                      </a:stretch>
                    </p:blipFill>
                    <p:spPr bwMode="auto">
                      <a:xfrm>
                        <a:off x="6394450" y="3282950"/>
                        <a:ext cx="3278188" cy="1069975"/>
                      </a:xfrm>
                      <a:prstGeom prst="rect">
                        <a:avLst/>
                      </a:prstGeom>
                      <a:noFill/>
                    </p:spPr>
                  </p:pic>
                </p:oleObj>
              </mc:Fallback>
            </mc:AlternateContent>
          </a:graphicData>
        </a:graphic>
      </p:graphicFrame>
      <p:sp>
        <p:nvSpPr>
          <p:cNvPr id="21" name="TextBox 20">
            <a:extLst>
              <a:ext uri="{FF2B5EF4-FFF2-40B4-BE49-F238E27FC236}">
                <a16:creationId xmlns:a16="http://schemas.microsoft.com/office/drawing/2014/main" id="{B1C99DC8-A257-3EE7-5E23-0DB3FB4081C4}"/>
              </a:ext>
            </a:extLst>
          </p:cNvPr>
          <p:cNvSpPr txBox="1"/>
          <p:nvPr/>
        </p:nvSpPr>
        <p:spPr>
          <a:xfrm>
            <a:off x="5230813" y="4572282"/>
            <a:ext cx="5638078" cy="1323439"/>
          </a:xfrm>
          <a:prstGeom prst="rect">
            <a:avLst/>
          </a:prstGeom>
          <a:noFill/>
          <a:ln>
            <a:solidFill>
              <a:srgbClr val="C00000"/>
            </a:solidFill>
          </a:ln>
        </p:spPr>
        <p:txBody>
          <a:bodyPr wrap="square" rtlCol="0">
            <a:spAutoFit/>
          </a:bodyPr>
          <a:lstStyle/>
          <a:p>
            <a:pPr algn="ctr"/>
            <a:r>
              <a:rPr lang="en-CA" sz="1600" dirty="0"/>
              <a:t>Note that the peak frequency is </a:t>
            </a:r>
            <a:r>
              <a:rPr lang="en-CA" sz="1600" u="sng" dirty="0"/>
              <a:t>inversely proportional to </a:t>
            </a:r>
            <a:r>
              <a:rPr lang="en-CA" sz="1600" i="1" u="sng" dirty="0">
                <a:latin typeface="Symbol" panose="05050102010706020507" pitchFamily="18" charset="2"/>
              </a:rPr>
              <a:t>h</a:t>
            </a:r>
          </a:p>
          <a:p>
            <a:pPr algn="ctr"/>
            <a:r>
              <a:rPr lang="en-CA" sz="1600" dirty="0"/>
              <a:t>Thus, </a:t>
            </a:r>
            <a:r>
              <a:rPr lang="en-CA" sz="1600" dirty="0">
                <a:solidFill>
                  <a:srgbClr val="7030A0"/>
                </a:solidFill>
              </a:rPr>
              <a:t>frequency of the peak is a true indicator of viscosity </a:t>
            </a:r>
            <a:r>
              <a:rPr lang="en-CA" sz="1600" dirty="0"/>
              <a:t>(internal friction).</a:t>
            </a:r>
          </a:p>
          <a:p>
            <a:pPr algn="ctr"/>
            <a:r>
              <a:rPr lang="en-CA" sz="1600" dirty="0"/>
              <a:t>The magnitude (height) of the </a:t>
            </a:r>
            <a:r>
              <a:rPr lang="en-CA" sz="1600" i="1" dirty="0">
                <a:latin typeface="Times New Roman" panose="02020603050405020304" pitchFamily="18" charset="0"/>
                <a:cs typeface="Times New Roman" panose="02020603050405020304" pitchFamily="18" charset="0"/>
              </a:rPr>
              <a:t>Q</a:t>
            </a:r>
            <a:r>
              <a:rPr lang="en-CA" sz="1600" baseline="30000" dirty="0"/>
              <a:t>-1</a:t>
            </a:r>
            <a:r>
              <a:rPr lang="en-CA" sz="1600" dirty="0"/>
              <a:t>(</a:t>
            </a:r>
            <a:r>
              <a:rPr lang="en-CA" sz="1600" i="1" dirty="0">
                <a:latin typeface="Symbol" panose="05050102010706020507" pitchFamily="18" charset="2"/>
                <a:cs typeface="Times New Roman" panose="02020603050405020304" pitchFamily="18" charset="0"/>
              </a:rPr>
              <a:t>w</a:t>
            </a:r>
            <a:r>
              <a:rPr lang="en-CA" sz="1600" dirty="0"/>
              <a:t>) peak is an elastic property (next slide, and recall the </a:t>
            </a:r>
            <a:r>
              <a:rPr lang="en-CA" sz="1600" dirty="0" err="1"/>
              <a:t>Kramers-Krönig</a:t>
            </a:r>
            <a:r>
              <a:rPr lang="en-CA" sz="1600" dirty="0"/>
              <a:t> relations)</a:t>
            </a:r>
          </a:p>
        </p:txBody>
      </p:sp>
    </p:spTree>
    <p:extLst>
      <p:ext uri="{BB962C8B-B14F-4D97-AF65-F5344CB8AC3E}">
        <p14:creationId xmlns:p14="http://schemas.microsoft.com/office/powerpoint/2010/main" val="2590049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a:xfrm>
            <a:off x="5410200" y="6356350"/>
            <a:ext cx="2743200" cy="365125"/>
          </a:xfrm>
        </p:spPr>
        <p:txBody>
          <a:bodyPr/>
          <a:lstStyle/>
          <a:p>
            <a:r>
              <a:rPr lang="en-CA" dirty="0"/>
              <a:t>Interpretation</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24</a:t>
            </a:fld>
            <a:endParaRPr lang="en-CA" dirty="0"/>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419100" y="1099121"/>
            <a:ext cx="10477500" cy="27066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elastic and anelastic parameters of a rock can be obtained by approximating the measured </a:t>
            </a:r>
            <a:r>
              <a:rPr lang="en-US" sz="2000" dirty="0" err="1"/>
              <a:t>Re</a:t>
            </a:r>
            <a:r>
              <a:rPr lang="en-US" sz="2000" i="1" dirty="0" err="1">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a:t>
            </a:r>
            <a:r>
              <a:rPr lang="en-US" sz="2000" dirty="0"/>
              <a:t> and </a:t>
            </a:r>
            <a:r>
              <a:rPr lang="en-US" sz="2000" i="1" dirty="0">
                <a:latin typeface="Times New Roman" panose="02020603050405020304" pitchFamily="18" charset="0"/>
                <a:cs typeface="Times New Roman" panose="02020603050405020304" pitchFamily="18" charset="0"/>
              </a:rPr>
              <a:t>Q</a:t>
            </a:r>
            <a:r>
              <a:rPr lang="en-US" sz="2000" baseline="30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a:t>
            </a:r>
            <a:r>
              <a:rPr lang="en-US" sz="2000" dirty="0"/>
              <a:t> spectra </a:t>
            </a:r>
            <a:r>
              <a:rPr lang="en-US" sz="2000" b="1" dirty="0">
                <a:solidFill>
                  <a:srgbClr val="7030A0"/>
                </a:solidFill>
              </a:rPr>
              <a:t>by the spectra of an SLS </a:t>
            </a:r>
            <a:r>
              <a:rPr lang="en-US" sz="2000" dirty="0"/>
              <a:t>and estimating </a:t>
            </a:r>
            <a:r>
              <a:rPr lang="en-CA" sz="2000" i="1" dirty="0">
                <a:latin typeface="Times New Roman" panose="02020603050405020304" pitchFamily="18" charset="0"/>
                <a:cs typeface="Times New Roman" panose="02020603050405020304" pitchFamily="18" charset="0"/>
              </a:rPr>
              <a:t>M</a:t>
            </a:r>
            <a:r>
              <a:rPr lang="en-CA" sz="2000" i="1" baseline="-25000" dirty="0">
                <a:latin typeface="Times New Roman" panose="02020603050405020304" pitchFamily="18" charset="0"/>
                <a:cs typeface="Times New Roman" panose="02020603050405020304" pitchFamily="18" charset="0"/>
              </a:rPr>
              <a:t>R</a:t>
            </a:r>
            <a:r>
              <a:rPr lang="en-CA" sz="2000" dirty="0"/>
              <a:t>, </a:t>
            </a:r>
            <a:r>
              <a:rPr lang="en-CA" sz="2000" i="1" dirty="0">
                <a:latin typeface="Times New Roman" panose="02020603050405020304" pitchFamily="18" charset="0"/>
                <a:cs typeface="Times New Roman" panose="02020603050405020304" pitchFamily="18" charset="0"/>
              </a:rPr>
              <a:t>M</a:t>
            </a:r>
            <a:r>
              <a:rPr lang="en-CA" sz="2000" i="1" baseline="-25000" dirty="0">
                <a:latin typeface="Times New Roman" panose="02020603050405020304" pitchFamily="18" charset="0"/>
                <a:cs typeface="Times New Roman" panose="02020603050405020304" pitchFamily="18" charset="0"/>
              </a:rPr>
              <a:t>U</a:t>
            </a:r>
            <a:r>
              <a:rPr lang="en-CA" sz="2000" dirty="0"/>
              <a:t>, </a:t>
            </a:r>
            <a:r>
              <a:rPr lang="en-CA" sz="2000" i="1" dirty="0" err="1">
                <a:latin typeface="Symbol" panose="05050102010706020507" pitchFamily="18" charset="2"/>
              </a:rPr>
              <a:t>t</a:t>
            </a:r>
            <a:r>
              <a:rPr lang="en-CA" sz="2000" i="1" baseline="-25000" dirty="0" err="1">
                <a:latin typeface="Symbol" panose="05050102010706020507" pitchFamily="18" charset="2"/>
              </a:rPr>
              <a:t>e</a:t>
            </a:r>
            <a:r>
              <a:rPr lang="en-CA" sz="2000" dirty="0"/>
              <a:t>, and </a:t>
            </a:r>
            <a:r>
              <a:rPr lang="en-CA" sz="2000" i="1" dirty="0" err="1">
                <a:latin typeface="Symbol" panose="05050102010706020507" pitchFamily="18" charset="2"/>
              </a:rPr>
              <a:t>t</a:t>
            </a:r>
            <a:r>
              <a:rPr lang="en-CA" sz="2000" i="1" baseline="-25000" dirty="0" err="1">
                <a:latin typeface="Symbol" panose="05050102010706020507" pitchFamily="18" charset="2"/>
              </a:rPr>
              <a:t>s</a:t>
            </a:r>
            <a:r>
              <a:rPr lang="en-CA" sz="2000" dirty="0">
                <a:latin typeface="Symbol" panose="05050102010706020507" pitchFamily="18" charset="2"/>
              </a:rPr>
              <a:t> </a:t>
            </a:r>
            <a:r>
              <a:rPr lang="en-US" sz="2000" dirty="0"/>
              <a:t>:</a:t>
            </a:r>
            <a:endParaRPr lang="en-US" sz="2000" dirty="0">
              <a:latin typeface="Times New Roman" panose="02020603050405020304" pitchFamily="18" charset="0"/>
              <a:cs typeface="Times New Roman" panose="02020603050405020304" pitchFamily="18" charset="0"/>
            </a:endParaRPr>
          </a:p>
          <a:p>
            <a:pPr lvl="1"/>
            <a:r>
              <a:rPr lang="en-US" sz="1800" dirty="0">
                <a:solidFill>
                  <a:srgbClr val="7030A0"/>
                </a:solidFill>
              </a:rPr>
              <a:t>Plateaus in the </a:t>
            </a:r>
            <a:r>
              <a:rPr lang="en-US" sz="1800" dirty="0" err="1">
                <a:solidFill>
                  <a:srgbClr val="7030A0"/>
                </a:solidFill>
              </a:rPr>
              <a:t>Re</a:t>
            </a:r>
            <a:r>
              <a:rPr lang="en-US" sz="1800" i="1" dirty="0" err="1">
                <a:solidFill>
                  <a:srgbClr val="7030A0"/>
                </a:solidFill>
                <a:latin typeface="Times New Roman" panose="02020603050405020304" pitchFamily="18" charset="0"/>
                <a:cs typeface="Times New Roman" panose="02020603050405020304" pitchFamily="18" charset="0"/>
              </a:rPr>
              <a:t>M</a:t>
            </a:r>
            <a:r>
              <a:rPr lang="en-US" sz="1800" dirty="0">
                <a:solidFill>
                  <a:srgbClr val="7030A0"/>
                </a:solidFill>
                <a:latin typeface="Times New Roman" panose="02020603050405020304" pitchFamily="18" charset="0"/>
                <a:cs typeface="Times New Roman" panose="02020603050405020304" pitchFamily="18" charset="0"/>
              </a:rPr>
              <a:t>(</a:t>
            </a:r>
            <a:r>
              <a:rPr lang="en-US" sz="1800" i="1" dirty="0">
                <a:solidFill>
                  <a:srgbClr val="7030A0"/>
                </a:solidFill>
                <a:latin typeface="Times New Roman" panose="02020603050405020304" pitchFamily="18" charset="0"/>
                <a:cs typeface="Times New Roman" panose="02020603050405020304" pitchFamily="18" charset="0"/>
              </a:rPr>
              <a:t>f</a:t>
            </a:r>
            <a:r>
              <a:rPr lang="en-US" sz="1800" dirty="0">
                <a:solidFill>
                  <a:srgbClr val="7030A0"/>
                </a:solidFill>
                <a:latin typeface="Times New Roman" panose="02020603050405020304" pitchFamily="18" charset="0"/>
                <a:cs typeface="Times New Roman" panose="02020603050405020304" pitchFamily="18" charset="0"/>
              </a:rPr>
              <a:t>)</a:t>
            </a:r>
            <a:r>
              <a:rPr lang="en-US" sz="1800" dirty="0">
                <a:solidFill>
                  <a:srgbClr val="7030A0"/>
                </a:solidFill>
              </a:rPr>
              <a:t> spectrum </a:t>
            </a:r>
            <a:r>
              <a:rPr lang="en-US" sz="1800" dirty="0"/>
              <a:t>give </a:t>
            </a:r>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R</a:t>
            </a:r>
            <a:r>
              <a:rPr lang="en-US" sz="1800" dirty="0"/>
              <a:t> and </a:t>
            </a:r>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U</a:t>
            </a:r>
            <a:r>
              <a:rPr lang="en-US" sz="1800" baseline="-25000" dirty="0">
                <a:latin typeface="Times New Roman" panose="02020603050405020304" pitchFamily="18" charset="0"/>
                <a:cs typeface="Times New Roman" panose="02020603050405020304" pitchFamily="18" charset="0"/>
              </a:rPr>
              <a:t>  </a:t>
            </a:r>
            <a:r>
              <a:rPr lang="en-US" sz="1800" dirty="0"/>
              <a:t>(</a:t>
            </a:r>
            <a:r>
              <a:rPr lang="en-US" sz="1800" dirty="0">
                <a:solidFill>
                  <a:srgbClr val="7030A0"/>
                </a:solidFill>
              </a:rPr>
              <a:t>elastic properties</a:t>
            </a:r>
            <a:r>
              <a:rPr lang="en-US" sz="1800" dirty="0"/>
              <a:t>)</a:t>
            </a:r>
          </a:p>
          <a:p>
            <a:pPr lvl="1"/>
            <a:r>
              <a:rPr lang="en-US" sz="1800" dirty="0"/>
              <a:t>From </a:t>
            </a:r>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R</a:t>
            </a:r>
            <a:r>
              <a:rPr lang="en-US" sz="1800" dirty="0"/>
              <a:t> and </a:t>
            </a:r>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U</a:t>
            </a:r>
            <a:r>
              <a:rPr lang="en-US" sz="1800" dirty="0">
                <a:latin typeface="+mj-lt"/>
                <a:cs typeface="Times New Roman" panose="02020603050405020304" pitchFamily="18" charset="0"/>
              </a:rPr>
              <a:t>,</a:t>
            </a:r>
            <a:r>
              <a:rPr lang="en-US" sz="1800" baseline="-25000" dirty="0">
                <a:latin typeface="+mj-lt"/>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 </a:t>
            </a:r>
            <a:r>
              <a:rPr lang="en-US" sz="1800" dirty="0"/>
              <a:t>you can obtain the ratio of </a:t>
            </a:r>
            <a:r>
              <a:rPr lang="en-CA" sz="1800" i="1" dirty="0" err="1">
                <a:latin typeface="Symbol" panose="05050102010706020507" pitchFamily="18" charset="2"/>
              </a:rPr>
              <a:t>t</a:t>
            </a:r>
            <a:r>
              <a:rPr lang="en-CA" sz="1800" i="1" baseline="-25000" dirty="0" err="1">
                <a:latin typeface="Symbol" panose="05050102010706020507" pitchFamily="18" charset="2"/>
              </a:rPr>
              <a:t>s</a:t>
            </a:r>
            <a:r>
              <a:rPr lang="en-CA" sz="1800" i="1" baseline="-25000" dirty="0">
                <a:latin typeface="Symbol" panose="05050102010706020507" pitchFamily="18" charset="2"/>
              </a:rPr>
              <a:t> </a:t>
            </a:r>
            <a:r>
              <a:rPr lang="en-CA" sz="1800" dirty="0">
                <a:latin typeface="+mj-lt"/>
              </a:rPr>
              <a:t>and </a:t>
            </a:r>
            <a:r>
              <a:rPr lang="en-CA" sz="1800" i="1" dirty="0" err="1">
                <a:latin typeface="Symbol" panose="05050102010706020507" pitchFamily="18" charset="2"/>
              </a:rPr>
              <a:t>t</a:t>
            </a:r>
            <a:r>
              <a:rPr lang="en-CA" sz="1800" i="1" baseline="-25000" dirty="0" err="1">
                <a:latin typeface="Symbol" panose="05050102010706020507" pitchFamily="18" charset="2"/>
              </a:rPr>
              <a:t>e</a:t>
            </a:r>
            <a:r>
              <a:rPr lang="en-CA" sz="1800" dirty="0"/>
              <a:t> (convenient to denote by </a:t>
            </a:r>
            <a:r>
              <a:rPr lang="en-CA" sz="1800" i="1" dirty="0">
                <a:latin typeface="Symbol" panose="05050102010706020507" pitchFamily="18" charset="2"/>
              </a:rPr>
              <a:t>b</a:t>
            </a:r>
            <a:r>
              <a:rPr lang="en-CA" sz="1800" baseline="30000" dirty="0"/>
              <a:t>2</a:t>
            </a:r>
            <a:r>
              <a:rPr lang="en-CA" sz="1800" dirty="0"/>
              <a:t>)</a:t>
            </a:r>
            <a:r>
              <a:rPr lang="en-CA" sz="1800" dirty="0">
                <a:latin typeface="Symbol" panose="05050102010706020507" pitchFamily="18" charset="2"/>
              </a:rPr>
              <a:t>:</a:t>
            </a:r>
          </a:p>
          <a:p>
            <a:pPr lvl="1"/>
            <a:endParaRPr lang="en-CA" sz="1800" dirty="0">
              <a:latin typeface="Symbol" panose="05050102010706020507" pitchFamily="18" charset="2"/>
            </a:endParaRPr>
          </a:p>
          <a:p>
            <a:pPr lvl="1"/>
            <a:r>
              <a:rPr lang="en-CA" sz="1800" dirty="0"/>
              <a:t>Then,  </a:t>
            </a:r>
            <a:r>
              <a:rPr lang="en-CA" sz="1800" u="sng" dirty="0"/>
              <a:t>verify</a:t>
            </a:r>
            <a:r>
              <a:rPr lang="en-CA" sz="1800" dirty="0"/>
              <a:t> that the height of the SLS </a:t>
            </a:r>
            <a:r>
              <a:rPr lang="en-US" sz="1800" i="1" dirty="0">
                <a:latin typeface="Times New Roman" panose="02020603050405020304" pitchFamily="18" charset="0"/>
                <a:cs typeface="Times New Roman" panose="02020603050405020304" pitchFamily="18" charset="0"/>
              </a:rPr>
              <a:t>Q</a:t>
            </a:r>
            <a:r>
              <a:rPr lang="en-US" sz="1800" baseline="30000" dirty="0">
                <a:latin typeface="Times New Roman" panose="02020603050405020304" pitchFamily="18" charset="0"/>
                <a:cs typeface="Times New Roman" panose="02020603050405020304" pitchFamily="18" charset="0"/>
              </a:rPr>
              <a:t>-1</a:t>
            </a:r>
            <a:r>
              <a:rPr lang="en-US" sz="1800" dirty="0">
                <a:latin typeface="Times New Roman" panose="02020603050405020304" pitchFamily="18" charset="0"/>
                <a:cs typeface="Times New Roman" panose="02020603050405020304" pitchFamily="18" charset="0"/>
              </a:rPr>
              <a:t>(</a:t>
            </a:r>
            <a:r>
              <a:rPr lang="en-US" sz="1800" i="1" dirty="0">
                <a:latin typeface="Times New Roman" panose="02020603050405020304" pitchFamily="18" charset="0"/>
                <a:cs typeface="Times New Roman" panose="02020603050405020304" pitchFamily="18" charset="0"/>
              </a:rPr>
              <a:t>f</a:t>
            </a:r>
            <a:r>
              <a:rPr lang="en-US" sz="1800" dirty="0">
                <a:latin typeface="Times New Roman" panose="02020603050405020304" pitchFamily="18" charset="0"/>
                <a:cs typeface="Times New Roman" panose="02020603050405020304" pitchFamily="18" charset="0"/>
              </a:rPr>
              <a:t>)</a:t>
            </a:r>
            <a:r>
              <a:rPr lang="en-US" sz="1800" dirty="0"/>
              <a:t> peak equals     </a:t>
            </a:r>
          </a:p>
          <a:p>
            <a:pPr lvl="1"/>
            <a:endParaRPr lang="en-US" sz="1800" dirty="0"/>
          </a:p>
          <a:p>
            <a:pPr lvl="1"/>
            <a:r>
              <a:rPr lang="en-US" sz="1800" dirty="0">
                <a:solidFill>
                  <a:srgbClr val="7030A0"/>
                </a:solidFill>
              </a:rPr>
              <a:t>The frequency </a:t>
            </a:r>
            <a:r>
              <a:rPr lang="en-US" sz="1800" i="1" dirty="0">
                <a:solidFill>
                  <a:srgbClr val="7030A0"/>
                </a:solidFill>
                <a:latin typeface="Symbol" panose="05050102010706020507" pitchFamily="18" charset="2"/>
              </a:rPr>
              <a:t>w</a:t>
            </a:r>
            <a:r>
              <a:rPr lang="en-US" sz="1800" baseline="-25000" dirty="0">
                <a:solidFill>
                  <a:srgbClr val="7030A0"/>
                </a:solidFill>
              </a:rPr>
              <a:t>0</a:t>
            </a:r>
            <a:r>
              <a:rPr lang="en-US" sz="1800" dirty="0">
                <a:solidFill>
                  <a:srgbClr val="7030A0"/>
                </a:solidFill>
              </a:rPr>
              <a:t> </a:t>
            </a:r>
            <a:r>
              <a:rPr lang="en-US" sz="1800" dirty="0">
                <a:solidFill>
                  <a:srgbClr val="7030A0"/>
                </a:solidFill>
                <a:latin typeface="Times New Roman" panose="02020603050405020304" pitchFamily="18" charset="0"/>
                <a:cs typeface="Times New Roman" panose="02020603050405020304" pitchFamily="18" charset="0"/>
              </a:rPr>
              <a:t>= 2</a:t>
            </a:r>
            <a:r>
              <a:rPr lang="en-US" sz="1800" i="1" dirty="0">
                <a:solidFill>
                  <a:srgbClr val="7030A0"/>
                </a:solidFill>
                <a:latin typeface="Symbol" panose="05050102010706020507" pitchFamily="18" charset="2"/>
                <a:cs typeface="Times New Roman" panose="02020603050405020304" pitchFamily="18" charset="0"/>
              </a:rPr>
              <a:t>p</a:t>
            </a:r>
            <a:r>
              <a:rPr lang="en-US" sz="1800" i="1" dirty="0">
                <a:solidFill>
                  <a:srgbClr val="7030A0"/>
                </a:solidFill>
                <a:latin typeface="Times New Roman" panose="02020603050405020304" pitchFamily="18" charset="0"/>
                <a:cs typeface="Times New Roman" panose="02020603050405020304" pitchFamily="18" charset="0"/>
              </a:rPr>
              <a:t>f</a:t>
            </a:r>
            <a:r>
              <a:rPr lang="en-US" sz="1800" baseline="-25000" dirty="0">
                <a:solidFill>
                  <a:srgbClr val="7030A0"/>
                </a:solidFill>
                <a:latin typeface="Times New Roman" panose="02020603050405020304" pitchFamily="18" charset="0"/>
                <a:cs typeface="Times New Roman" panose="02020603050405020304" pitchFamily="18" charset="0"/>
              </a:rPr>
              <a:t>0</a:t>
            </a:r>
            <a:r>
              <a:rPr lang="en-US" sz="1800" dirty="0">
                <a:solidFill>
                  <a:srgbClr val="7030A0"/>
                </a:solidFill>
                <a:latin typeface="Times New Roman" panose="02020603050405020304" pitchFamily="18" charset="0"/>
                <a:cs typeface="Times New Roman" panose="02020603050405020304" pitchFamily="18" charset="0"/>
              </a:rPr>
              <a:t> </a:t>
            </a:r>
            <a:r>
              <a:rPr lang="en-US" sz="1800" dirty="0"/>
              <a:t>of the peak in </a:t>
            </a:r>
            <a:r>
              <a:rPr lang="en-US" sz="1800" i="1" dirty="0">
                <a:latin typeface="Times New Roman" panose="02020603050405020304" pitchFamily="18" charset="0"/>
                <a:cs typeface="Times New Roman" panose="02020603050405020304" pitchFamily="18" charset="0"/>
              </a:rPr>
              <a:t>Q</a:t>
            </a:r>
            <a:r>
              <a:rPr lang="en-US" sz="1800" baseline="30000" dirty="0">
                <a:latin typeface="Times New Roman" panose="02020603050405020304" pitchFamily="18" charset="0"/>
                <a:cs typeface="Times New Roman" panose="02020603050405020304" pitchFamily="18" charset="0"/>
              </a:rPr>
              <a:t>-1</a:t>
            </a:r>
            <a:r>
              <a:rPr lang="en-US" sz="1800" dirty="0">
                <a:latin typeface="Times New Roman" panose="02020603050405020304" pitchFamily="18" charset="0"/>
                <a:cs typeface="Times New Roman" panose="02020603050405020304" pitchFamily="18" charset="0"/>
              </a:rPr>
              <a:t>(</a:t>
            </a:r>
            <a:r>
              <a:rPr lang="en-US" sz="1800" i="1" dirty="0">
                <a:latin typeface="Times New Roman" panose="02020603050405020304" pitchFamily="18" charset="0"/>
                <a:cs typeface="Times New Roman" panose="02020603050405020304" pitchFamily="18" charset="0"/>
              </a:rPr>
              <a:t>f</a:t>
            </a:r>
            <a:r>
              <a:rPr lang="en-US" sz="1800" dirty="0">
                <a:latin typeface="Times New Roman" panose="02020603050405020304" pitchFamily="18" charset="0"/>
                <a:cs typeface="Times New Roman" panose="02020603050405020304" pitchFamily="18" charset="0"/>
              </a:rPr>
              <a:t>)</a:t>
            </a:r>
            <a:r>
              <a:rPr lang="en-US" sz="1800" dirty="0"/>
              <a:t> gives </a:t>
            </a:r>
            <a:r>
              <a:rPr lang="en-CA" sz="1800" i="1" dirty="0" err="1">
                <a:latin typeface="Symbol" panose="05050102010706020507" pitchFamily="18" charset="2"/>
              </a:rPr>
              <a:t>t</a:t>
            </a:r>
            <a:r>
              <a:rPr lang="en-CA" sz="1800" i="1" baseline="-25000" dirty="0" err="1">
                <a:latin typeface="Symbol" panose="05050102010706020507" pitchFamily="18" charset="2"/>
              </a:rPr>
              <a:t>e</a:t>
            </a:r>
            <a:r>
              <a:rPr lang="en-CA" sz="1800" dirty="0"/>
              <a:t> and </a:t>
            </a:r>
            <a:r>
              <a:rPr lang="en-CA" sz="1800" i="1" dirty="0" err="1">
                <a:latin typeface="Symbol" panose="05050102010706020507" pitchFamily="18" charset="2"/>
              </a:rPr>
              <a:t>t</a:t>
            </a:r>
            <a:r>
              <a:rPr lang="en-CA" sz="1800" i="1" baseline="-25000" dirty="0" err="1">
                <a:latin typeface="Symbol" panose="05050102010706020507" pitchFamily="18" charset="2"/>
              </a:rPr>
              <a:t>s</a:t>
            </a:r>
            <a:r>
              <a:rPr lang="en-CA" sz="1800" dirty="0">
                <a:latin typeface="Symbol" panose="05050102010706020507" pitchFamily="18" charset="2"/>
              </a:rPr>
              <a:t> </a:t>
            </a:r>
            <a:r>
              <a:rPr lang="en-CA" sz="1800" dirty="0"/>
              <a:t>(only one </a:t>
            </a:r>
            <a:r>
              <a:rPr lang="en-CA" sz="1800" dirty="0">
                <a:solidFill>
                  <a:srgbClr val="7030A0"/>
                </a:solidFill>
              </a:rPr>
              <a:t>anelastic property</a:t>
            </a:r>
            <a:r>
              <a:rPr lang="en-CA" sz="1800" dirty="0"/>
              <a:t>): </a:t>
            </a:r>
            <a:endParaRPr lang="en-US" sz="1800" dirty="0"/>
          </a:p>
          <a:p>
            <a:endParaRPr lang="en-US" sz="2000" dirty="0"/>
          </a:p>
          <a:p>
            <a:pPr marL="0" indent="0">
              <a:buNone/>
            </a:pPr>
            <a:endParaRPr lang="en-US" sz="2000" dirty="0"/>
          </a:p>
          <a:p>
            <a:endParaRPr lang="en-US" sz="2000" dirty="0"/>
          </a:p>
        </p:txBody>
      </p:sp>
      <p:sp>
        <p:nvSpPr>
          <p:cNvPr id="3" name="Title 1">
            <a:extLst>
              <a:ext uri="{FF2B5EF4-FFF2-40B4-BE49-F238E27FC236}">
                <a16:creationId xmlns:a16="http://schemas.microsoft.com/office/drawing/2014/main" id="{50289F20-8EB9-2378-85AD-06B0448E57CB}"/>
              </a:ext>
            </a:extLst>
          </p:cNvPr>
          <p:cNvSpPr txBox="1">
            <a:spLocks/>
          </p:cNvSpPr>
          <p:nvPr/>
        </p:nvSpPr>
        <p:spPr>
          <a:xfrm>
            <a:off x="809273" y="207491"/>
            <a:ext cx="9906000"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Interpretation of </a:t>
            </a:r>
            <a:r>
              <a:rPr lang="en-CA" sz="3200" i="1" dirty="0"/>
              <a:t>M</a:t>
            </a:r>
            <a:r>
              <a:rPr lang="en-CA" sz="3200" dirty="0"/>
              <a:t>(</a:t>
            </a:r>
            <a:r>
              <a:rPr lang="en-CA" sz="3200" i="1" dirty="0"/>
              <a:t>f</a:t>
            </a:r>
            <a:r>
              <a:rPr lang="en-CA" sz="3200" dirty="0"/>
              <a:t>) and </a:t>
            </a:r>
            <a:r>
              <a:rPr lang="en-CA" sz="3200" i="1" dirty="0"/>
              <a:t>Q</a:t>
            </a:r>
            <a:r>
              <a:rPr lang="en-CA" sz="3200" baseline="30000" dirty="0"/>
              <a:t>-1</a:t>
            </a:r>
            <a:r>
              <a:rPr lang="en-CA" sz="3200" dirty="0"/>
              <a:t>(</a:t>
            </a:r>
            <a:r>
              <a:rPr lang="en-CA" sz="3200" i="1" dirty="0"/>
              <a:t>f</a:t>
            </a:r>
            <a:r>
              <a:rPr lang="en-CA" sz="3200" dirty="0"/>
              <a:t>) data</a:t>
            </a:r>
          </a:p>
        </p:txBody>
      </p:sp>
      <p:pic>
        <p:nvPicPr>
          <p:cNvPr id="4" name="Picture 3">
            <a:extLst>
              <a:ext uri="{FF2B5EF4-FFF2-40B4-BE49-F238E27FC236}">
                <a16:creationId xmlns:a16="http://schemas.microsoft.com/office/drawing/2014/main" id="{45960472-D21A-6696-87E4-5801A5E8232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000" y="3694939"/>
            <a:ext cx="7475352" cy="2706621"/>
          </a:xfrm>
          <a:prstGeom prst="rect">
            <a:avLst/>
          </a:prstGeom>
          <a:noFill/>
          <a:ln>
            <a:noFill/>
          </a:ln>
        </p:spPr>
      </p:pic>
      <p:sp>
        <p:nvSpPr>
          <p:cNvPr id="5" name="TextBox 4">
            <a:extLst>
              <a:ext uri="{FF2B5EF4-FFF2-40B4-BE49-F238E27FC236}">
                <a16:creationId xmlns:a16="http://schemas.microsoft.com/office/drawing/2014/main" id="{AAD54ECE-38C6-11B3-F087-F9D9AC621630}"/>
              </a:ext>
            </a:extLst>
          </p:cNvPr>
          <p:cNvSpPr txBox="1"/>
          <p:nvPr/>
        </p:nvSpPr>
        <p:spPr>
          <a:xfrm>
            <a:off x="8064500" y="3982125"/>
            <a:ext cx="2832100" cy="2031325"/>
          </a:xfrm>
          <a:prstGeom prst="rect">
            <a:avLst/>
          </a:prstGeom>
          <a:noFill/>
          <a:ln>
            <a:solidFill>
              <a:srgbClr val="7030A0"/>
            </a:solidFill>
          </a:ln>
        </p:spPr>
        <p:txBody>
          <a:bodyPr wrap="square" rtlCol="0">
            <a:spAutoFit/>
          </a:bodyPr>
          <a:lstStyle/>
          <a:p>
            <a:pPr algn="ctr"/>
            <a:r>
              <a:rPr lang="en-CA" dirty="0"/>
              <a:t>Young’s modulus dispersion and attenuation (</a:t>
            </a:r>
            <a:r>
              <a:rPr lang="en-CA" i="1" dirty="0"/>
              <a:t>Q</a:t>
            </a:r>
            <a:r>
              <a:rPr lang="en-CA" baseline="30000" dirty="0"/>
              <a:t>-1</a:t>
            </a:r>
            <a:r>
              <a:rPr lang="en-CA" dirty="0"/>
              <a:t>) measurements in glycerol-saturated Berea sandstone at three temperatures  </a:t>
            </a:r>
          </a:p>
          <a:p>
            <a:pPr algn="ctr"/>
            <a:r>
              <a:rPr lang="en-CA" dirty="0">
                <a:solidFill>
                  <a:srgbClr val="7030A0"/>
                </a:solidFill>
              </a:rPr>
              <a:t>and their approximation by an SLS (lines)</a:t>
            </a:r>
            <a:endParaRPr lang="en-CA" b="1" i="1" u="sng" dirty="0">
              <a:solidFill>
                <a:srgbClr val="7030A0"/>
              </a:solidFill>
              <a:latin typeface="Symbol" panose="05050102010706020507" pitchFamily="18" charset="2"/>
            </a:endParaRPr>
          </a:p>
        </p:txBody>
      </p:sp>
      <p:graphicFrame>
        <p:nvGraphicFramePr>
          <p:cNvPr id="12" name="Object 11">
            <a:extLst>
              <a:ext uri="{FF2B5EF4-FFF2-40B4-BE49-F238E27FC236}">
                <a16:creationId xmlns:a16="http://schemas.microsoft.com/office/drawing/2014/main" id="{868814A5-8546-9FAC-05B3-C0BB009340D6}"/>
              </a:ext>
            </a:extLst>
          </p:cNvPr>
          <p:cNvGraphicFramePr>
            <a:graphicFrameLocks/>
          </p:cNvGraphicFramePr>
          <p:nvPr>
            <p:extLst>
              <p:ext uri="{D42A27DB-BD31-4B8C-83A1-F6EECF244321}">
                <p14:modId xmlns:p14="http://schemas.microsoft.com/office/powerpoint/2010/main" val="3471786657"/>
              </p:ext>
            </p:extLst>
          </p:nvPr>
        </p:nvGraphicFramePr>
        <p:xfrm>
          <a:off x="9359900" y="1813509"/>
          <a:ext cx="1437802" cy="723511"/>
        </p:xfrm>
        <a:graphic>
          <a:graphicData uri="http://schemas.openxmlformats.org/presentationml/2006/ole">
            <mc:AlternateContent xmlns:mc="http://schemas.openxmlformats.org/markup-compatibility/2006">
              <mc:Choice xmlns:v="urn:schemas-microsoft-com:vml" Requires="v">
                <p:oleObj name="Equation" r:id="rId3" imgW="927000" imgH="431640" progId="Equation.DSMT4">
                  <p:embed/>
                </p:oleObj>
              </mc:Choice>
              <mc:Fallback>
                <p:oleObj name="Equation" r:id="rId3" imgW="927000" imgH="431640" progId="Equation.DSMT4">
                  <p:embed/>
                  <p:pic>
                    <p:nvPicPr>
                      <p:cNvPr id="0" name="Object 1"/>
                      <p:cNvPicPr preferRelativeResize="0">
                        <a:picLocks noChangeArrowheads="1"/>
                      </p:cNvPicPr>
                      <p:nvPr/>
                    </p:nvPicPr>
                    <p:blipFill>
                      <a:blip r:embed="rId4"/>
                      <a:srcRect/>
                      <a:stretch>
                        <a:fillRect/>
                      </a:stretch>
                    </p:blipFill>
                    <p:spPr bwMode="auto">
                      <a:xfrm>
                        <a:off x="9359900" y="1813509"/>
                        <a:ext cx="1437802" cy="723511"/>
                      </a:xfrm>
                      <a:prstGeom prst="rect">
                        <a:avLst/>
                      </a:prstGeom>
                      <a:noFill/>
                    </p:spPr>
                  </p:pic>
                </p:oleObj>
              </mc:Fallback>
            </mc:AlternateContent>
          </a:graphicData>
        </a:graphic>
      </p:graphicFrame>
      <p:graphicFrame>
        <p:nvGraphicFramePr>
          <p:cNvPr id="14" name="Object 13">
            <a:extLst>
              <a:ext uri="{FF2B5EF4-FFF2-40B4-BE49-F238E27FC236}">
                <a16:creationId xmlns:a16="http://schemas.microsoft.com/office/drawing/2014/main" id="{F21A9903-27B6-6069-944F-8C4B48654C53}"/>
              </a:ext>
            </a:extLst>
          </p:cNvPr>
          <p:cNvGraphicFramePr>
            <a:graphicFrameLocks/>
          </p:cNvGraphicFramePr>
          <p:nvPr>
            <p:extLst>
              <p:ext uri="{D42A27DB-BD31-4B8C-83A1-F6EECF244321}">
                <p14:modId xmlns:p14="http://schemas.microsoft.com/office/powerpoint/2010/main" val="3046560236"/>
              </p:ext>
            </p:extLst>
          </p:nvPr>
        </p:nvGraphicFramePr>
        <p:xfrm>
          <a:off x="6774259" y="2435419"/>
          <a:ext cx="2351881" cy="723511"/>
        </p:xfrm>
        <a:graphic>
          <a:graphicData uri="http://schemas.openxmlformats.org/presentationml/2006/ole">
            <mc:AlternateContent xmlns:mc="http://schemas.openxmlformats.org/markup-compatibility/2006">
              <mc:Choice xmlns:v="urn:schemas-microsoft-com:vml" Requires="v">
                <p:oleObj name="Equation" r:id="rId5" imgW="1701720" imgH="482400" progId="Equation.DSMT4">
                  <p:embed/>
                </p:oleObj>
              </mc:Choice>
              <mc:Fallback>
                <p:oleObj name="Equation" r:id="rId5" imgW="1701720" imgH="482400" progId="Equation.DSMT4">
                  <p:embed/>
                  <p:pic>
                    <p:nvPicPr>
                      <p:cNvPr id="0" name="Object 3"/>
                      <p:cNvPicPr preferRelativeResize="0">
                        <a:picLocks noChangeArrowheads="1"/>
                      </p:cNvPicPr>
                      <p:nvPr/>
                    </p:nvPicPr>
                    <p:blipFill>
                      <a:blip r:embed="rId6"/>
                      <a:srcRect/>
                      <a:stretch>
                        <a:fillRect/>
                      </a:stretch>
                    </p:blipFill>
                    <p:spPr bwMode="auto">
                      <a:xfrm>
                        <a:off x="6774259" y="2435419"/>
                        <a:ext cx="2351881" cy="723511"/>
                      </a:xfrm>
                      <a:prstGeom prst="rect">
                        <a:avLst/>
                      </a:prstGeom>
                      <a:noFill/>
                    </p:spPr>
                  </p:pic>
                </p:oleObj>
              </mc:Fallback>
            </mc:AlternateContent>
          </a:graphicData>
        </a:graphic>
      </p:graphicFrame>
      <p:sp>
        <p:nvSpPr>
          <p:cNvPr id="15" name="TextBox 14">
            <a:extLst>
              <a:ext uri="{FF2B5EF4-FFF2-40B4-BE49-F238E27FC236}">
                <a16:creationId xmlns:a16="http://schemas.microsoft.com/office/drawing/2014/main" id="{40FC9277-3FB4-3347-2290-283A895FF5A8}"/>
              </a:ext>
            </a:extLst>
          </p:cNvPr>
          <p:cNvSpPr txBox="1"/>
          <p:nvPr/>
        </p:nvSpPr>
        <p:spPr>
          <a:xfrm>
            <a:off x="9134002" y="2598815"/>
            <a:ext cx="2975569" cy="523220"/>
          </a:xfrm>
          <a:prstGeom prst="rect">
            <a:avLst/>
          </a:prstGeom>
          <a:noFill/>
          <a:ln>
            <a:noFill/>
          </a:ln>
        </p:spPr>
        <p:txBody>
          <a:bodyPr wrap="square" rtlCol="0">
            <a:spAutoFit/>
          </a:bodyPr>
          <a:lstStyle/>
          <a:p>
            <a:pPr algn="ctr"/>
            <a:r>
              <a:rPr lang="en-CA" sz="1400" dirty="0">
                <a:solidFill>
                  <a:schemeClr val="accent4">
                    <a:lumMod val="50000"/>
                  </a:schemeClr>
                </a:solidFill>
              </a:rPr>
              <a:t>(so, the height of the peak does not add much to the interpretation!)</a:t>
            </a:r>
            <a:endParaRPr lang="en-CA" sz="1400" b="1" i="1" u="sng" dirty="0">
              <a:solidFill>
                <a:schemeClr val="accent4">
                  <a:lumMod val="50000"/>
                </a:schemeClr>
              </a:solidFill>
              <a:latin typeface="Symbol" panose="05050102010706020507" pitchFamily="18" charset="2"/>
            </a:endParaRPr>
          </a:p>
        </p:txBody>
      </p:sp>
      <p:graphicFrame>
        <p:nvGraphicFramePr>
          <p:cNvPr id="23" name="Object 22">
            <a:extLst>
              <a:ext uri="{FF2B5EF4-FFF2-40B4-BE49-F238E27FC236}">
                <a16:creationId xmlns:a16="http://schemas.microsoft.com/office/drawing/2014/main" id="{A78D0403-7C45-70D5-2E2A-6A4B0C16E0BB}"/>
              </a:ext>
            </a:extLst>
          </p:cNvPr>
          <p:cNvGraphicFramePr>
            <a:graphicFrameLocks/>
          </p:cNvGraphicFramePr>
          <p:nvPr>
            <p:extLst>
              <p:ext uri="{D42A27DB-BD31-4B8C-83A1-F6EECF244321}">
                <p14:modId xmlns:p14="http://schemas.microsoft.com/office/powerpoint/2010/main" val="462270349"/>
              </p:ext>
            </p:extLst>
          </p:nvPr>
        </p:nvGraphicFramePr>
        <p:xfrm>
          <a:off x="9680575" y="3140732"/>
          <a:ext cx="2247900" cy="692150"/>
        </p:xfrm>
        <a:graphic>
          <a:graphicData uri="http://schemas.openxmlformats.org/presentationml/2006/ole">
            <mc:AlternateContent xmlns:mc="http://schemas.openxmlformats.org/markup-compatibility/2006">
              <mc:Choice xmlns:v="urn:schemas-microsoft-com:vml" Requires="v">
                <p:oleObj name="Equation" r:id="rId7" imgW="1295280" imgH="431640" progId="Equation.DSMT4">
                  <p:embed/>
                </p:oleObj>
              </mc:Choice>
              <mc:Fallback>
                <p:oleObj name="Equation" r:id="rId7" imgW="1295280" imgH="431640" progId="Equation.DSMT4">
                  <p:embed/>
                  <p:pic>
                    <p:nvPicPr>
                      <p:cNvPr id="0" name="Object 7"/>
                      <p:cNvPicPr>
                        <a:picLocks noChangeArrowheads="1"/>
                      </p:cNvPicPr>
                      <p:nvPr/>
                    </p:nvPicPr>
                    <p:blipFill>
                      <a:blip r:embed="rId8"/>
                      <a:srcRect/>
                      <a:stretch>
                        <a:fillRect/>
                      </a:stretch>
                    </p:blipFill>
                    <p:spPr bwMode="auto">
                      <a:xfrm>
                        <a:off x="9680575" y="3140732"/>
                        <a:ext cx="2247900" cy="692150"/>
                      </a:xfrm>
                      <a:prstGeom prst="rect">
                        <a:avLst/>
                      </a:prstGeom>
                      <a:noFill/>
                    </p:spPr>
                  </p:pic>
                </p:oleObj>
              </mc:Fallback>
            </mc:AlternateContent>
          </a:graphicData>
        </a:graphic>
      </p:graphicFrame>
      <p:sp>
        <p:nvSpPr>
          <p:cNvPr id="26" name="TextBox 25">
            <a:extLst>
              <a:ext uri="{FF2B5EF4-FFF2-40B4-BE49-F238E27FC236}">
                <a16:creationId xmlns:a16="http://schemas.microsoft.com/office/drawing/2014/main" id="{8A47B455-C55D-2598-0202-42F3DE581448}"/>
              </a:ext>
            </a:extLst>
          </p:cNvPr>
          <p:cNvSpPr txBox="1"/>
          <p:nvPr/>
        </p:nvSpPr>
        <p:spPr>
          <a:xfrm>
            <a:off x="2867818" y="6115705"/>
            <a:ext cx="2894455" cy="523220"/>
          </a:xfrm>
          <a:prstGeom prst="rect">
            <a:avLst/>
          </a:prstGeom>
          <a:noFill/>
          <a:ln>
            <a:noFill/>
          </a:ln>
        </p:spPr>
        <p:txBody>
          <a:bodyPr wrap="square" rtlCol="0">
            <a:spAutoFit/>
          </a:bodyPr>
          <a:lstStyle/>
          <a:p>
            <a:pPr algn="ctr"/>
            <a:r>
              <a:rPr lang="en-CA" sz="1400" b="1" dirty="0">
                <a:solidFill>
                  <a:schemeClr val="accent4">
                    <a:lumMod val="50000"/>
                  </a:schemeClr>
                </a:solidFill>
              </a:rPr>
              <a:t>To improve data fitting,  nonlinear models </a:t>
            </a:r>
            <a:r>
              <a:rPr lang="en-CA" sz="1400" dirty="0">
                <a:solidFill>
                  <a:schemeClr val="accent4">
                    <a:lumMod val="50000"/>
                  </a:schemeClr>
                </a:solidFill>
              </a:rPr>
              <a:t>can be used (Cole-Cole, etc.) </a:t>
            </a:r>
            <a:endParaRPr lang="en-CA" sz="1400" b="1" i="1" u="sng" dirty="0">
              <a:solidFill>
                <a:schemeClr val="accent4">
                  <a:lumMod val="50000"/>
                </a:schemeClr>
              </a:solidFill>
              <a:latin typeface="Symbol" panose="05050102010706020507" pitchFamily="18" charset="2"/>
            </a:endParaRPr>
          </a:p>
        </p:txBody>
      </p:sp>
    </p:spTree>
    <p:extLst>
      <p:ext uri="{BB962C8B-B14F-4D97-AF65-F5344CB8AC3E}">
        <p14:creationId xmlns:p14="http://schemas.microsoft.com/office/powerpoint/2010/main" val="384352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10;&#10;Description automatically generated">
            <a:extLst>
              <a:ext uri="{FF2B5EF4-FFF2-40B4-BE49-F238E27FC236}">
                <a16:creationId xmlns:a16="http://schemas.microsoft.com/office/drawing/2014/main" id="{58729A32-80E5-0649-0C4F-964205A413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7967" y="546101"/>
            <a:ext cx="7865892" cy="5912528"/>
          </a:xfrm>
          <a:prstGeom prst="rect">
            <a:avLst/>
          </a:prstGeom>
        </p:spPr>
      </p:pic>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Spectra of Linear Solids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25</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3" y="134099"/>
            <a:ext cx="4219927" cy="13206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Dispersion and attenuation spectra</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558800" y="1825910"/>
            <a:ext cx="4065218" cy="41049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Normalized </a:t>
            </a:r>
            <a:r>
              <a:rPr lang="en-US" sz="2000" dirty="0" err="1"/>
              <a:t>Re</a:t>
            </a:r>
            <a:r>
              <a:rPr lang="en-US" sz="2000" i="1" dirty="0" err="1">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 </a:t>
            </a:r>
            <a:r>
              <a:rPr lang="en-US" sz="2000" dirty="0"/>
              <a:t>and </a:t>
            </a:r>
            <a:r>
              <a:rPr lang="en-US" sz="2000" i="1" dirty="0">
                <a:latin typeface="Times New Roman" panose="02020603050405020304" pitchFamily="18" charset="0"/>
                <a:cs typeface="Times New Roman" panose="02020603050405020304" pitchFamily="18" charset="0"/>
              </a:rPr>
              <a:t>Q</a:t>
            </a:r>
            <a:r>
              <a:rPr lang="en-US" sz="2000" baseline="30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a:t>
            </a:r>
            <a:r>
              <a:rPr lang="en-US" sz="2000" dirty="0"/>
              <a:t> spectra for the three basic linear bodies</a:t>
            </a:r>
          </a:p>
          <a:p>
            <a:pPr lvl="1"/>
            <a:r>
              <a:rPr lang="en-US" sz="1800" dirty="0"/>
              <a:t>Frequency scaled to make </a:t>
            </a:r>
            <a:r>
              <a:rPr lang="en-US" sz="1800" i="1" dirty="0">
                <a:latin typeface="Times New Roman" panose="02020603050405020304" pitchFamily="18" charset="0"/>
                <a:cs typeface="Times New Roman" panose="02020603050405020304" pitchFamily="18" charset="0"/>
              </a:rPr>
              <a:t>f</a:t>
            </a:r>
            <a:r>
              <a:rPr lang="en-US" sz="1800" baseline="-25000" dirty="0">
                <a:latin typeface="Times New Roman" panose="02020603050405020304" pitchFamily="18" charset="0"/>
                <a:cs typeface="Times New Roman" panose="02020603050405020304" pitchFamily="18" charset="0"/>
              </a:rPr>
              <a:t>0</a:t>
            </a:r>
            <a:r>
              <a:rPr lang="en-US" sz="1800" dirty="0">
                <a:latin typeface="Times New Roman" panose="02020603050405020304" pitchFamily="18" charset="0"/>
                <a:cs typeface="Times New Roman" panose="02020603050405020304" pitchFamily="18" charset="0"/>
              </a:rPr>
              <a:t> = 1 </a:t>
            </a:r>
            <a:r>
              <a:rPr lang="en-US" sz="1800" dirty="0"/>
              <a:t>for SLS (Zener)</a:t>
            </a:r>
          </a:p>
          <a:p>
            <a:pPr lvl="1"/>
            <a:r>
              <a:rPr lang="en-US" sz="1800" dirty="0" err="1">
                <a:latin typeface="Times New Roman" panose="02020603050405020304" pitchFamily="18" charset="0"/>
                <a:cs typeface="Times New Roman" panose="02020603050405020304" pitchFamily="18" charset="0"/>
              </a:rPr>
              <a:t>Re</a:t>
            </a:r>
            <a:r>
              <a:rPr lang="en-US" sz="1800" i="1" dirty="0" err="1">
                <a:latin typeface="Times New Roman" panose="02020603050405020304" pitchFamily="18" charset="0"/>
                <a:cs typeface="Times New Roman" panose="02020603050405020304" pitchFamily="18" charset="0"/>
              </a:rPr>
              <a:t>M</a:t>
            </a:r>
            <a:r>
              <a:rPr lang="en-US" sz="1800" dirty="0"/>
              <a:t> scaled to make the average    </a:t>
            </a:r>
          </a:p>
          <a:p>
            <a:pPr marL="914400" lvl="2" indent="0">
              <a:buNone/>
            </a:pPr>
            <a:r>
              <a:rPr lang="en-US" sz="1400" dirty="0">
                <a:latin typeface="Times New Roman" panose="02020603050405020304" pitchFamily="18" charset="0"/>
                <a:cs typeface="Times New Roman" panose="02020603050405020304" pitchFamily="18" charset="0"/>
              </a:rPr>
              <a:t>                         </a:t>
            </a:r>
            <a:r>
              <a:rPr lang="en-US" sz="1800" dirty="0"/>
              <a:t>   in this plot, with      </a:t>
            </a:r>
            <a:r>
              <a:rPr lang="en-US" sz="1800" i="1" dirty="0">
                <a:latin typeface="Symbol" panose="05050102010706020507" pitchFamily="18" charset="2"/>
              </a:rPr>
              <a:t>b</a:t>
            </a:r>
            <a:r>
              <a:rPr lang="en-US" sz="1800" dirty="0"/>
              <a:t>   </a:t>
            </a:r>
            <a:r>
              <a:rPr lang="en-US" sz="1800" dirty="0">
                <a:latin typeface="Times New Roman" panose="02020603050405020304" pitchFamily="18" charset="0"/>
                <a:cs typeface="Times New Roman" panose="02020603050405020304" pitchFamily="18" charset="0"/>
              </a:rPr>
              <a:t>= 1.5</a:t>
            </a:r>
          </a:p>
          <a:p>
            <a:pPr lvl="1"/>
            <a:r>
              <a:rPr lang="en-US" sz="1800" dirty="0"/>
              <a:t>Viscosity </a:t>
            </a:r>
            <a:r>
              <a:rPr lang="en-US" sz="1800" i="1" dirty="0">
                <a:latin typeface="Symbol" panose="05050102010706020507" pitchFamily="18" charset="2"/>
              </a:rPr>
              <a:t>h</a:t>
            </a:r>
            <a:r>
              <a:rPr lang="en-US" sz="1800" dirty="0"/>
              <a:t> in Maxwell’s and Kelvin-Voigt (K-V) bodies taken </a:t>
            </a:r>
            <a:r>
              <a:rPr lang="en-US" sz="1800" u="sng" dirty="0"/>
              <a:t>the same as in the SLS</a:t>
            </a:r>
          </a:p>
          <a:p>
            <a:pPr lvl="1"/>
            <a:r>
              <a:rPr lang="en-US" sz="1800" i="1" dirty="0">
                <a:latin typeface="Times New Roman" panose="02020603050405020304" pitchFamily="18" charset="0"/>
                <a:cs typeface="Times New Roman" panose="02020603050405020304" pitchFamily="18" charset="0"/>
              </a:rPr>
              <a:t>M</a:t>
            </a:r>
            <a:r>
              <a:rPr lang="en-US" sz="1800" i="1" baseline="-25000" dirty="0">
                <a:latin typeface="Times New Roman" panose="02020603050405020304" pitchFamily="18" charset="0"/>
                <a:cs typeface="Times New Roman" panose="02020603050405020304" pitchFamily="18" charset="0"/>
              </a:rPr>
              <a:t>R</a:t>
            </a:r>
            <a:r>
              <a:rPr lang="en-US" sz="1800" dirty="0"/>
              <a:t> in K-V body is taken the same as in the SLS</a:t>
            </a:r>
          </a:p>
          <a:p>
            <a:endParaRPr lang="en-US" sz="2000" dirty="0"/>
          </a:p>
          <a:p>
            <a:endParaRPr lang="en-US" sz="2000" dirty="0"/>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10" name="Object 9">
            <a:extLst>
              <a:ext uri="{FF2B5EF4-FFF2-40B4-BE49-F238E27FC236}">
                <a16:creationId xmlns:a16="http://schemas.microsoft.com/office/drawing/2014/main" id="{F519CA2C-5397-BEC4-8BD9-84E829F0D698}"/>
              </a:ext>
            </a:extLst>
          </p:cNvPr>
          <p:cNvGraphicFramePr>
            <a:graphicFrameLocks/>
          </p:cNvGraphicFramePr>
          <p:nvPr>
            <p:extLst>
              <p:ext uri="{D42A27DB-BD31-4B8C-83A1-F6EECF244321}">
                <p14:modId xmlns:p14="http://schemas.microsoft.com/office/powerpoint/2010/main" val="3411880475"/>
              </p:ext>
            </p:extLst>
          </p:nvPr>
        </p:nvGraphicFramePr>
        <p:xfrm>
          <a:off x="1323140" y="3565614"/>
          <a:ext cx="1394660" cy="358686"/>
        </p:xfrm>
        <a:graphic>
          <a:graphicData uri="http://schemas.openxmlformats.org/presentationml/2006/ole">
            <mc:AlternateContent xmlns:mc="http://schemas.openxmlformats.org/markup-compatibility/2006">
              <mc:Choice xmlns:v="urn:schemas-microsoft-com:vml" Requires="v">
                <p:oleObj name="Equation" r:id="rId3" imgW="1104840" imgH="266400" progId="Equation.DSMT4">
                  <p:embed/>
                </p:oleObj>
              </mc:Choice>
              <mc:Fallback>
                <p:oleObj name="Equation" r:id="rId3" imgW="1104840" imgH="266400" progId="Equation.DSMT4">
                  <p:embed/>
                  <p:pic>
                    <p:nvPicPr>
                      <p:cNvPr id="0" name="Object 1"/>
                      <p:cNvPicPr preferRelativeResize="0">
                        <a:picLocks noChangeArrowheads="1"/>
                      </p:cNvPicPr>
                      <p:nvPr/>
                    </p:nvPicPr>
                    <p:blipFill>
                      <a:blip r:embed="rId4"/>
                      <a:srcRect/>
                      <a:stretch>
                        <a:fillRect/>
                      </a:stretch>
                    </p:blipFill>
                    <p:spPr bwMode="auto">
                      <a:xfrm>
                        <a:off x="1323140" y="3565614"/>
                        <a:ext cx="1394660" cy="358686"/>
                      </a:xfrm>
                      <a:prstGeom prst="rect">
                        <a:avLst/>
                      </a:prstGeom>
                      <a:noFill/>
                    </p:spPr>
                  </p:pic>
                </p:oleObj>
              </mc:Fallback>
            </mc:AlternateContent>
          </a:graphicData>
        </a:graphic>
      </p:graphicFrame>
      <p:sp>
        <p:nvSpPr>
          <p:cNvPr id="12" name="TextBox 11">
            <a:extLst>
              <a:ext uri="{FF2B5EF4-FFF2-40B4-BE49-F238E27FC236}">
                <a16:creationId xmlns:a16="http://schemas.microsoft.com/office/drawing/2014/main" id="{F9E73F1E-725D-2D30-8D17-A3E930C3CDE9}"/>
              </a:ext>
            </a:extLst>
          </p:cNvPr>
          <p:cNvSpPr txBox="1"/>
          <p:nvPr/>
        </p:nvSpPr>
        <p:spPr>
          <a:xfrm>
            <a:off x="9147479" y="2154385"/>
            <a:ext cx="2028521" cy="1077218"/>
          </a:xfrm>
          <a:prstGeom prst="rect">
            <a:avLst/>
          </a:prstGeom>
          <a:noFill/>
          <a:ln>
            <a:solidFill>
              <a:schemeClr val="accent4">
                <a:lumMod val="50000"/>
              </a:schemeClr>
            </a:solidFill>
          </a:ln>
        </p:spPr>
        <p:txBody>
          <a:bodyPr wrap="square" rtlCol="0">
            <a:spAutoFit/>
          </a:bodyPr>
          <a:lstStyle/>
          <a:p>
            <a:pPr algn="ctr"/>
            <a:r>
              <a:rPr lang="en-CA" sz="1600" i="1" dirty="0">
                <a:solidFill>
                  <a:schemeClr val="accent4">
                    <a:lumMod val="50000"/>
                  </a:schemeClr>
                </a:solidFill>
                <a:latin typeface="Times New Roman" panose="02020603050405020304" pitchFamily="18" charset="0"/>
                <a:cs typeface="Times New Roman" panose="02020603050405020304" pitchFamily="18" charset="0"/>
              </a:rPr>
              <a:t>Q</a:t>
            </a:r>
            <a:r>
              <a:rPr lang="en-CA" sz="1600" baseline="30000" dirty="0">
                <a:solidFill>
                  <a:schemeClr val="accent4">
                    <a:lumMod val="50000"/>
                  </a:schemeClr>
                </a:solidFill>
                <a:latin typeface="Times New Roman" panose="02020603050405020304" pitchFamily="18" charset="0"/>
                <a:cs typeface="Times New Roman" panose="02020603050405020304" pitchFamily="18" charset="0"/>
              </a:rPr>
              <a:t>-1</a:t>
            </a:r>
            <a:r>
              <a:rPr lang="en-CA" sz="1600" dirty="0">
                <a:solidFill>
                  <a:schemeClr val="accent4">
                    <a:lumMod val="50000"/>
                  </a:schemeClr>
                </a:solidFill>
              </a:rPr>
              <a:t> here is multiplied by 0.01 for Maxwell’s and Kelvin-Voigt’s bodies</a:t>
            </a:r>
            <a:endParaRPr lang="en-CA" sz="1600" b="1" i="1" u="sng" dirty="0">
              <a:solidFill>
                <a:schemeClr val="accent4">
                  <a:lumMod val="50000"/>
                </a:schemeClr>
              </a:solidFill>
              <a:latin typeface="Symbol" panose="05050102010706020507" pitchFamily="18" charset="2"/>
            </a:endParaRPr>
          </a:p>
        </p:txBody>
      </p:sp>
    </p:spTree>
    <p:extLst>
      <p:ext uri="{BB962C8B-B14F-4D97-AF65-F5344CB8AC3E}">
        <p14:creationId xmlns:p14="http://schemas.microsoft.com/office/powerpoint/2010/main" val="636954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histogram&#10;&#10;Description automatically generated">
            <a:extLst>
              <a:ext uri="{FF2B5EF4-FFF2-40B4-BE49-F238E27FC236}">
                <a16:creationId xmlns:a16="http://schemas.microsoft.com/office/drawing/2014/main" id="{92530FD1-AD61-C3A4-37C5-4944425C77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2840" y="336554"/>
            <a:ext cx="7793642" cy="5858220"/>
          </a:xfrm>
          <a:prstGeom prst="rect">
            <a:avLst/>
          </a:prstGeom>
        </p:spPr>
      </p:pic>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Spectra of Linear Solids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26</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3" y="134099"/>
            <a:ext cx="4219927" cy="13206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Cross-plots</a:t>
            </a:r>
          </a:p>
        </p:txBody>
      </p:sp>
      <p:cxnSp>
        <p:nvCxnSpPr>
          <p:cNvPr id="11" name="Straight Connector 10">
            <a:extLst>
              <a:ext uri="{FF2B5EF4-FFF2-40B4-BE49-F238E27FC236}">
                <a16:creationId xmlns:a16="http://schemas.microsoft.com/office/drawing/2014/main" id="{3460AC77-5959-D9F6-2C1D-A2E2C3EA3917}"/>
              </a:ext>
            </a:extLst>
          </p:cNvPr>
          <p:cNvCxnSpPr>
            <a:cxnSpLocks/>
          </p:cNvCxnSpPr>
          <p:nvPr/>
        </p:nvCxnSpPr>
        <p:spPr>
          <a:xfrm>
            <a:off x="2760427" y="2792412"/>
            <a:ext cx="2562225" cy="0"/>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2720BAE-352E-A0BF-4C60-F66E15127191}"/>
              </a:ext>
            </a:extLst>
          </p:cNvPr>
          <p:cNvSpPr txBox="1"/>
          <p:nvPr/>
        </p:nvSpPr>
        <p:spPr>
          <a:xfrm>
            <a:off x="2944636" y="1791272"/>
            <a:ext cx="2028521" cy="338554"/>
          </a:xfrm>
          <a:prstGeom prst="rect">
            <a:avLst/>
          </a:prstGeom>
          <a:noFill/>
          <a:ln>
            <a:solidFill>
              <a:srgbClr val="7030A0"/>
            </a:solidFill>
          </a:ln>
        </p:spPr>
        <p:txBody>
          <a:bodyPr wrap="square" rtlCol="0">
            <a:spAutoFit/>
          </a:bodyPr>
          <a:lstStyle/>
          <a:p>
            <a:pPr algn="ctr"/>
            <a:r>
              <a:rPr lang="en-CA" sz="1600" dirty="0">
                <a:solidFill>
                  <a:srgbClr val="7030A0"/>
                </a:solidFill>
                <a:latin typeface="Times New Roman" panose="02020603050405020304" pitchFamily="18" charset="0"/>
                <a:cs typeface="Times New Roman" panose="02020603050405020304" pitchFamily="18" charset="0"/>
              </a:rPr>
              <a:t>Complex plane of </a:t>
            </a:r>
            <a:r>
              <a:rPr lang="en-CA" sz="1600" i="1" dirty="0">
                <a:solidFill>
                  <a:srgbClr val="7030A0"/>
                </a:solidFill>
                <a:latin typeface="Times New Roman" panose="02020603050405020304" pitchFamily="18" charset="0"/>
                <a:cs typeface="Times New Roman" panose="02020603050405020304" pitchFamily="18" charset="0"/>
              </a:rPr>
              <a:t>M</a:t>
            </a:r>
            <a:endParaRPr lang="en-CA" sz="1600" b="1" i="1" u="sng" dirty="0">
              <a:solidFill>
                <a:srgbClr val="7030A0"/>
              </a:solidFill>
              <a:latin typeface="Symbol" panose="05050102010706020507" pitchFamily="18" charset="2"/>
            </a:endParaRPr>
          </a:p>
        </p:txBody>
      </p:sp>
      <p:sp>
        <p:nvSpPr>
          <p:cNvPr id="20" name="TextBox 19">
            <a:extLst>
              <a:ext uri="{FF2B5EF4-FFF2-40B4-BE49-F238E27FC236}">
                <a16:creationId xmlns:a16="http://schemas.microsoft.com/office/drawing/2014/main" id="{47D7B8D4-4944-9F7C-3C74-4FEEEB2F2783}"/>
              </a:ext>
            </a:extLst>
          </p:cNvPr>
          <p:cNvSpPr txBox="1"/>
          <p:nvPr/>
        </p:nvSpPr>
        <p:spPr>
          <a:xfrm>
            <a:off x="6722997" y="1885409"/>
            <a:ext cx="2662303" cy="338554"/>
          </a:xfrm>
          <a:prstGeom prst="rect">
            <a:avLst/>
          </a:prstGeom>
          <a:noFill/>
          <a:ln>
            <a:solidFill>
              <a:srgbClr val="7030A0"/>
            </a:solidFill>
          </a:ln>
        </p:spPr>
        <p:txBody>
          <a:bodyPr wrap="square" rtlCol="0">
            <a:spAutoFit/>
          </a:bodyPr>
          <a:lstStyle/>
          <a:p>
            <a:pPr algn="ctr"/>
            <a:r>
              <a:rPr lang="en-CA" sz="1600" dirty="0">
                <a:solidFill>
                  <a:srgbClr val="7030A0"/>
                </a:solidFill>
                <a:latin typeface="Times New Roman" panose="02020603050405020304" pitchFamily="18" charset="0"/>
                <a:cs typeface="Times New Roman" panose="02020603050405020304" pitchFamily="18" charset="0"/>
              </a:rPr>
              <a:t>Cross-plot of </a:t>
            </a:r>
            <a:r>
              <a:rPr lang="en-CA" sz="1600" i="1" dirty="0">
                <a:solidFill>
                  <a:srgbClr val="7030A0"/>
                </a:solidFill>
                <a:latin typeface="Times New Roman" panose="02020603050405020304" pitchFamily="18" charset="0"/>
                <a:cs typeface="Times New Roman" panose="02020603050405020304" pitchFamily="18" charset="0"/>
              </a:rPr>
              <a:t>Q</a:t>
            </a:r>
            <a:r>
              <a:rPr lang="en-CA" sz="1600" baseline="30000" dirty="0">
                <a:solidFill>
                  <a:srgbClr val="7030A0"/>
                </a:solidFill>
                <a:latin typeface="Times New Roman" panose="02020603050405020304" pitchFamily="18" charset="0"/>
                <a:cs typeface="Times New Roman" panose="02020603050405020304" pitchFamily="18" charset="0"/>
              </a:rPr>
              <a:t>-1</a:t>
            </a:r>
            <a:r>
              <a:rPr lang="en-CA" sz="1600" dirty="0">
                <a:solidFill>
                  <a:srgbClr val="7030A0"/>
                </a:solidFill>
                <a:latin typeface="Times New Roman" panose="02020603050405020304" pitchFamily="18" charset="0"/>
                <a:cs typeface="Times New Roman" panose="02020603050405020304" pitchFamily="18" charset="0"/>
              </a:rPr>
              <a:t> with </a:t>
            </a:r>
            <a:r>
              <a:rPr lang="en-CA" sz="1600" dirty="0" err="1">
                <a:solidFill>
                  <a:srgbClr val="7030A0"/>
                </a:solidFill>
                <a:latin typeface="Times New Roman" panose="02020603050405020304" pitchFamily="18" charset="0"/>
                <a:cs typeface="Times New Roman" panose="02020603050405020304" pitchFamily="18" charset="0"/>
              </a:rPr>
              <a:t>Re</a:t>
            </a:r>
            <a:r>
              <a:rPr lang="en-CA" sz="1600" i="1" dirty="0" err="1">
                <a:solidFill>
                  <a:srgbClr val="7030A0"/>
                </a:solidFill>
                <a:latin typeface="Times New Roman" panose="02020603050405020304" pitchFamily="18" charset="0"/>
                <a:cs typeface="Times New Roman" panose="02020603050405020304" pitchFamily="18" charset="0"/>
              </a:rPr>
              <a:t>M</a:t>
            </a:r>
            <a:endParaRPr lang="en-CA" sz="1600" b="1" i="1" u="sng" dirty="0">
              <a:solidFill>
                <a:srgbClr val="7030A0"/>
              </a:solidFill>
              <a:latin typeface="Symbol" panose="05050102010706020507" pitchFamily="18" charset="2"/>
            </a:endParaRPr>
          </a:p>
        </p:txBody>
      </p:sp>
    </p:spTree>
    <p:extLst>
      <p:ext uri="{BB962C8B-B14F-4D97-AF65-F5344CB8AC3E}">
        <p14:creationId xmlns:p14="http://schemas.microsoft.com/office/powerpoint/2010/main" val="445085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Linear Solids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27</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7572726"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Burgers’ body</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264220"/>
            <a:ext cx="6388099" cy="26346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This is a Zener’s body with an additional dashpot connected in series for plastic deformation:</a:t>
            </a:r>
          </a:p>
          <a:p>
            <a:r>
              <a:rPr lang="en-US" sz="2000" dirty="0"/>
              <a:t>This system contains two internal degrees of freedom and therefore does not reduce to Zener’s equation</a:t>
            </a:r>
          </a:p>
          <a:p>
            <a:pPr lvl="1"/>
            <a:r>
              <a:rPr lang="en-US" sz="1800" dirty="0"/>
              <a:t>Example of the “generalized Zener’s equation</a:t>
            </a:r>
            <a:r>
              <a:rPr lang="en-US" sz="1600" dirty="0"/>
              <a:t>” </a:t>
            </a:r>
          </a:p>
          <a:p>
            <a:r>
              <a:rPr lang="en-US" sz="2000" dirty="0"/>
              <a:t>Complex modulus can be simply obtained by viewing this system as a Maxwell’s and Kelvin-Voigt bodies connected in series: </a:t>
            </a:r>
            <a:endParaRPr lang="en-US" sz="1800" dirty="0"/>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4" name="Picture 3">
            <a:extLst>
              <a:ext uri="{FF2B5EF4-FFF2-40B4-BE49-F238E27FC236}">
                <a16:creationId xmlns:a16="http://schemas.microsoft.com/office/drawing/2014/main" id="{E17DB6AB-F32F-DDC8-1108-46BB7A20A3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604191"/>
            <a:ext cx="3416299" cy="2759203"/>
          </a:xfrm>
          <a:prstGeom prst="rect">
            <a:avLst/>
          </a:prstGeom>
          <a:noFill/>
          <a:ln>
            <a:noFill/>
          </a:ln>
        </p:spPr>
      </p:pic>
      <p:graphicFrame>
        <p:nvGraphicFramePr>
          <p:cNvPr id="14" name="Object 13">
            <a:extLst>
              <a:ext uri="{FF2B5EF4-FFF2-40B4-BE49-F238E27FC236}">
                <a16:creationId xmlns:a16="http://schemas.microsoft.com/office/drawing/2014/main" id="{749BFD7B-9126-9499-DE9B-977C72595DDD}"/>
              </a:ext>
            </a:extLst>
          </p:cNvPr>
          <p:cNvGraphicFramePr>
            <a:graphicFrameLocks/>
          </p:cNvGraphicFramePr>
          <p:nvPr>
            <p:extLst>
              <p:ext uri="{D42A27DB-BD31-4B8C-83A1-F6EECF244321}">
                <p14:modId xmlns:p14="http://schemas.microsoft.com/office/powerpoint/2010/main" val="3594818867"/>
              </p:ext>
            </p:extLst>
          </p:nvPr>
        </p:nvGraphicFramePr>
        <p:xfrm>
          <a:off x="2460625" y="3485143"/>
          <a:ext cx="6518005" cy="1368880"/>
        </p:xfrm>
        <a:graphic>
          <a:graphicData uri="http://schemas.openxmlformats.org/presentationml/2006/ole">
            <mc:AlternateContent xmlns:mc="http://schemas.openxmlformats.org/markup-compatibility/2006">
              <mc:Choice xmlns:v="urn:schemas-microsoft-com:vml" Requires="v">
                <p:oleObj name="Equation" r:id="rId3" imgW="3911400" imgH="888840" progId="Equation.DSMT4">
                  <p:embed/>
                </p:oleObj>
              </mc:Choice>
              <mc:Fallback>
                <p:oleObj name="Equation" r:id="rId3" imgW="3911400" imgH="888840" progId="Equation.DSMT4">
                  <p:embed/>
                  <p:pic>
                    <p:nvPicPr>
                      <p:cNvPr id="0" name="Object 1"/>
                      <p:cNvPicPr preferRelativeResize="0">
                        <a:picLocks noChangeArrowheads="1"/>
                      </p:cNvPicPr>
                      <p:nvPr/>
                    </p:nvPicPr>
                    <p:blipFill>
                      <a:blip r:embed="rId4"/>
                      <a:srcRect/>
                      <a:stretch>
                        <a:fillRect/>
                      </a:stretch>
                    </p:blipFill>
                    <p:spPr bwMode="auto">
                      <a:xfrm>
                        <a:off x="2460625" y="3485143"/>
                        <a:ext cx="6518005" cy="1368880"/>
                      </a:xfrm>
                      <a:prstGeom prst="rect">
                        <a:avLst/>
                      </a:prstGeom>
                      <a:noFill/>
                    </p:spPr>
                  </p:pic>
                </p:oleObj>
              </mc:Fallback>
            </mc:AlternateContent>
          </a:graphicData>
        </a:graphic>
      </p:graphicFrame>
      <p:graphicFrame>
        <p:nvGraphicFramePr>
          <p:cNvPr id="2" name="Object 1">
            <a:extLst>
              <a:ext uri="{FF2B5EF4-FFF2-40B4-BE49-F238E27FC236}">
                <a16:creationId xmlns:a16="http://schemas.microsoft.com/office/drawing/2014/main" id="{3BAFBB17-F93A-BB99-98F4-ECE52AC59D25}"/>
              </a:ext>
            </a:extLst>
          </p:cNvPr>
          <p:cNvGraphicFramePr>
            <a:graphicFrameLocks/>
          </p:cNvGraphicFramePr>
          <p:nvPr>
            <p:extLst>
              <p:ext uri="{D42A27DB-BD31-4B8C-83A1-F6EECF244321}">
                <p14:modId xmlns:p14="http://schemas.microsoft.com/office/powerpoint/2010/main" val="1336031719"/>
              </p:ext>
            </p:extLst>
          </p:nvPr>
        </p:nvGraphicFramePr>
        <p:xfrm>
          <a:off x="4038600" y="5401224"/>
          <a:ext cx="3530601" cy="779969"/>
        </p:xfrm>
        <a:graphic>
          <a:graphicData uri="http://schemas.openxmlformats.org/presentationml/2006/ole">
            <mc:AlternateContent xmlns:mc="http://schemas.openxmlformats.org/markup-compatibility/2006">
              <mc:Choice xmlns:v="urn:schemas-microsoft-com:vml" Requires="v">
                <p:oleObj name="Equation" r:id="rId5" imgW="2057400" imgH="495000" progId="Equation.DSMT4">
                  <p:embed/>
                </p:oleObj>
              </mc:Choice>
              <mc:Fallback>
                <p:oleObj name="Equation" r:id="rId5" imgW="2057400" imgH="495000" progId="Equation.DSMT4">
                  <p:embed/>
                  <p:pic>
                    <p:nvPicPr>
                      <p:cNvPr id="14" name="Object 13">
                        <a:extLst>
                          <a:ext uri="{FF2B5EF4-FFF2-40B4-BE49-F238E27FC236}">
                            <a16:creationId xmlns:a16="http://schemas.microsoft.com/office/drawing/2014/main" id="{749BFD7B-9126-9499-DE9B-977C72595DDD}"/>
                          </a:ext>
                        </a:extLst>
                      </p:cNvPr>
                      <p:cNvPicPr preferRelativeResize="0">
                        <a:picLocks noChangeArrowheads="1"/>
                      </p:cNvPicPr>
                      <p:nvPr/>
                    </p:nvPicPr>
                    <p:blipFill>
                      <a:blip r:embed="rId6"/>
                      <a:srcRect/>
                      <a:stretch>
                        <a:fillRect/>
                      </a:stretch>
                    </p:blipFill>
                    <p:spPr bwMode="auto">
                      <a:xfrm>
                        <a:off x="4038600" y="5401224"/>
                        <a:ext cx="3530601" cy="779969"/>
                      </a:xfrm>
                      <a:prstGeom prst="rect">
                        <a:avLst/>
                      </a:prstGeom>
                      <a:noFill/>
                    </p:spPr>
                  </p:pic>
                </p:oleObj>
              </mc:Fallback>
            </mc:AlternateContent>
          </a:graphicData>
        </a:graphic>
      </p:graphicFrame>
      <p:sp>
        <p:nvSpPr>
          <p:cNvPr id="3" name="Content Placeholder 2">
            <a:extLst>
              <a:ext uri="{FF2B5EF4-FFF2-40B4-BE49-F238E27FC236}">
                <a16:creationId xmlns:a16="http://schemas.microsoft.com/office/drawing/2014/main" id="{AFA2EA87-30F4-299B-DB3B-04A647CCF17D}"/>
              </a:ext>
            </a:extLst>
          </p:cNvPr>
          <p:cNvSpPr txBox="1">
            <a:spLocks/>
          </p:cNvSpPr>
          <p:nvPr/>
        </p:nvSpPr>
        <p:spPr>
          <a:xfrm>
            <a:off x="622300" y="4761235"/>
            <a:ext cx="7785100" cy="6399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Note that this </a:t>
            </a:r>
            <a:r>
              <a:rPr lang="en-US" sz="2000" i="1" dirty="0">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Symbol" panose="05050102010706020507" pitchFamily="18" charset="2"/>
                <a:cs typeface="Times New Roman" panose="02020603050405020304" pitchFamily="18" charset="0"/>
              </a:rPr>
              <a:t>w</a:t>
            </a:r>
            <a:r>
              <a:rPr lang="en-US" sz="2000" dirty="0">
                <a:latin typeface="Times New Roman" panose="02020603050405020304" pitchFamily="18" charset="0"/>
                <a:cs typeface="Times New Roman" panose="02020603050405020304" pitchFamily="18" charset="0"/>
              </a:rPr>
              <a:t>) </a:t>
            </a:r>
            <a:r>
              <a:rPr lang="en-US" sz="2000" dirty="0"/>
              <a:t>is a ratio of </a:t>
            </a:r>
            <a:r>
              <a:rPr lang="en-US" sz="2000" u="sng" dirty="0"/>
              <a:t>second-order </a:t>
            </a:r>
            <a:r>
              <a:rPr lang="en-US" sz="2000" dirty="0"/>
              <a:t>polynomials of </a:t>
            </a:r>
            <a:r>
              <a:rPr lang="en-US" sz="2000" dirty="0">
                <a:latin typeface="Symbol" panose="05050102010706020507" pitchFamily="18" charset="2"/>
              </a:rPr>
              <a:t>(</a:t>
            </a:r>
            <a:r>
              <a:rPr lang="en-US" sz="2000" dirty="0">
                <a:latin typeface="Times New Roman" panose="02020603050405020304" pitchFamily="18" charset="0"/>
                <a:cs typeface="Times New Roman" panose="02020603050405020304" pitchFamily="18" charset="0"/>
              </a:rPr>
              <a:t>-</a:t>
            </a:r>
            <a:r>
              <a:rPr lang="en-US" sz="2000" i="1" dirty="0" err="1">
                <a:latin typeface="Times New Roman" panose="02020603050405020304" pitchFamily="18" charset="0"/>
                <a:cs typeface="Times New Roman" panose="02020603050405020304" pitchFamily="18" charset="0"/>
              </a:rPr>
              <a:t>i</a:t>
            </a:r>
            <a:r>
              <a:rPr lang="en-US" sz="2000" i="1" dirty="0" err="1">
                <a:latin typeface="Symbol" panose="05050102010706020507" pitchFamily="18" charset="2"/>
                <a:cs typeface="Times New Roman" panose="02020603050405020304" pitchFamily="18" charset="0"/>
              </a:rPr>
              <a:t>w</a:t>
            </a:r>
            <a:r>
              <a:rPr lang="en-US" sz="2000" dirty="0">
                <a:latin typeface="Symbol" panose="05050102010706020507" pitchFamily="18" charset="2"/>
              </a:rPr>
              <a:t>):   </a:t>
            </a:r>
          </a:p>
        </p:txBody>
      </p:sp>
      <p:sp>
        <p:nvSpPr>
          <p:cNvPr id="5" name="TextBox 4">
            <a:extLst>
              <a:ext uri="{FF2B5EF4-FFF2-40B4-BE49-F238E27FC236}">
                <a16:creationId xmlns:a16="http://schemas.microsoft.com/office/drawing/2014/main" id="{679BB6F8-90FE-74D3-182D-5013CE0C08DA}"/>
              </a:ext>
            </a:extLst>
          </p:cNvPr>
          <p:cNvSpPr txBox="1"/>
          <p:nvPr/>
        </p:nvSpPr>
        <p:spPr>
          <a:xfrm>
            <a:off x="7994804" y="5418079"/>
            <a:ext cx="3358996" cy="584775"/>
          </a:xfrm>
          <a:prstGeom prst="rect">
            <a:avLst/>
          </a:prstGeom>
          <a:noFill/>
          <a:ln>
            <a:noFill/>
          </a:ln>
        </p:spPr>
        <p:txBody>
          <a:bodyPr wrap="square" rtlCol="0">
            <a:spAutoFit/>
          </a:bodyPr>
          <a:lstStyle/>
          <a:p>
            <a:pPr algn="ctr"/>
            <a:r>
              <a:rPr lang="en-CA" sz="1600" dirty="0">
                <a:solidFill>
                  <a:schemeClr val="accent4">
                    <a:lumMod val="50000"/>
                  </a:schemeClr>
                </a:solidFill>
                <a:latin typeface="Times New Roman" panose="02020603050405020304" pitchFamily="18" charset="0"/>
                <a:cs typeface="Times New Roman" panose="02020603050405020304" pitchFamily="18" charset="0"/>
              </a:rPr>
              <a:t>Second-order polynomials because of the </a:t>
            </a:r>
            <a:r>
              <a:rPr lang="en-CA" sz="1600" u="sng" dirty="0">
                <a:solidFill>
                  <a:schemeClr val="accent4">
                    <a:lumMod val="50000"/>
                  </a:schemeClr>
                </a:solidFill>
                <a:latin typeface="Times New Roman" panose="02020603050405020304" pitchFamily="18" charset="0"/>
                <a:cs typeface="Times New Roman" panose="02020603050405020304" pitchFamily="18" charset="0"/>
              </a:rPr>
              <a:t>two internal variables</a:t>
            </a:r>
            <a:endParaRPr lang="en-CA" sz="1600" b="1" u="sng" dirty="0">
              <a:solidFill>
                <a:schemeClr val="accent4">
                  <a:lumMod val="50000"/>
                </a:schemeClr>
              </a:solidFill>
              <a:latin typeface="Symbol" panose="05050102010706020507" pitchFamily="18" charset="2"/>
            </a:endParaRPr>
          </a:p>
        </p:txBody>
      </p:sp>
    </p:spTree>
    <p:extLst>
      <p:ext uri="{BB962C8B-B14F-4D97-AF65-F5344CB8AC3E}">
        <p14:creationId xmlns:p14="http://schemas.microsoft.com/office/powerpoint/2010/main" val="2917321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Linear Solids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28</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7572726"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Exercise</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622300" y="1264220"/>
            <a:ext cx="6388099" cy="26346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Write a </a:t>
            </a:r>
            <a:r>
              <a:rPr lang="en-US" sz="2000" dirty="0" err="1"/>
              <a:t>Matlab</a:t>
            </a:r>
            <a:r>
              <a:rPr lang="en-US" sz="2000" dirty="0"/>
              <a:t> or Octave program to plot the spectra of </a:t>
            </a:r>
            <a:r>
              <a:rPr lang="en-US" sz="2000" dirty="0" err="1">
                <a:latin typeface="Times New Roman" panose="02020603050405020304" pitchFamily="18" charset="0"/>
                <a:cs typeface="Times New Roman" panose="02020603050405020304" pitchFamily="18" charset="0"/>
              </a:rPr>
              <a:t>Re</a:t>
            </a:r>
            <a:r>
              <a:rPr lang="en-US" sz="2000" i="1" dirty="0" err="1">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a:t>
            </a:r>
            <a:r>
              <a:rPr lang="en-US" sz="2000" dirty="0"/>
              <a:t> and </a:t>
            </a:r>
            <a:r>
              <a:rPr lang="en-US" sz="2000" i="1" dirty="0">
                <a:latin typeface="Times New Roman" panose="02020603050405020304" pitchFamily="18" charset="0"/>
                <a:cs typeface="Times New Roman" panose="02020603050405020304" pitchFamily="18" charset="0"/>
              </a:rPr>
              <a:t>Q</a:t>
            </a:r>
            <a:r>
              <a:rPr lang="en-US" sz="2000" baseline="30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a:t>
            </a:r>
            <a:r>
              <a:rPr lang="en-US" sz="2000" dirty="0"/>
              <a:t> for Burgers body using this equation:</a:t>
            </a:r>
            <a:endParaRPr lang="en-US" sz="1800" dirty="0"/>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 name="Object 1">
            <a:extLst>
              <a:ext uri="{FF2B5EF4-FFF2-40B4-BE49-F238E27FC236}">
                <a16:creationId xmlns:a16="http://schemas.microsoft.com/office/drawing/2014/main" id="{FE49A36C-C476-03A1-9DC9-3E2D559B9113}"/>
              </a:ext>
            </a:extLst>
          </p:cNvPr>
          <p:cNvGraphicFramePr>
            <a:graphicFrameLocks/>
          </p:cNvGraphicFramePr>
          <p:nvPr>
            <p:extLst>
              <p:ext uri="{D42A27DB-BD31-4B8C-83A1-F6EECF244321}">
                <p14:modId xmlns:p14="http://schemas.microsoft.com/office/powerpoint/2010/main" val="2815132795"/>
              </p:ext>
            </p:extLst>
          </p:nvPr>
        </p:nvGraphicFramePr>
        <p:xfrm>
          <a:off x="3937000" y="2107550"/>
          <a:ext cx="3802063" cy="1482725"/>
        </p:xfrm>
        <a:graphic>
          <a:graphicData uri="http://schemas.openxmlformats.org/presentationml/2006/ole">
            <mc:AlternateContent xmlns:mc="http://schemas.openxmlformats.org/markup-compatibility/2006">
              <mc:Choice xmlns:v="urn:schemas-microsoft-com:vml" Requires="v">
                <p:oleObj name="Equation" r:id="rId2" imgW="2209680" imgH="888840" progId="Equation.DSMT4">
                  <p:embed/>
                </p:oleObj>
              </mc:Choice>
              <mc:Fallback>
                <p:oleObj name="Equation" r:id="rId2" imgW="2209680" imgH="888840" progId="Equation.DSMT4">
                  <p:embed/>
                  <p:pic>
                    <p:nvPicPr>
                      <p:cNvPr id="14" name="Object 13">
                        <a:extLst>
                          <a:ext uri="{FF2B5EF4-FFF2-40B4-BE49-F238E27FC236}">
                            <a16:creationId xmlns:a16="http://schemas.microsoft.com/office/drawing/2014/main" id="{749BFD7B-9126-9499-DE9B-977C72595DDD}"/>
                          </a:ext>
                        </a:extLst>
                      </p:cNvPr>
                      <p:cNvPicPr preferRelativeResize="0">
                        <a:picLocks noChangeArrowheads="1"/>
                      </p:cNvPicPr>
                      <p:nvPr/>
                    </p:nvPicPr>
                    <p:blipFill>
                      <a:blip r:embed="rId3"/>
                      <a:srcRect/>
                      <a:stretch>
                        <a:fillRect/>
                      </a:stretch>
                    </p:blipFill>
                    <p:spPr bwMode="auto">
                      <a:xfrm>
                        <a:off x="3937000" y="2107550"/>
                        <a:ext cx="3802063" cy="1482725"/>
                      </a:xfrm>
                      <a:prstGeom prst="rect">
                        <a:avLst/>
                      </a:prstGeom>
                      <a:noFill/>
                    </p:spPr>
                  </p:pic>
                </p:oleObj>
              </mc:Fallback>
            </mc:AlternateContent>
          </a:graphicData>
        </a:graphic>
      </p:graphicFrame>
    </p:spTree>
    <p:extLst>
      <p:ext uri="{BB962C8B-B14F-4D97-AF65-F5344CB8AC3E}">
        <p14:creationId xmlns:p14="http://schemas.microsoft.com/office/powerpoint/2010/main" val="137780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Linear Solids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29</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277159"/>
            <a:ext cx="7572726" cy="95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Generalized Linear Solids</a:t>
            </a:r>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2" name="Picture 1" descr="Diagram, schematic&#10;&#10;Description automatically generated">
            <a:extLst>
              <a:ext uri="{FF2B5EF4-FFF2-40B4-BE49-F238E27FC236}">
                <a16:creationId xmlns:a16="http://schemas.microsoft.com/office/drawing/2014/main" id="{66383460-76C0-B949-AB9A-28D87BB1198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0883" y="2799344"/>
            <a:ext cx="7448360" cy="3423652"/>
          </a:xfrm>
          <a:prstGeom prst="rect">
            <a:avLst/>
          </a:prstGeom>
          <a:noFill/>
          <a:ln>
            <a:noFill/>
          </a:ln>
        </p:spPr>
      </p:pic>
      <p:sp>
        <p:nvSpPr>
          <p:cNvPr id="3" name="TextBox 2">
            <a:extLst>
              <a:ext uri="{FF2B5EF4-FFF2-40B4-BE49-F238E27FC236}">
                <a16:creationId xmlns:a16="http://schemas.microsoft.com/office/drawing/2014/main" id="{2B13CB4A-4CC4-280B-4F6F-CEA1187EF3FD}"/>
              </a:ext>
            </a:extLst>
          </p:cNvPr>
          <p:cNvSpPr txBox="1"/>
          <p:nvPr/>
        </p:nvSpPr>
        <p:spPr>
          <a:xfrm>
            <a:off x="1672936" y="1417693"/>
            <a:ext cx="3687556" cy="1200329"/>
          </a:xfrm>
          <a:prstGeom prst="rect">
            <a:avLst/>
          </a:prstGeom>
          <a:noFill/>
          <a:ln>
            <a:solidFill>
              <a:srgbClr val="7030A0"/>
            </a:solidFill>
          </a:ln>
        </p:spPr>
        <p:txBody>
          <a:bodyPr wrap="square" rtlCol="0">
            <a:spAutoFit/>
          </a:bodyPr>
          <a:lstStyle/>
          <a:p>
            <a:pPr algn="ctr"/>
            <a:r>
              <a:rPr lang="en-US" b="1" dirty="0">
                <a:solidFill>
                  <a:srgbClr val="7030A0"/>
                </a:solidFill>
              </a:rPr>
              <a:t>Generalized Maxwell </a:t>
            </a:r>
            <a:r>
              <a:rPr lang="en-US" dirty="0">
                <a:solidFill>
                  <a:srgbClr val="7030A0"/>
                </a:solidFill>
              </a:rPr>
              <a:t>solid </a:t>
            </a:r>
          </a:p>
          <a:p>
            <a:pPr algn="ctr"/>
            <a:r>
              <a:rPr lang="en-US" dirty="0">
                <a:solidFill>
                  <a:srgbClr val="7030A0"/>
                </a:solidFill>
              </a:rPr>
              <a:t>(with </a:t>
            </a:r>
            <a:r>
              <a:rPr lang="en-US" i="1" dirty="0">
                <a:solidFill>
                  <a:srgbClr val="7030A0"/>
                </a:solidFill>
                <a:latin typeface="Symbol" panose="05050102010706020507" pitchFamily="18" charset="2"/>
              </a:rPr>
              <a:t>h</a:t>
            </a:r>
            <a:r>
              <a:rPr lang="en-US" dirty="0">
                <a:solidFill>
                  <a:srgbClr val="7030A0"/>
                </a:solidFill>
              </a:rPr>
              <a:t> = 0, this is also the </a:t>
            </a:r>
            <a:r>
              <a:rPr lang="en-US" b="1" dirty="0" err="1">
                <a:solidFill>
                  <a:srgbClr val="7030A0"/>
                </a:solidFill>
              </a:rPr>
              <a:t>Wiechert</a:t>
            </a:r>
            <a:r>
              <a:rPr lang="en-US" dirty="0">
                <a:solidFill>
                  <a:srgbClr val="7030A0"/>
                </a:solidFill>
              </a:rPr>
              <a:t>, </a:t>
            </a:r>
            <a:r>
              <a:rPr lang="en-US" b="1" dirty="0">
                <a:solidFill>
                  <a:srgbClr val="7030A0"/>
                </a:solidFill>
              </a:rPr>
              <a:t>Generalized Standard Linear Solid</a:t>
            </a:r>
            <a:r>
              <a:rPr lang="en-US" dirty="0">
                <a:solidFill>
                  <a:srgbClr val="7030A0"/>
                </a:solidFill>
              </a:rPr>
              <a:t>, or </a:t>
            </a:r>
            <a:r>
              <a:rPr lang="en-US" b="1" dirty="0">
                <a:solidFill>
                  <a:srgbClr val="7030A0"/>
                </a:solidFill>
              </a:rPr>
              <a:t>Generalized Zener body</a:t>
            </a:r>
            <a:r>
              <a:rPr lang="en-US" dirty="0">
                <a:solidFill>
                  <a:srgbClr val="7030A0"/>
                </a:solidFill>
              </a:rPr>
              <a:t>)</a:t>
            </a:r>
            <a:endParaRPr lang="en-CA" i="1" baseline="-25000" dirty="0">
              <a:solidFill>
                <a:srgbClr val="7030A0"/>
              </a:solidFill>
              <a:latin typeface="Symbol" panose="05050102010706020507" pitchFamily="18" charset="2"/>
              <a:cs typeface="Times New Roman" panose="02020603050405020304" pitchFamily="18" charset="0"/>
            </a:endParaRPr>
          </a:p>
        </p:txBody>
      </p:sp>
      <p:sp>
        <p:nvSpPr>
          <p:cNvPr id="5" name="TextBox 4">
            <a:extLst>
              <a:ext uri="{FF2B5EF4-FFF2-40B4-BE49-F238E27FC236}">
                <a16:creationId xmlns:a16="http://schemas.microsoft.com/office/drawing/2014/main" id="{1E77858B-010D-B2BE-C8BF-216B5937B509}"/>
              </a:ext>
            </a:extLst>
          </p:cNvPr>
          <p:cNvSpPr txBox="1"/>
          <p:nvPr/>
        </p:nvSpPr>
        <p:spPr>
          <a:xfrm>
            <a:off x="5780750" y="3586360"/>
            <a:ext cx="4826103" cy="369332"/>
          </a:xfrm>
          <a:prstGeom prst="rect">
            <a:avLst/>
          </a:prstGeom>
          <a:noFill/>
          <a:ln>
            <a:solidFill>
              <a:srgbClr val="7030A0"/>
            </a:solidFill>
          </a:ln>
        </p:spPr>
        <p:txBody>
          <a:bodyPr wrap="square" rtlCol="0">
            <a:spAutoFit/>
          </a:bodyPr>
          <a:lstStyle/>
          <a:p>
            <a:pPr algn="ctr"/>
            <a:r>
              <a:rPr lang="en-US" b="1" dirty="0">
                <a:solidFill>
                  <a:srgbClr val="7030A0"/>
                </a:solidFill>
              </a:rPr>
              <a:t>Generalized Voigt </a:t>
            </a:r>
            <a:r>
              <a:rPr lang="en-US" dirty="0">
                <a:solidFill>
                  <a:srgbClr val="7030A0"/>
                </a:solidFill>
              </a:rPr>
              <a:t>solid </a:t>
            </a:r>
          </a:p>
        </p:txBody>
      </p:sp>
      <p:sp>
        <p:nvSpPr>
          <p:cNvPr id="10" name="Content Placeholder 2">
            <a:extLst>
              <a:ext uri="{FF2B5EF4-FFF2-40B4-BE49-F238E27FC236}">
                <a16:creationId xmlns:a16="http://schemas.microsoft.com/office/drawing/2014/main" id="{3409E92F-0B87-5517-388A-DDA6A1100117}"/>
              </a:ext>
            </a:extLst>
          </p:cNvPr>
          <p:cNvSpPr txBox="1">
            <a:spLocks/>
          </p:cNvSpPr>
          <p:nvPr/>
        </p:nvSpPr>
        <p:spPr>
          <a:xfrm>
            <a:off x="5806818" y="818329"/>
            <a:ext cx="5711473" cy="26346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These systems are constructed to </a:t>
            </a:r>
            <a:r>
              <a:rPr lang="en-US" sz="2000" dirty="0">
                <a:solidFill>
                  <a:srgbClr val="7030A0"/>
                </a:solidFill>
              </a:rPr>
              <a:t>provide broad attenuation (</a:t>
            </a:r>
            <a:r>
              <a:rPr lang="en-US" sz="2000" i="1" dirty="0">
                <a:solidFill>
                  <a:srgbClr val="7030A0"/>
                </a:solidFill>
                <a:latin typeface="Times New Roman" panose="02020603050405020304" pitchFamily="18" charset="0"/>
                <a:cs typeface="Times New Roman" panose="02020603050405020304" pitchFamily="18" charset="0"/>
              </a:rPr>
              <a:t>Q</a:t>
            </a:r>
            <a:r>
              <a:rPr lang="en-US" sz="2000" baseline="30000" dirty="0">
                <a:solidFill>
                  <a:srgbClr val="7030A0"/>
                </a:solidFill>
                <a:latin typeface="Times New Roman" panose="02020603050405020304" pitchFamily="18" charset="0"/>
                <a:cs typeface="Times New Roman" panose="02020603050405020304" pitchFamily="18" charset="0"/>
              </a:rPr>
              <a:t>-1</a:t>
            </a:r>
            <a:r>
              <a:rPr lang="en-US" sz="2000" dirty="0">
                <a:solidFill>
                  <a:srgbClr val="7030A0"/>
                </a:solidFill>
                <a:latin typeface="Times New Roman" panose="02020603050405020304" pitchFamily="18" charset="0"/>
                <a:cs typeface="Times New Roman" panose="02020603050405020304" pitchFamily="18" charset="0"/>
              </a:rPr>
              <a:t>(</a:t>
            </a:r>
            <a:r>
              <a:rPr lang="en-US" sz="2000" i="1" dirty="0">
                <a:solidFill>
                  <a:srgbClr val="7030A0"/>
                </a:solidFill>
                <a:latin typeface="Times New Roman" panose="02020603050405020304" pitchFamily="18" charset="0"/>
                <a:cs typeface="Times New Roman" panose="02020603050405020304" pitchFamily="18" charset="0"/>
              </a:rPr>
              <a:t>f</a:t>
            </a:r>
            <a:r>
              <a:rPr lang="en-US" sz="2000" dirty="0">
                <a:solidFill>
                  <a:srgbClr val="7030A0"/>
                </a:solidFill>
                <a:latin typeface="Times New Roman" panose="02020603050405020304" pitchFamily="18" charset="0"/>
                <a:cs typeface="Times New Roman" panose="02020603050405020304" pitchFamily="18" charset="0"/>
              </a:rPr>
              <a:t>)</a:t>
            </a:r>
            <a:r>
              <a:rPr lang="en-US" sz="2000" dirty="0">
                <a:solidFill>
                  <a:srgbClr val="7030A0"/>
                </a:solidFill>
              </a:rPr>
              <a:t>) and dispersion frequency bands</a:t>
            </a:r>
          </a:p>
          <a:p>
            <a:pPr lvl="1"/>
            <a:r>
              <a:rPr lang="en-US" sz="1800" dirty="0"/>
              <a:t>Broad bands are achieved by using multiple internal variables</a:t>
            </a:r>
          </a:p>
          <a:p>
            <a:pPr lvl="1"/>
            <a:r>
              <a:rPr lang="en-US" sz="1800" dirty="0"/>
              <a:t>Each of these variables is activated (starts moving) at different characteristic frequency </a:t>
            </a:r>
            <a:r>
              <a:rPr lang="en-US" sz="1800" i="1" dirty="0" err="1">
                <a:latin typeface="Symbol" panose="05050102010706020507" pitchFamily="18" charset="2"/>
              </a:rPr>
              <a:t>w</a:t>
            </a:r>
            <a:r>
              <a:rPr lang="en-US" sz="1800" i="1" baseline="-25000" dirty="0" err="1"/>
              <a:t>c</a:t>
            </a:r>
            <a:r>
              <a:rPr lang="en-US" sz="1800" dirty="0"/>
              <a:t> = </a:t>
            </a:r>
            <a:r>
              <a:rPr lang="en-US" sz="1800" i="1" dirty="0">
                <a:latin typeface="Times New Roman" panose="02020603050405020304" pitchFamily="18" charset="0"/>
                <a:cs typeface="Times New Roman" panose="02020603050405020304" pitchFamily="18" charset="0"/>
              </a:rPr>
              <a:t>k</a:t>
            </a:r>
            <a:r>
              <a:rPr lang="en-US" sz="1800" dirty="0"/>
              <a:t>/</a:t>
            </a:r>
            <a:r>
              <a:rPr lang="en-US" sz="1800" i="1" dirty="0">
                <a:latin typeface="Symbol" panose="05050102010706020507" pitchFamily="18" charset="2"/>
              </a:rPr>
              <a:t>h          </a:t>
            </a:r>
            <a:r>
              <a:rPr lang="en-US" sz="1800" dirty="0">
                <a:solidFill>
                  <a:schemeClr val="accent4">
                    <a:lumMod val="50000"/>
                  </a:schemeClr>
                </a:solidFill>
              </a:rPr>
              <a:t>(</a:t>
            </a:r>
            <a:r>
              <a:rPr lang="en-US" sz="1800" i="1" dirty="0">
                <a:solidFill>
                  <a:schemeClr val="accent4">
                    <a:lumMod val="50000"/>
                  </a:schemeClr>
                </a:solidFill>
              </a:rPr>
              <a:t>k</a:t>
            </a:r>
            <a:r>
              <a:rPr lang="en-US" sz="1800" dirty="0">
                <a:solidFill>
                  <a:schemeClr val="accent4">
                    <a:lumMod val="50000"/>
                  </a:schemeClr>
                </a:solidFill>
              </a:rPr>
              <a:t> denotes moduli </a:t>
            </a:r>
            <a:r>
              <a:rPr lang="en-US" sz="1800" i="1" dirty="0">
                <a:solidFill>
                  <a:schemeClr val="accent4">
                    <a:lumMod val="50000"/>
                  </a:schemeClr>
                </a:solidFill>
                <a:latin typeface="Times New Roman" panose="02020603050405020304" pitchFamily="18" charset="0"/>
                <a:cs typeface="Times New Roman" panose="02020603050405020304" pitchFamily="18" charset="0"/>
              </a:rPr>
              <a:t>M</a:t>
            </a:r>
            <a:r>
              <a:rPr lang="en-US" sz="1800" dirty="0">
                <a:solidFill>
                  <a:schemeClr val="accent4">
                    <a:lumMod val="50000"/>
                  </a:schemeClr>
                </a:solidFill>
              </a:rPr>
              <a:t> in this figure)</a:t>
            </a:r>
          </a:p>
        </p:txBody>
      </p:sp>
      <p:pic>
        <p:nvPicPr>
          <p:cNvPr id="4" name="Picture 2" descr="C:\Users\igm852\Documents\Book on Attenuation\graphic\liu.jpg">
            <a:extLst>
              <a:ext uri="{FF2B5EF4-FFF2-40B4-BE49-F238E27FC236}">
                <a16:creationId xmlns:a16="http://schemas.microsoft.com/office/drawing/2014/main" id="{133D835A-C16D-6633-0EE2-4657EAF02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29" y="3830292"/>
            <a:ext cx="2546943" cy="148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518E0213-5B0C-BF2F-9DE0-C4044806841B}"/>
              </a:ext>
            </a:extLst>
          </p:cNvPr>
          <p:cNvSpPr txBox="1"/>
          <p:nvPr/>
        </p:nvSpPr>
        <p:spPr>
          <a:xfrm>
            <a:off x="469285" y="5320198"/>
            <a:ext cx="2546943" cy="830997"/>
          </a:xfrm>
          <a:prstGeom prst="rect">
            <a:avLst/>
          </a:prstGeom>
          <a:noFill/>
          <a:ln>
            <a:noFill/>
          </a:ln>
        </p:spPr>
        <p:txBody>
          <a:bodyPr wrap="square" rtlCol="0">
            <a:spAutoFit/>
          </a:bodyPr>
          <a:lstStyle/>
          <a:p>
            <a:pPr algn="ctr"/>
            <a:r>
              <a:rPr lang="en-CA" sz="1600" dirty="0">
                <a:solidFill>
                  <a:schemeClr val="accent4">
                    <a:lumMod val="50000"/>
                  </a:schemeClr>
                </a:solidFill>
                <a:latin typeface="Times New Roman" panose="02020603050405020304" pitchFamily="18" charset="0"/>
                <a:cs typeface="Times New Roman" panose="02020603050405020304" pitchFamily="18" charset="0"/>
              </a:rPr>
              <a:t>Attenuation spectrum is a superposition of peaks for individual modes  </a:t>
            </a:r>
            <a:endParaRPr lang="en-CA" sz="1600" b="1" u="sng" dirty="0">
              <a:solidFill>
                <a:schemeClr val="accent4">
                  <a:lumMod val="50000"/>
                </a:schemeClr>
              </a:solidFill>
              <a:latin typeface="Symbol" panose="05050102010706020507" pitchFamily="18" charset="2"/>
            </a:endParaRPr>
          </a:p>
        </p:txBody>
      </p:sp>
    </p:spTree>
    <p:extLst>
      <p:ext uri="{BB962C8B-B14F-4D97-AF65-F5344CB8AC3E}">
        <p14:creationId xmlns:p14="http://schemas.microsoft.com/office/powerpoint/2010/main" val="34320978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Problems of VE Model</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30</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277159"/>
            <a:ext cx="9350726" cy="95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Problems of the Viscoelastic model in seismology</a:t>
            </a:r>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0" name="Content Placeholder 2">
            <a:extLst>
              <a:ext uri="{FF2B5EF4-FFF2-40B4-BE49-F238E27FC236}">
                <a16:creationId xmlns:a16="http://schemas.microsoft.com/office/drawing/2014/main" id="{3409E92F-0B87-5517-388A-DDA6A1100117}"/>
              </a:ext>
            </a:extLst>
          </p:cNvPr>
          <p:cNvSpPr txBox="1">
            <a:spLocks/>
          </p:cNvSpPr>
          <p:nvPr/>
        </p:nvSpPr>
        <p:spPr>
          <a:xfrm>
            <a:off x="834674" y="1456955"/>
            <a:ext cx="9642826" cy="48428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VE model is broadly used and considered good for describing real media (rock samples, subsurface, Earth’s mantle, and the whole Earth!)</a:t>
            </a:r>
          </a:p>
          <a:p>
            <a:pPr lvl="1"/>
            <a:r>
              <a:rPr lang="en-US" sz="1800" dirty="0"/>
              <a:t>It </a:t>
            </a:r>
            <a:r>
              <a:rPr lang="en-US" sz="1800" u="sng" dirty="0"/>
              <a:t>reasonably well explains most data</a:t>
            </a:r>
          </a:p>
          <a:p>
            <a:pPr lvl="1"/>
            <a:r>
              <a:rPr lang="en-US" sz="1800" dirty="0"/>
              <a:t>It works well for quasi-homogeneous media or for whole rock samples tested in the laboratory</a:t>
            </a:r>
          </a:p>
          <a:p>
            <a:r>
              <a:rPr lang="en-US" sz="2000" dirty="0"/>
              <a:t>However, as a theory of seismic waves, this model </a:t>
            </a:r>
            <a:r>
              <a:rPr lang="en-US" sz="2000" dirty="0">
                <a:solidFill>
                  <a:srgbClr val="FF0000"/>
                </a:solidFill>
              </a:rPr>
              <a:t>suffers from several important problems</a:t>
            </a:r>
            <a:r>
              <a:rPr lang="en-US" sz="2000" dirty="0"/>
              <a:t>:</a:t>
            </a:r>
          </a:p>
          <a:p>
            <a:pPr lvl="1"/>
            <a:r>
              <a:rPr lang="en-US" sz="1800" dirty="0"/>
              <a:t>In physics, </a:t>
            </a:r>
            <a:r>
              <a:rPr lang="en-US" sz="1800" dirty="0">
                <a:solidFill>
                  <a:srgbClr val="7030A0"/>
                </a:solidFill>
              </a:rPr>
              <a:t>there exists no definite strain-stress relation</a:t>
            </a:r>
            <a:r>
              <a:rPr lang="en-US" sz="1800" dirty="0"/>
              <a:t>. Equations of physics are for acceleration, not for strain rates like in kinetic or Zener’s equations</a:t>
            </a:r>
          </a:p>
          <a:p>
            <a:pPr lvl="1"/>
            <a:r>
              <a:rPr lang="en-US" sz="1800" dirty="0"/>
              <a:t>Also specific problems summarized in the next slides:</a:t>
            </a:r>
          </a:p>
          <a:p>
            <a:pPr lvl="2"/>
            <a:r>
              <a:rPr lang="en-US" sz="1200" dirty="0"/>
              <a:t> </a:t>
            </a:r>
            <a:r>
              <a:rPr lang="en-US" sz="1600" dirty="0"/>
              <a:t>The VE model is </a:t>
            </a:r>
            <a:r>
              <a:rPr lang="en-US" sz="1600" dirty="0">
                <a:solidFill>
                  <a:srgbClr val="7030A0"/>
                </a:solidFill>
              </a:rPr>
              <a:t>quasi-static</a:t>
            </a:r>
            <a:r>
              <a:rPr lang="en-US" sz="1600" dirty="0"/>
              <a:t>, and so it is designed only </a:t>
            </a:r>
            <a:r>
              <a:rPr lang="en-US" sz="1600" u="sng" dirty="0"/>
              <a:t>for slow deformations of samples in the laboratory</a:t>
            </a:r>
            <a:r>
              <a:rPr lang="en-US" sz="1600" dirty="0"/>
              <a:t>. It is therefore unknown how accurate this model is for seismic waves.</a:t>
            </a:r>
          </a:p>
          <a:p>
            <a:pPr lvl="2"/>
            <a:r>
              <a:rPr lang="en-US" sz="1600" dirty="0"/>
              <a:t>It replaces effects of </a:t>
            </a:r>
            <a:r>
              <a:rPr lang="en-US" sz="1600" dirty="0">
                <a:solidFill>
                  <a:srgbClr val="7030A0"/>
                </a:solidFill>
              </a:rPr>
              <a:t>heterogeneity</a:t>
            </a:r>
            <a:r>
              <a:rPr lang="en-US" sz="1600" dirty="0"/>
              <a:t> with those of </a:t>
            </a:r>
            <a:r>
              <a:rPr lang="en-US" sz="1600" dirty="0">
                <a:solidFill>
                  <a:srgbClr val="7030A0"/>
                </a:solidFill>
              </a:rPr>
              <a:t>time dependences</a:t>
            </a:r>
            <a:r>
              <a:rPr lang="en-US" sz="1600" dirty="0"/>
              <a:t>, which is not always sufficient;</a:t>
            </a:r>
          </a:p>
          <a:p>
            <a:pPr lvl="2"/>
            <a:r>
              <a:rPr lang="en-US" sz="1600" dirty="0"/>
              <a:t>It does not include body-force friction (only </a:t>
            </a:r>
            <a:r>
              <a:rPr lang="en-US" sz="1600" dirty="0">
                <a:solidFill>
                  <a:srgbClr val="7030A0"/>
                </a:solidFill>
              </a:rPr>
              <a:t>surface stress was </a:t>
            </a:r>
            <a:r>
              <a:rPr lang="en-US" sz="1600" dirty="0"/>
              <a:t>denoted </a:t>
            </a:r>
            <a:r>
              <a:rPr lang="en-US" sz="1600" i="1" dirty="0">
                <a:latin typeface="Symbol" panose="05050102010706020507" pitchFamily="18" charset="2"/>
                <a:cs typeface="Times New Roman" panose="02020603050405020304" pitchFamily="18" charset="0"/>
              </a:rPr>
              <a:t>s </a:t>
            </a:r>
            <a:r>
              <a:rPr lang="en-US" sz="1600" dirty="0"/>
              <a:t>above and called “stress”). Such body forces come, for example, from primary-pore fluid friction;</a:t>
            </a:r>
          </a:p>
          <a:p>
            <a:pPr lvl="2"/>
            <a:r>
              <a:rPr lang="en-US" sz="1600" dirty="0"/>
              <a:t>It disregard </a:t>
            </a:r>
            <a:r>
              <a:rPr lang="en-US" sz="1600" dirty="0">
                <a:solidFill>
                  <a:srgbClr val="7030A0"/>
                </a:solidFill>
              </a:rPr>
              <a:t>boundary conditions between internal variables;</a:t>
            </a:r>
          </a:p>
          <a:p>
            <a:pPr lvl="2"/>
            <a:r>
              <a:rPr lang="en-US" sz="1600" dirty="0"/>
              <a:t>It is also known to produce some </a:t>
            </a:r>
            <a:r>
              <a:rPr lang="en-US" sz="1600" dirty="0">
                <a:solidFill>
                  <a:srgbClr val="7030A0"/>
                </a:solidFill>
              </a:rPr>
              <a:t>nonphysical wave solutions </a:t>
            </a:r>
            <a:r>
              <a:rPr lang="en-US" sz="1600" dirty="0"/>
              <a:t>in layered media.</a:t>
            </a:r>
          </a:p>
          <a:p>
            <a:pPr lvl="1"/>
            <a:endParaRPr lang="en-US" sz="1800" dirty="0"/>
          </a:p>
        </p:txBody>
      </p:sp>
    </p:spTree>
    <p:extLst>
      <p:ext uri="{BB962C8B-B14F-4D97-AF65-F5344CB8AC3E}">
        <p14:creationId xmlns:p14="http://schemas.microsoft.com/office/powerpoint/2010/main" val="419384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Problems of VE Model</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31</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277159"/>
            <a:ext cx="9350726" cy="95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VE problem #1: Quasi-static character</a:t>
            </a:r>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0" name="Content Placeholder 2">
            <a:extLst>
              <a:ext uri="{FF2B5EF4-FFF2-40B4-BE49-F238E27FC236}">
                <a16:creationId xmlns:a16="http://schemas.microsoft.com/office/drawing/2014/main" id="{3409E92F-0B87-5517-388A-DDA6A1100117}"/>
              </a:ext>
            </a:extLst>
          </p:cNvPr>
          <p:cNvSpPr txBox="1">
            <a:spLocks/>
          </p:cNvSpPr>
          <p:nvPr/>
        </p:nvSpPr>
        <p:spPr>
          <a:xfrm>
            <a:off x="834674" y="1513528"/>
            <a:ext cx="7318726" cy="42395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VE model </a:t>
            </a:r>
            <a:r>
              <a:rPr lang="en-US" sz="2000" dirty="0">
                <a:solidFill>
                  <a:srgbClr val="7030A0"/>
                </a:solidFill>
              </a:rPr>
              <a:t>attributes zero mass to the internal variables</a:t>
            </a:r>
            <a:r>
              <a:rPr lang="en-US" sz="2000" dirty="0"/>
              <a:t>, like the one shown by the white dot in Maxwell’s body here</a:t>
            </a:r>
          </a:p>
          <a:p>
            <a:pPr lvl="1"/>
            <a:r>
              <a:rPr lang="en-US" sz="1800" dirty="0"/>
              <a:t>This results, for example, in the absence of additional wave modes in media with complex structures, such as the Standard Linear Solid</a:t>
            </a:r>
          </a:p>
          <a:p>
            <a:r>
              <a:rPr lang="en-US" sz="2000" dirty="0"/>
              <a:t>However, in physics, all  components of materials (matter) must have mass</a:t>
            </a:r>
          </a:p>
          <a:p>
            <a:pPr lvl="1"/>
            <a:r>
              <a:rPr lang="en-US" sz="1800" dirty="0"/>
              <a:t>Additional wave modes should also appear in media with internal structures</a:t>
            </a:r>
          </a:p>
          <a:p>
            <a:pPr lvl="1"/>
            <a:r>
              <a:rPr lang="en-US" sz="1800" dirty="0"/>
              <a:t>The internal masses can be small, but this is not guaranteed</a:t>
            </a:r>
          </a:p>
          <a:p>
            <a:pPr lvl="1"/>
            <a:r>
              <a:rPr lang="en-US" sz="1800" dirty="0"/>
              <a:t>For example, in porous rock, there exists the so-called (</a:t>
            </a:r>
            <a:r>
              <a:rPr lang="en-US" sz="1800" dirty="0" err="1"/>
              <a:t>Biot’s</a:t>
            </a:r>
            <a:r>
              <a:rPr lang="en-US" sz="1800" dirty="0"/>
              <a:t>) secondary P wave.  </a:t>
            </a:r>
            <a:r>
              <a:rPr lang="en-US" sz="1800" u="sng" dirty="0"/>
              <a:t>This wave disappears </a:t>
            </a:r>
            <a:r>
              <a:rPr lang="en-US" sz="1800" dirty="0"/>
              <a:t>when the rock is approximated by a VE model</a:t>
            </a:r>
          </a:p>
          <a:p>
            <a:pPr lvl="1"/>
            <a:endParaRPr lang="en-US" sz="1800" dirty="0"/>
          </a:p>
        </p:txBody>
      </p:sp>
      <p:pic>
        <p:nvPicPr>
          <p:cNvPr id="3" name="Picture 2">
            <a:extLst>
              <a:ext uri="{FF2B5EF4-FFF2-40B4-BE49-F238E27FC236}">
                <a16:creationId xmlns:a16="http://schemas.microsoft.com/office/drawing/2014/main" id="{F0120D29-1BA3-2784-A91B-D9DDCCFE10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12561" y="1132822"/>
            <a:ext cx="2341239" cy="1978828"/>
          </a:xfrm>
          <a:prstGeom prst="rect">
            <a:avLst/>
          </a:prstGeom>
          <a:noFill/>
          <a:ln>
            <a:noFill/>
          </a:ln>
        </p:spPr>
      </p:pic>
    </p:spTree>
    <p:extLst>
      <p:ext uri="{BB962C8B-B14F-4D97-AF65-F5344CB8AC3E}">
        <p14:creationId xmlns:p14="http://schemas.microsoft.com/office/powerpoint/2010/main" val="31197364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Problems of VE Model</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32</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277159"/>
            <a:ext cx="10138126" cy="95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VE problem #2: Time dependence instead of Heterogeneity </a:t>
            </a:r>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0" name="Content Placeholder 2">
            <a:extLst>
              <a:ext uri="{FF2B5EF4-FFF2-40B4-BE49-F238E27FC236}">
                <a16:creationId xmlns:a16="http://schemas.microsoft.com/office/drawing/2014/main" id="{3409E92F-0B87-5517-388A-DDA6A1100117}"/>
              </a:ext>
            </a:extLst>
          </p:cNvPr>
          <p:cNvSpPr txBox="1">
            <a:spLocks/>
          </p:cNvSpPr>
          <p:nvPr/>
        </p:nvSpPr>
        <p:spPr>
          <a:xfrm>
            <a:off x="834674" y="1513528"/>
            <a:ext cx="7318726" cy="42395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sz="1800" dirty="0"/>
          </a:p>
        </p:txBody>
      </p:sp>
      <p:sp>
        <p:nvSpPr>
          <p:cNvPr id="2" name="Content Placeholder 2">
            <a:extLst>
              <a:ext uri="{FF2B5EF4-FFF2-40B4-BE49-F238E27FC236}">
                <a16:creationId xmlns:a16="http://schemas.microsoft.com/office/drawing/2014/main" id="{1CB1687E-AFBE-ED3F-2B78-86D26EE9C006}"/>
              </a:ext>
            </a:extLst>
          </p:cNvPr>
          <p:cNvSpPr txBox="1">
            <a:spLocks/>
          </p:cNvSpPr>
          <p:nvPr/>
        </p:nvSpPr>
        <p:spPr>
          <a:xfrm>
            <a:off x="987073" y="1513528"/>
            <a:ext cx="8915683" cy="46904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dirty="0"/>
              <a:t>The viscoelastic model was originally designed for explaining quasi-static deformations </a:t>
            </a:r>
            <a:r>
              <a:rPr lang="en-US" sz="2000" u="sng" dirty="0"/>
              <a:t>with negligible spatial variations</a:t>
            </a:r>
            <a:r>
              <a:rPr lang="en-US" sz="2000" dirty="0"/>
              <a:t>, such as creep of the whole rock sample in a lab experiment (preceding section). In this case, the time is the only significant independent variable, and there exists only one complex-valued function </a:t>
            </a:r>
            <a:r>
              <a:rPr lang="en-US" sz="2000" i="1" dirty="0">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a:t>
            </a:r>
            <a:r>
              <a:rPr lang="en-US" sz="2000" dirty="0"/>
              <a:t> or </a:t>
            </a:r>
            <a:r>
              <a:rPr lang="en-US" sz="2000" i="1" dirty="0">
                <a:latin typeface="Times New Roman" panose="02020603050405020304" pitchFamily="18" charset="0"/>
                <a:cs typeface="Times New Roman" panose="02020603050405020304" pitchFamily="18" charset="0"/>
              </a:rPr>
              <a:t>J</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a:t>
            </a:r>
            <a:r>
              <a:rPr lang="en-US" sz="2000" dirty="0"/>
              <a:t> describing the whole system.  </a:t>
            </a:r>
          </a:p>
          <a:p>
            <a:pPr lvl="1"/>
            <a:r>
              <a:rPr lang="en-US" sz="2000" dirty="0"/>
              <a:t>However, in physics, </a:t>
            </a:r>
            <a:r>
              <a:rPr lang="en-US" sz="2000" dirty="0">
                <a:solidFill>
                  <a:srgbClr val="7030A0"/>
                </a:solidFill>
              </a:rPr>
              <a:t>heterogeneous deformations are always driven by spatial gradients of pressure</a:t>
            </a:r>
            <a:r>
              <a:rPr lang="en-US" sz="2000" dirty="0"/>
              <a:t>, which lead to multiple types of waves and material and heat flows. </a:t>
            </a:r>
          </a:p>
          <a:p>
            <a:pPr lvl="2"/>
            <a:r>
              <a:rPr lang="en-US" sz="1800" dirty="0"/>
              <a:t>For example, stress </a:t>
            </a:r>
            <a:r>
              <a:rPr lang="en-US" sz="1800" i="1" dirty="0">
                <a:latin typeface="Symbol" panose="05050102010706020507" pitchFamily="18" charset="2"/>
              </a:rPr>
              <a:t>s</a:t>
            </a:r>
            <a:r>
              <a:rPr lang="en-US" sz="1800" dirty="0"/>
              <a:t> at point </a:t>
            </a:r>
            <a:r>
              <a:rPr lang="en-US" sz="1800" b="1" dirty="0">
                <a:latin typeface="Times New Roman" panose="02020603050405020304" pitchFamily="18" charset="0"/>
                <a:cs typeface="Times New Roman" panose="02020603050405020304" pitchFamily="18" charset="0"/>
              </a:rPr>
              <a:t>x</a:t>
            </a:r>
            <a:r>
              <a:rPr lang="en-US" sz="1800" dirty="0"/>
              <a:t> and time </a:t>
            </a:r>
            <a:r>
              <a:rPr lang="en-US" sz="1800" i="1" dirty="0">
                <a:latin typeface="Times New Roman" panose="02020603050405020304" pitchFamily="18" charset="0"/>
                <a:cs typeface="Times New Roman" panose="02020603050405020304" pitchFamily="18" charset="0"/>
              </a:rPr>
              <a:t>t</a:t>
            </a:r>
            <a:r>
              <a:rPr lang="en-US" sz="1800" dirty="0"/>
              <a:t> is affected by the deformations of </a:t>
            </a:r>
            <a:r>
              <a:rPr lang="en-US" sz="1800" dirty="0">
                <a:solidFill>
                  <a:srgbClr val="7030A0"/>
                </a:solidFill>
              </a:rPr>
              <a:t>adjacent points at earlier times</a:t>
            </a:r>
            <a:r>
              <a:rPr lang="en-US" sz="1800" dirty="0"/>
              <a:t>, and not by the earlier strain values at the same point </a:t>
            </a:r>
            <a:r>
              <a:rPr lang="en-US" sz="1800" b="1" dirty="0">
                <a:latin typeface="Times New Roman" panose="02020603050405020304" pitchFamily="18" charset="0"/>
                <a:cs typeface="Times New Roman" panose="02020603050405020304" pitchFamily="18" charset="0"/>
              </a:rPr>
              <a:t>x</a:t>
            </a:r>
            <a:r>
              <a:rPr lang="en-US" sz="1800" dirty="0"/>
              <a:t>. </a:t>
            </a:r>
          </a:p>
          <a:p>
            <a:pPr lvl="2"/>
            <a:r>
              <a:rPr lang="en-US" sz="1800" dirty="0"/>
              <a:t>At time </a:t>
            </a:r>
            <a:r>
              <a:rPr lang="en-US" sz="1800" i="1" dirty="0"/>
              <a:t>t</a:t>
            </a:r>
            <a:r>
              <a:rPr lang="en-US" sz="1800" dirty="0"/>
              <a:t> after an application of stress, the strain at point </a:t>
            </a:r>
            <a:r>
              <a:rPr lang="en-US" sz="1800" b="1" dirty="0">
                <a:latin typeface="Times New Roman" panose="02020603050405020304" pitchFamily="18" charset="0"/>
                <a:cs typeface="Times New Roman" panose="02020603050405020304" pitchFamily="18" charset="0"/>
              </a:rPr>
              <a:t>x</a:t>
            </a:r>
            <a:r>
              <a:rPr lang="en-US" sz="1800" dirty="0"/>
              <a:t> is affected by boundaries and material-property contrasts </a:t>
            </a:r>
            <a:r>
              <a:rPr lang="en-US" sz="1800" dirty="0">
                <a:solidFill>
                  <a:srgbClr val="7030A0"/>
                </a:solidFill>
              </a:rPr>
              <a:t>at distance </a:t>
            </a:r>
            <a:r>
              <a:rPr lang="en-US" sz="1800" i="1" dirty="0" err="1">
                <a:solidFill>
                  <a:srgbClr val="7030A0"/>
                </a:solidFill>
                <a:latin typeface="Times New Roman" panose="02020603050405020304" pitchFamily="18" charset="0"/>
                <a:cs typeface="Times New Roman" panose="02020603050405020304" pitchFamily="18" charset="0"/>
              </a:rPr>
              <a:t>ct</a:t>
            </a:r>
            <a:r>
              <a:rPr lang="en-US" sz="1800" dirty="0">
                <a:solidFill>
                  <a:srgbClr val="7030A0"/>
                </a:solidFill>
              </a:rPr>
              <a:t> from this point</a:t>
            </a:r>
            <a:r>
              <a:rPr lang="en-US" sz="1800" dirty="0"/>
              <a:t>, where </a:t>
            </a:r>
            <a:r>
              <a:rPr lang="en-US" sz="1800" i="1" dirty="0">
                <a:latin typeface="Times New Roman" panose="02020603050405020304" pitchFamily="18" charset="0"/>
                <a:cs typeface="Times New Roman" panose="02020603050405020304" pitchFamily="18" charset="0"/>
              </a:rPr>
              <a:t>c</a:t>
            </a:r>
            <a:r>
              <a:rPr lang="en-US" sz="1800" dirty="0"/>
              <a:t> is the wave or some flow velocity within the medium.</a:t>
            </a:r>
          </a:p>
        </p:txBody>
      </p:sp>
    </p:spTree>
    <p:extLst>
      <p:ext uri="{BB962C8B-B14F-4D97-AF65-F5344CB8AC3E}">
        <p14:creationId xmlns:p14="http://schemas.microsoft.com/office/powerpoint/2010/main" val="4113918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Problems of VE Model</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33</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277159"/>
            <a:ext cx="9350726" cy="95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VE problem #3: Non-surface stress forces</a:t>
            </a:r>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0" name="Content Placeholder 2">
            <a:extLst>
              <a:ext uri="{FF2B5EF4-FFF2-40B4-BE49-F238E27FC236}">
                <a16:creationId xmlns:a16="http://schemas.microsoft.com/office/drawing/2014/main" id="{3409E92F-0B87-5517-388A-DDA6A1100117}"/>
              </a:ext>
            </a:extLst>
          </p:cNvPr>
          <p:cNvSpPr txBox="1">
            <a:spLocks/>
          </p:cNvSpPr>
          <p:nvPr/>
        </p:nvSpPr>
        <p:spPr>
          <a:xfrm>
            <a:off x="834674" y="1513528"/>
            <a:ext cx="7318726" cy="42395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sz="1800" dirty="0"/>
          </a:p>
        </p:txBody>
      </p:sp>
      <p:pic>
        <p:nvPicPr>
          <p:cNvPr id="3" name="Picture 2" descr="Chart&#10;&#10;Description automatically generated">
            <a:extLst>
              <a:ext uri="{FF2B5EF4-FFF2-40B4-BE49-F238E27FC236}">
                <a16:creationId xmlns:a16="http://schemas.microsoft.com/office/drawing/2014/main" id="{BD9ED85D-B056-C2F7-7617-93C7139EB4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9626" y="1104900"/>
            <a:ext cx="6441948" cy="4928616"/>
          </a:xfrm>
          <a:prstGeom prst="rect">
            <a:avLst/>
          </a:prstGeom>
        </p:spPr>
      </p:pic>
      <p:sp>
        <p:nvSpPr>
          <p:cNvPr id="4" name="TextBox 3">
            <a:extLst>
              <a:ext uri="{FF2B5EF4-FFF2-40B4-BE49-F238E27FC236}">
                <a16:creationId xmlns:a16="http://schemas.microsoft.com/office/drawing/2014/main" id="{7D71A553-675A-C354-8A7F-E53704A04790}"/>
              </a:ext>
            </a:extLst>
          </p:cNvPr>
          <p:cNvSpPr txBox="1"/>
          <p:nvPr/>
        </p:nvSpPr>
        <p:spPr>
          <a:xfrm>
            <a:off x="6295674" y="6031512"/>
            <a:ext cx="4826103" cy="338554"/>
          </a:xfrm>
          <a:prstGeom prst="rect">
            <a:avLst/>
          </a:prstGeom>
          <a:noFill/>
          <a:ln>
            <a:noFill/>
          </a:ln>
        </p:spPr>
        <p:txBody>
          <a:bodyPr wrap="square" rtlCol="0">
            <a:spAutoFit/>
          </a:bodyPr>
          <a:lstStyle/>
          <a:p>
            <a:pPr algn="ctr"/>
            <a:r>
              <a:rPr lang="en-US" sz="1600" dirty="0" err="1">
                <a:solidFill>
                  <a:srgbClr val="7030A0"/>
                </a:solidFill>
              </a:rPr>
              <a:t>Pimienta</a:t>
            </a:r>
            <a:r>
              <a:rPr lang="en-US" sz="1600" dirty="0">
                <a:solidFill>
                  <a:srgbClr val="7030A0"/>
                </a:solidFill>
              </a:rPr>
              <a:t> et al. (2015)</a:t>
            </a:r>
          </a:p>
        </p:txBody>
      </p:sp>
      <p:sp>
        <p:nvSpPr>
          <p:cNvPr id="5" name="Content Placeholder 2">
            <a:extLst>
              <a:ext uri="{FF2B5EF4-FFF2-40B4-BE49-F238E27FC236}">
                <a16:creationId xmlns:a16="http://schemas.microsoft.com/office/drawing/2014/main" id="{27A376BE-0BCB-3129-E3E9-F615F9E71BA1}"/>
              </a:ext>
            </a:extLst>
          </p:cNvPr>
          <p:cNvSpPr txBox="1">
            <a:spLocks/>
          </p:cNvSpPr>
          <p:nvPr/>
        </p:nvSpPr>
        <p:spPr>
          <a:xfrm>
            <a:off x="517001" y="1111820"/>
            <a:ext cx="4640601" cy="53166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Dispersion and attenuation effects can be caused by “global” pore-fluid flows within rock</a:t>
            </a:r>
          </a:p>
          <a:p>
            <a:r>
              <a:rPr lang="en-US" sz="2000" dirty="0"/>
              <a:t>An example of a “drained-to-undrained transition” is shown here. This transition is caused by pore fluid flowing across the entire sample and into the tubes of the measurement apparatus (“dead volume”)</a:t>
            </a:r>
          </a:p>
          <a:p>
            <a:r>
              <a:rPr lang="en-US" sz="2000" dirty="0"/>
              <a:t>Effects of this flow lead to </a:t>
            </a:r>
            <a:r>
              <a:rPr lang="en-US" sz="2000" u="sng" dirty="0"/>
              <a:t>body-force friction </a:t>
            </a:r>
            <a:r>
              <a:rPr lang="en-US" sz="2000" dirty="0"/>
              <a:t>which is not described by a stress tensor </a:t>
            </a:r>
            <a:r>
              <a:rPr lang="en-US" sz="2000" i="1" dirty="0">
                <a:latin typeface="Symbol" panose="05050102010706020507" pitchFamily="18" charset="2"/>
              </a:rPr>
              <a:t>s</a:t>
            </a:r>
          </a:p>
          <a:p>
            <a:pPr lvl="1"/>
            <a:r>
              <a:rPr lang="en-US" sz="1600" dirty="0"/>
              <a:t> </a:t>
            </a:r>
            <a:r>
              <a:rPr lang="en-US" sz="1800" dirty="0"/>
              <a:t>Therefore, they cannot be described by the VE theory</a:t>
            </a:r>
          </a:p>
          <a:p>
            <a:pPr lvl="1"/>
            <a:r>
              <a:rPr lang="en-US" sz="1800" dirty="0"/>
              <a:t>Nevertheless, the shapes of the observed </a:t>
            </a:r>
            <a:r>
              <a:rPr lang="en-US" sz="1800" i="1" dirty="0"/>
              <a:t>M</a:t>
            </a:r>
            <a:r>
              <a:rPr lang="en-US" sz="1800" dirty="0"/>
              <a:t>(</a:t>
            </a:r>
            <a:r>
              <a:rPr lang="en-US" sz="1800" i="1" dirty="0"/>
              <a:t>f</a:t>
            </a:r>
            <a:r>
              <a:rPr lang="en-US" sz="1800" dirty="0"/>
              <a:t>) and </a:t>
            </a:r>
            <a:r>
              <a:rPr lang="en-US" sz="1800" i="1" dirty="0"/>
              <a:t>Q</a:t>
            </a:r>
            <a:r>
              <a:rPr lang="en-US" sz="1800" baseline="30000" dirty="0"/>
              <a:t>-1</a:t>
            </a:r>
            <a:r>
              <a:rPr lang="en-US" sz="1800" dirty="0"/>
              <a:t>(</a:t>
            </a:r>
            <a:r>
              <a:rPr lang="en-US" sz="1800" i="1" dirty="0"/>
              <a:t>f</a:t>
            </a:r>
            <a:r>
              <a:rPr lang="en-US" sz="1800" dirty="0"/>
              <a:t>) are generally close to those of Zener’s body</a:t>
            </a:r>
          </a:p>
          <a:p>
            <a:pPr lvl="1"/>
            <a:r>
              <a:rPr lang="en-US" sz="1800" dirty="0"/>
              <a:t>But this body is the whole apparatus </a:t>
            </a:r>
            <a:endParaRPr lang="en-US" sz="1400" dirty="0"/>
          </a:p>
        </p:txBody>
      </p:sp>
    </p:spTree>
    <p:extLst>
      <p:ext uri="{BB962C8B-B14F-4D97-AF65-F5344CB8AC3E}">
        <p14:creationId xmlns:p14="http://schemas.microsoft.com/office/powerpoint/2010/main" val="3179611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Problems of VE Model</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34</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277159"/>
            <a:ext cx="9350726" cy="95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VE problem #4: Missing boundary conditions</a:t>
            </a:r>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0" name="Content Placeholder 2">
            <a:extLst>
              <a:ext uri="{FF2B5EF4-FFF2-40B4-BE49-F238E27FC236}">
                <a16:creationId xmlns:a16="http://schemas.microsoft.com/office/drawing/2014/main" id="{3409E92F-0B87-5517-388A-DDA6A1100117}"/>
              </a:ext>
            </a:extLst>
          </p:cNvPr>
          <p:cNvSpPr txBox="1">
            <a:spLocks/>
          </p:cNvSpPr>
          <p:nvPr/>
        </p:nvSpPr>
        <p:spPr>
          <a:xfrm>
            <a:off x="834674" y="1513529"/>
            <a:ext cx="7318726" cy="3606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Imagine two layers of rock in a welded contact, for example two layers of brine-saturated and oil-saturated sandstone. Let us approximate each of these layers by an SLS (Zener’s) rheology (figure on the right)</a:t>
            </a:r>
          </a:p>
          <a:p>
            <a:r>
              <a:rPr lang="en-US" sz="2000" u="sng" dirty="0"/>
              <a:t>Question</a:t>
            </a:r>
            <a:r>
              <a:rPr lang="en-US" sz="2000" dirty="0"/>
              <a:t>: Do there exist mechanical elements connecting across the boundary? In particular,  elements connecting the internal-variable points (</a:t>
            </a:r>
            <a:r>
              <a:rPr lang="en-US" sz="2000" dirty="0">
                <a:solidFill>
                  <a:srgbClr val="C00000"/>
                </a:solidFill>
              </a:rPr>
              <a:t>red here</a:t>
            </a:r>
            <a:r>
              <a:rPr lang="en-US" sz="2000" dirty="0"/>
              <a:t>)?</a:t>
            </a:r>
          </a:p>
          <a:p>
            <a:pPr lvl="1"/>
            <a:r>
              <a:rPr lang="en-US" sz="1800" dirty="0">
                <a:solidFill>
                  <a:srgbClr val="7030A0"/>
                </a:solidFill>
              </a:rPr>
              <a:t>This is the big question</a:t>
            </a:r>
            <a:r>
              <a:rPr lang="en-US" sz="1800" dirty="0"/>
              <a:t>. The VE model contains no connections like this and assumes all internal variables </a:t>
            </a:r>
            <a:r>
              <a:rPr lang="en-US" sz="1800" u="sng" dirty="0"/>
              <a:t>quasi-static</a:t>
            </a:r>
            <a:r>
              <a:rPr lang="en-US" sz="1800" dirty="0"/>
              <a:t> and </a:t>
            </a:r>
            <a:r>
              <a:rPr lang="en-US" sz="1800" u="sng" dirty="0"/>
              <a:t>non-interacting</a:t>
            </a:r>
            <a:r>
              <a:rPr lang="en-US" sz="1800" dirty="0"/>
              <a:t>.</a:t>
            </a:r>
          </a:p>
          <a:p>
            <a:pPr lvl="1"/>
            <a:endParaRPr lang="en-US" sz="1800" dirty="0"/>
          </a:p>
        </p:txBody>
      </p:sp>
      <p:pic>
        <p:nvPicPr>
          <p:cNvPr id="2" name="Picture 1">
            <a:extLst>
              <a:ext uri="{FF2B5EF4-FFF2-40B4-BE49-F238E27FC236}">
                <a16:creationId xmlns:a16="http://schemas.microsoft.com/office/drawing/2014/main" id="{17811109-4809-BF46-0A63-A971C5FF3B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82404" y="1692423"/>
            <a:ext cx="2131695" cy="3126085"/>
          </a:xfrm>
          <a:prstGeom prst="rect">
            <a:avLst/>
          </a:prstGeom>
          <a:noFill/>
          <a:ln>
            <a:noFill/>
          </a:ln>
        </p:spPr>
      </p:pic>
    </p:spTree>
    <p:extLst>
      <p:ext uri="{BB962C8B-B14F-4D97-AF65-F5344CB8AC3E}">
        <p14:creationId xmlns:p14="http://schemas.microsoft.com/office/powerpoint/2010/main" val="4283906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Problems of VE Model</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35</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277159"/>
            <a:ext cx="9350726" cy="95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VE problem #5: Nonphysical wave solutions</a:t>
            </a:r>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0" name="Content Placeholder 2">
            <a:extLst>
              <a:ext uri="{FF2B5EF4-FFF2-40B4-BE49-F238E27FC236}">
                <a16:creationId xmlns:a16="http://schemas.microsoft.com/office/drawing/2014/main" id="{3409E92F-0B87-5517-388A-DDA6A1100117}"/>
              </a:ext>
            </a:extLst>
          </p:cNvPr>
          <p:cNvSpPr txBox="1">
            <a:spLocks/>
          </p:cNvSpPr>
          <p:nvPr/>
        </p:nvSpPr>
        <p:spPr>
          <a:xfrm>
            <a:off x="834674" y="1513528"/>
            <a:ext cx="7318726" cy="42395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sz="1800" dirty="0"/>
          </a:p>
        </p:txBody>
      </p:sp>
      <p:sp>
        <p:nvSpPr>
          <p:cNvPr id="2" name="Content Placeholder 2">
            <a:extLst>
              <a:ext uri="{FF2B5EF4-FFF2-40B4-BE49-F238E27FC236}">
                <a16:creationId xmlns:a16="http://schemas.microsoft.com/office/drawing/2014/main" id="{6DA3B057-4074-17DC-FCF5-9452A6B74D3E}"/>
              </a:ext>
            </a:extLst>
          </p:cNvPr>
          <p:cNvSpPr txBox="1">
            <a:spLocks/>
          </p:cNvSpPr>
          <p:nvPr/>
        </p:nvSpPr>
        <p:spPr>
          <a:xfrm>
            <a:off x="834674" y="1513529"/>
            <a:ext cx="7775926" cy="3606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Another serios problem with application of the viscoelastic model to seismic waves is in producing nonphysical wave solutions in layered media, or upon reflection from interfaces. Such nonphysical solutions have to be avoided by special mathematical conventions. For more on this subject, see, for example, Ruud (2006), </a:t>
            </a:r>
            <a:r>
              <a:rPr lang="en-US" sz="2000" dirty="0" err="1"/>
              <a:t>Krebes</a:t>
            </a:r>
            <a:r>
              <a:rPr lang="en-US" sz="2000" dirty="0"/>
              <a:t> and Daley (2007), and </a:t>
            </a:r>
            <a:r>
              <a:rPr lang="en-US" sz="2000" dirty="0" err="1"/>
              <a:t>Vavryčuk</a:t>
            </a:r>
            <a:r>
              <a:rPr lang="en-US" sz="2000" dirty="0"/>
              <a:t> (2010).</a:t>
            </a:r>
            <a:endParaRPr lang="en-US" sz="1800" dirty="0"/>
          </a:p>
        </p:txBody>
      </p:sp>
    </p:spTree>
    <p:extLst>
      <p:ext uri="{BB962C8B-B14F-4D97-AF65-F5344CB8AC3E}">
        <p14:creationId xmlns:p14="http://schemas.microsoft.com/office/powerpoint/2010/main" val="1535794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Applicability of VE Model</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36</a:t>
            </a:fld>
            <a:endParaRPr lang="en-CA" dirty="0"/>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386043"/>
            <a:ext cx="7144555" cy="95921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Thus, to what cases can the VE model be safely applied in seismic applications? </a:t>
            </a:r>
          </a:p>
        </p:txBody>
      </p:sp>
      <p:sp>
        <p:nvSpPr>
          <p:cNvPr id="17" name="Rectangle 4">
            <a:extLst>
              <a:ext uri="{FF2B5EF4-FFF2-40B4-BE49-F238E27FC236}">
                <a16:creationId xmlns:a16="http://schemas.microsoft.com/office/drawing/2014/main" id="{1C0940B0-9762-E27B-2F09-2641FF542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0" name="Content Placeholder 2">
            <a:extLst>
              <a:ext uri="{FF2B5EF4-FFF2-40B4-BE49-F238E27FC236}">
                <a16:creationId xmlns:a16="http://schemas.microsoft.com/office/drawing/2014/main" id="{3409E92F-0B87-5517-388A-DDA6A1100117}"/>
              </a:ext>
            </a:extLst>
          </p:cNvPr>
          <p:cNvSpPr txBox="1">
            <a:spLocks/>
          </p:cNvSpPr>
          <p:nvPr/>
        </p:nvSpPr>
        <p:spPr>
          <a:xfrm>
            <a:off x="834674" y="1557072"/>
            <a:ext cx="7318726" cy="42395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sz="1800" dirty="0"/>
          </a:p>
        </p:txBody>
      </p:sp>
      <p:sp>
        <p:nvSpPr>
          <p:cNvPr id="2" name="Content Placeholder 2">
            <a:extLst>
              <a:ext uri="{FF2B5EF4-FFF2-40B4-BE49-F238E27FC236}">
                <a16:creationId xmlns:a16="http://schemas.microsoft.com/office/drawing/2014/main" id="{6DA3B057-4074-17DC-FCF5-9452A6B74D3E}"/>
              </a:ext>
            </a:extLst>
          </p:cNvPr>
          <p:cNvSpPr txBox="1">
            <a:spLocks/>
          </p:cNvSpPr>
          <p:nvPr/>
        </p:nvSpPr>
        <p:spPr>
          <a:xfrm>
            <a:off x="834674" y="1557072"/>
            <a:ext cx="9180183" cy="46049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arenR"/>
            </a:pPr>
            <a:r>
              <a:rPr lang="en-US" sz="2000" dirty="0"/>
              <a:t>To model laboratory experiments in which </a:t>
            </a:r>
            <a:r>
              <a:rPr lang="en-US" sz="2000" b="1" dirty="0">
                <a:solidFill>
                  <a:srgbClr val="7030A0"/>
                </a:solidFill>
              </a:rPr>
              <a:t>only</a:t>
            </a:r>
            <a:r>
              <a:rPr lang="en-US" sz="2000" dirty="0"/>
              <a:t> </a:t>
            </a:r>
            <a:r>
              <a:rPr lang="en-US" sz="2000" b="1" dirty="0">
                <a:solidFill>
                  <a:srgbClr val="7030A0"/>
                </a:solidFill>
              </a:rPr>
              <a:t>a single pair </a:t>
            </a:r>
            <a:r>
              <a:rPr lang="en-US" sz="2000" dirty="0"/>
              <a:t>of                             or                            relations needs to be explained</a:t>
            </a:r>
          </a:p>
          <a:p>
            <a:pPr lvl="1"/>
            <a:r>
              <a:rPr lang="en-US" sz="1800" dirty="0"/>
              <a:t>However, </a:t>
            </a:r>
            <a:r>
              <a:rPr lang="en-US" sz="1800" u="sng" dirty="0"/>
              <a:t>these relations may be different </a:t>
            </a:r>
            <a:r>
              <a:rPr lang="en-US" sz="1800" dirty="0"/>
              <a:t>for the same rock in </a:t>
            </a:r>
            <a:r>
              <a:rPr lang="en-US" sz="1800" i="1" dirty="0"/>
              <a:t>in-situ </a:t>
            </a:r>
            <a:r>
              <a:rPr lang="en-US" sz="1800" dirty="0"/>
              <a:t>conditions</a:t>
            </a:r>
          </a:p>
          <a:p>
            <a:pPr marL="457200" indent="-457200">
              <a:buFont typeface="+mj-lt"/>
              <a:buAutoNum type="arabicParenR"/>
            </a:pPr>
            <a:r>
              <a:rPr lang="en-US" sz="2000" dirty="0"/>
              <a:t>To model waves in </a:t>
            </a:r>
            <a:r>
              <a:rPr lang="en-US" sz="2000" dirty="0">
                <a:solidFill>
                  <a:srgbClr val="7030A0"/>
                </a:solidFill>
              </a:rPr>
              <a:t>heterogeneous rock </a:t>
            </a:r>
            <a:r>
              <a:rPr lang="en-US" sz="2000" i="1" dirty="0">
                <a:solidFill>
                  <a:srgbClr val="7030A0"/>
                </a:solidFill>
              </a:rPr>
              <a:t>in situ </a:t>
            </a:r>
            <a:r>
              <a:rPr lang="en-US" sz="2000" b="1" dirty="0">
                <a:solidFill>
                  <a:srgbClr val="7030A0"/>
                </a:solidFill>
              </a:rPr>
              <a:t>under certain conditions</a:t>
            </a:r>
            <a:r>
              <a:rPr lang="en-US" sz="2000" dirty="0"/>
              <a:t>. These conditions should ensure that the material can be viewed as locally homogeneous, and the </a:t>
            </a:r>
            <a:r>
              <a:rPr lang="en-US" sz="2000" u="sng" dirty="0"/>
              <a:t>non-VE wave modes </a:t>
            </a:r>
            <a:r>
              <a:rPr lang="en-US" sz="2000" dirty="0"/>
              <a:t>are weak:</a:t>
            </a:r>
          </a:p>
          <a:p>
            <a:pPr lvl="1"/>
            <a:r>
              <a:rPr lang="en-US" sz="1800" dirty="0"/>
              <a:t>The scale of observation  </a:t>
            </a:r>
            <a:r>
              <a:rPr lang="en-US" sz="1800" i="1" dirty="0">
                <a:latin typeface="Times New Roman" panose="02020603050405020304" pitchFamily="18" charset="0"/>
                <a:cs typeface="Times New Roman" panose="02020603050405020304" pitchFamily="18" charset="0"/>
              </a:rPr>
              <a:t>L</a:t>
            </a:r>
            <a:r>
              <a:rPr lang="en-US" sz="1800" baseline="-25000" dirty="0">
                <a:latin typeface="Times New Roman" panose="02020603050405020304" pitchFamily="18" charset="0"/>
                <a:cs typeface="Times New Roman" panose="02020603050405020304" pitchFamily="18" charset="0"/>
              </a:rPr>
              <a:t>REV</a:t>
            </a:r>
            <a:r>
              <a:rPr lang="en-US"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sym typeface="Symbol" panose="05050102010706020507" pitchFamily="18" charset="2"/>
              </a:rPr>
              <a:t>&gt;&gt; </a:t>
            </a:r>
            <a:r>
              <a:rPr lang="en-US" sz="1800" i="1" dirty="0" err="1">
                <a:latin typeface="Times New Roman" panose="02020603050405020304" pitchFamily="18" charset="0"/>
                <a:cs typeface="Times New Roman" panose="02020603050405020304" pitchFamily="18" charset="0"/>
                <a:sym typeface="Symbol" panose="05050102010706020507" pitchFamily="18" charset="2"/>
              </a:rPr>
              <a:t>L</a:t>
            </a:r>
            <a:r>
              <a:rPr lang="en-US" sz="1800" baseline="-25000" dirty="0" err="1">
                <a:latin typeface="Times New Roman" panose="02020603050405020304" pitchFamily="18" charset="0"/>
                <a:cs typeface="Times New Roman" panose="02020603050405020304" pitchFamily="18" charset="0"/>
                <a:sym typeface="Symbol" panose="05050102010706020507" pitchFamily="18" charset="2"/>
              </a:rPr>
              <a:t>structure</a:t>
            </a:r>
            <a:r>
              <a:rPr lang="en-US" sz="1800" i="1" dirty="0">
                <a:latin typeface="Times New Roman" panose="02020603050405020304" pitchFamily="18" charset="0"/>
                <a:cs typeface="Times New Roman" panose="02020603050405020304" pitchFamily="18" charset="0"/>
                <a:sym typeface="Symbol" panose="05050102010706020507" pitchFamily="18" charset="2"/>
              </a:rPr>
              <a:t> </a:t>
            </a:r>
            <a:r>
              <a:rPr lang="en-US" sz="1800" dirty="0">
                <a:cs typeface="Times New Roman" panose="02020603050405020304" pitchFamily="18" charset="0"/>
                <a:sym typeface="Symbol" panose="05050102010706020507" pitchFamily="18" charset="2"/>
              </a:rPr>
              <a:t>(scale or micro- or meso-structure of the rock)</a:t>
            </a:r>
          </a:p>
          <a:p>
            <a:pPr lvl="1"/>
            <a:r>
              <a:rPr lang="en-US" sz="1800" dirty="0"/>
              <a:t>Simultaneously, distance from any boundaries </a:t>
            </a:r>
            <a:r>
              <a:rPr lang="en-US" sz="1800" i="1" dirty="0">
                <a:latin typeface="Times New Roman" panose="02020603050405020304" pitchFamily="18" charset="0"/>
                <a:cs typeface="Times New Roman" panose="02020603050405020304" pitchFamily="18" charset="0"/>
              </a:rPr>
              <a:t>D</a:t>
            </a:r>
            <a:r>
              <a:rPr lang="en-US"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sym typeface="Symbol" panose="05050102010706020507" pitchFamily="18" charset="2"/>
              </a:rPr>
              <a:t>&gt;&gt; </a:t>
            </a:r>
            <a:r>
              <a:rPr lang="en-US" sz="1800" i="1" dirty="0" err="1">
                <a:latin typeface="Symbol" panose="05050102010706020507" pitchFamily="18" charset="2"/>
                <a:cs typeface="Times New Roman" panose="02020603050405020304" pitchFamily="18" charset="0"/>
                <a:sym typeface="Symbol" panose="05050102010706020507" pitchFamily="18" charset="2"/>
              </a:rPr>
              <a:t>l</a:t>
            </a:r>
            <a:r>
              <a:rPr lang="en-US" sz="1800" baseline="-25000" dirty="0" err="1">
                <a:latin typeface="Times New Roman" panose="02020603050405020304" pitchFamily="18" charset="0"/>
                <a:cs typeface="Times New Roman" panose="02020603050405020304" pitchFamily="18" charset="0"/>
                <a:sym typeface="Symbol" panose="05050102010706020507" pitchFamily="18" charset="2"/>
              </a:rPr>
              <a:t>non-VE_waves</a:t>
            </a:r>
            <a:r>
              <a:rPr lang="en-US" sz="1800" dirty="0">
                <a:latin typeface="Times New Roman" panose="02020603050405020304" pitchFamily="18" charset="0"/>
                <a:cs typeface="Times New Roman" panose="02020603050405020304" pitchFamily="18" charset="0"/>
                <a:sym typeface="Symbol" panose="05050102010706020507" pitchFamily="18" charset="2"/>
              </a:rPr>
              <a:t> </a:t>
            </a:r>
            <a:r>
              <a:rPr lang="en-US" sz="1800" dirty="0">
                <a:cs typeface="Times New Roman" panose="02020603050405020304" pitchFamily="18" charset="0"/>
                <a:sym typeface="Symbol" panose="05050102010706020507" pitchFamily="18" charset="2"/>
              </a:rPr>
              <a:t>(lengths of secondary waves not accounted for by the VE model, such as </a:t>
            </a:r>
            <a:r>
              <a:rPr lang="en-US" sz="1800" dirty="0" err="1">
                <a:cs typeface="Times New Roman" panose="02020603050405020304" pitchFamily="18" charset="0"/>
                <a:sym typeface="Symbol" panose="05050102010706020507" pitchFamily="18" charset="2"/>
              </a:rPr>
              <a:t>Biot’s</a:t>
            </a:r>
            <a:r>
              <a:rPr lang="en-US" sz="1800" dirty="0">
                <a:cs typeface="Times New Roman" panose="02020603050405020304" pitchFamily="18" charset="0"/>
                <a:sym typeface="Symbol" panose="05050102010706020507" pitchFamily="18" charset="2"/>
              </a:rPr>
              <a:t> slow waves)</a:t>
            </a:r>
          </a:p>
          <a:p>
            <a:pPr lvl="2"/>
            <a:r>
              <a:rPr lang="en-US" sz="1600" dirty="0">
                <a:solidFill>
                  <a:schemeClr val="accent4">
                    <a:lumMod val="50000"/>
                  </a:schemeClr>
                </a:solidFill>
                <a:cs typeface="Times New Roman" panose="02020603050405020304" pitchFamily="18" charset="0"/>
                <a:sym typeface="Symbol" panose="05050102010706020507" pitchFamily="18" charset="2"/>
              </a:rPr>
              <a:t>However, </a:t>
            </a:r>
            <a:r>
              <a:rPr lang="en-US" sz="1600" u="sng" dirty="0">
                <a:solidFill>
                  <a:schemeClr val="accent4">
                    <a:lumMod val="50000"/>
                  </a:schemeClr>
                </a:solidFill>
                <a:cs typeface="Times New Roman" panose="02020603050405020304" pitchFamily="18" charset="0"/>
                <a:sym typeface="Symbol" panose="05050102010706020507" pitchFamily="18" charset="2"/>
              </a:rPr>
              <a:t>this conditions is difficult to satisfy </a:t>
            </a:r>
            <a:r>
              <a:rPr lang="en-US" sz="1600" dirty="0">
                <a:solidFill>
                  <a:schemeClr val="accent4">
                    <a:lumMod val="50000"/>
                  </a:schemeClr>
                </a:solidFill>
                <a:cs typeface="Times New Roman" panose="02020603050405020304" pitchFamily="18" charset="0"/>
                <a:sym typeface="Symbol" panose="05050102010706020507" pitchFamily="18" charset="2"/>
              </a:rPr>
              <a:t>in practice (~20-m long waves, ~10-cm scale layering) </a:t>
            </a:r>
          </a:p>
          <a:p>
            <a:pPr lvl="1"/>
            <a:r>
              <a:rPr lang="en-US" sz="1800" dirty="0">
                <a:sym typeface="Symbol" panose="05050102010706020507" pitchFamily="18" charset="2"/>
              </a:rPr>
              <a:t>“Global” pore-fluid flows (unidirectional or divergent pore flows across the entire REV are insignificant</a:t>
            </a:r>
          </a:p>
          <a:p>
            <a:pPr lvl="2"/>
            <a:r>
              <a:rPr lang="en-US" sz="1600" dirty="0">
                <a:solidFill>
                  <a:schemeClr val="accent4">
                    <a:lumMod val="50000"/>
                  </a:schemeClr>
                </a:solidFill>
                <a:cs typeface="Times New Roman" panose="02020603050405020304" pitchFamily="18" charset="0"/>
                <a:sym typeface="Symbol" panose="05050102010706020507" pitchFamily="18" charset="2"/>
              </a:rPr>
              <a:t>This condition may also be difficult to enforce in laboratory experiments with “dead volumes” of pore fluids outside of the sample</a:t>
            </a:r>
            <a:endParaRPr lang="en-US" sz="1600" dirty="0">
              <a:solidFill>
                <a:schemeClr val="accent4">
                  <a:lumMod val="50000"/>
                </a:schemeClr>
              </a:solidFill>
              <a:cs typeface="Times New Roman" panose="02020603050405020304" pitchFamily="18" charset="0"/>
            </a:endParaRPr>
          </a:p>
          <a:p>
            <a:pPr lvl="1"/>
            <a:endParaRPr lang="en-US" sz="1600" dirty="0"/>
          </a:p>
        </p:txBody>
      </p:sp>
      <p:sp>
        <p:nvSpPr>
          <p:cNvPr id="3" name="TextBox 2">
            <a:extLst>
              <a:ext uri="{FF2B5EF4-FFF2-40B4-BE49-F238E27FC236}">
                <a16:creationId xmlns:a16="http://schemas.microsoft.com/office/drawing/2014/main" id="{1235FDAC-959C-04DB-A5EA-CB8E6701433A}"/>
              </a:ext>
            </a:extLst>
          </p:cNvPr>
          <p:cNvSpPr txBox="1"/>
          <p:nvPr/>
        </p:nvSpPr>
        <p:spPr>
          <a:xfrm>
            <a:off x="8610600" y="545365"/>
            <a:ext cx="2241866" cy="646331"/>
          </a:xfrm>
          <a:prstGeom prst="rect">
            <a:avLst/>
          </a:prstGeom>
          <a:noFill/>
          <a:ln>
            <a:solidFill>
              <a:srgbClr val="7030A0"/>
            </a:solidFill>
          </a:ln>
        </p:spPr>
        <p:txBody>
          <a:bodyPr wrap="square" rtlCol="0">
            <a:spAutoFit/>
          </a:bodyPr>
          <a:lstStyle/>
          <a:p>
            <a:pPr algn="ctr"/>
            <a:r>
              <a:rPr lang="en-US" dirty="0">
                <a:solidFill>
                  <a:srgbClr val="7030A0"/>
                </a:solidFill>
              </a:rPr>
              <a:t>This question is not easy to answer</a:t>
            </a:r>
          </a:p>
        </p:txBody>
      </p:sp>
      <p:graphicFrame>
        <p:nvGraphicFramePr>
          <p:cNvPr id="4" name="Object 3">
            <a:extLst>
              <a:ext uri="{FF2B5EF4-FFF2-40B4-BE49-F238E27FC236}">
                <a16:creationId xmlns:a16="http://schemas.microsoft.com/office/drawing/2014/main" id="{867AA833-FE90-A6F1-F90F-2CEC7505C43C}"/>
              </a:ext>
            </a:extLst>
          </p:cNvPr>
          <p:cNvGraphicFramePr>
            <a:graphicFrameLocks noChangeAspect="1"/>
          </p:cNvGraphicFramePr>
          <p:nvPr>
            <p:extLst>
              <p:ext uri="{D42A27DB-BD31-4B8C-83A1-F6EECF244321}">
                <p14:modId xmlns:p14="http://schemas.microsoft.com/office/powerpoint/2010/main" val="1502663351"/>
              </p:ext>
            </p:extLst>
          </p:nvPr>
        </p:nvGraphicFramePr>
        <p:xfrm>
          <a:off x="7863652" y="1528387"/>
          <a:ext cx="1412695" cy="435581"/>
        </p:xfrm>
        <a:graphic>
          <a:graphicData uri="http://schemas.openxmlformats.org/presentationml/2006/ole">
            <mc:AlternateContent xmlns:mc="http://schemas.openxmlformats.org/markup-compatibility/2006">
              <mc:Choice xmlns:v="urn:schemas-microsoft-com:vml" Requires="v">
                <p:oleObj name="Equation" r:id="rId2" imgW="825480" imgH="253800" progId="Equation.DSMT4">
                  <p:embed/>
                </p:oleObj>
              </mc:Choice>
              <mc:Fallback>
                <p:oleObj name="Equation" r:id="rId2" imgW="825480" imgH="253800" progId="Equation.DSMT4">
                  <p:embed/>
                  <p:pic>
                    <p:nvPicPr>
                      <p:cNvPr id="7" name="Object 6">
                        <a:extLst>
                          <a:ext uri="{FF2B5EF4-FFF2-40B4-BE49-F238E27FC236}">
                            <a16:creationId xmlns:a16="http://schemas.microsoft.com/office/drawing/2014/main" id="{0BC77D2D-37E9-509B-D93C-8DF0902A3F4F}"/>
                          </a:ext>
                        </a:extLst>
                      </p:cNvPr>
                      <p:cNvPicPr>
                        <a:picLocks noChangeAspect="1" noChangeArrowheads="1"/>
                      </p:cNvPicPr>
                      <p:nvPr/>
                    </p:nvPicPr>
                    <p:blipFill>
                      <a:blip r:embed="rId3"/>
                      <a:srcRect/>
                      <a:stretch>
                        <a:fillRect/>
                      </a:stretch>
                    </p:blipFill>
                    <p:spPr bwMode="auto">
                      <a:xfrm>
                        <a:off x="7863652" y="1528387"/>
                        <a:ext cx="1412695" cy="435581"/>
                      </a:xfrm>
                      <a:prstGeom prst="rect">
                        <a:avLst/>
                      </a:prstGeom>
                      <a:noFill/>
                    </p:spPr>
                  </p:pic>
                </p:oleObj>
              </mc:Fallback>
            </mc:AlternateContent>
          </a:graphicData>
        </a:graphic>
      </p:graphicFrame>
      <p:graphicFrame>
        <p:nvGraphicFramePr>
          <p:cNvPr id="5" name="Object 4">
            <a:extLst>
              <a:ext uri="{FF2B5EF4-FFF2-40B4-BE49-F238E27FC236}">
                <a16:creationId xmlns:a16="http://schemas.microsoft.com/office/drawing/2014/main" id="{52982F1D-F45B-4750-0370-A53D688E8A81}"/>
              </a:ext>
            </a:extLst>
          </p:cNvPr>
          <p:cNvGraphicFramePr>
            <a:graphicFrameLocks noChangeAspect="1"/>
          </p:cNvGraphicFramePr>
          <p:nvPr>
            <p:extLst>
              <p:ext uri="{D42A27DB-BD31-4B8C-83A1-F6EECF244321}">
                <p14:modId xmlns:p14="http://schemas.microsoft.com/office/powerpoint/2010/main" val="915393957"/>
              </p:ext>
            </p:extLst>
          </p:nvPr>
        </p:nvGraphicFramePr>
        <p:xfrm>
          <a:off x="9828055" y="1557072"/>
          <a:ext cx="1412696" cy="378212"/>
        </p:xfrm>
        <a:graphic>
          <a:graphicData uri="http://schemas.openxmlformats.org/presentationml/2006/ole">
            <mc:AlternateContent xmlns:mc="http://schemas.openxmlformats.org/markup-compatibility/2006">
              <mc:Choice xmlns:v="urn:schemas-microsoft-com:vml" Requires="v">
                <p:oleObj name="Equation" r:id="rId4" imgW="952200" imgH="253800" progId="Equation.DSMT4">
                  <p:embed/>
                </p:oleObj>
              </mc:Choice>
              <mc:Fallback>
                <p:oleObj name="Equation" r:id="rId4" imgW="952200" imgH="253800" progId="Equation.DSMT4">
                  <p:embed/>
                  <p:pic>
                    <p:nvPicPr>
                      <p:cNvPr id="4" name="Object 3">
                        <a:extLst>
                          <a:ext uri="{FF2B5EF4-FFF2-40B4-BE49-F238E27FC236}">
                            <a16:creationId xmlns:a16="http://schemas.microsoft.com/office/drawing/2014/main" id="{867AA833-FE90-A6F1-F90F-2CEC7505C43C}"/>
                          </a:ext>
                        </a:extLst>
                      </p:cNvPr>
                      <p:cNvPicPr>
                        <a:picLocks noChangeAspect="1" noChangeArrowheads="1"/>
                      </p:cNvPicPr>
                      <p:nvPr/>
                    </p:nvPicPr>
                    <p:blipFill>
                      <a:blip r:embed="rId5"/>
                      <a:srcRect/>
                      <a:stretch>
                        <a:fillRect/>
                      </a:stretch>
                    </p:blipFill>
                    <p:spPr bwMode="auto">
                      <a:xfrm>
                        <a:off x="9828055" y="1557072"/>
                        <a:ext cx="1412696" cy="378212"/>
                      </a:xfrm>
                      <a:prstGeom prst="rect">
                        <a:avLst/>
                      </a:prstGeom>
                      <a:noFill/>
                    </p:spPr>
                  </p:pic>
                </p:oleObj>
              </mc:Fallback>
            </mc:AlternateContent>
          </a:graphicData>
        </a:graphic>
      </p:graphicFrame>
    </p:spTree>
    <p:extLst>
      <p:ext uri="{BB962C8B-B14F-4D97-AF65-F5344CB8AC3E}">
        <p14:creationId xmlns:p14="http://schemas.microsoft.com/office/powerpoint/2010/main" val="2941746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4777</TotalTime>
  <Words>3774</Words>
  <Application>Microsoft Office PowerPoint</Application>
  <PresentationFormat>Widescreen</PresentationFormat>
  <Paragraphs>355</Paragraphs>
  <Slides>36</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3" baseType="lpstr">
      <vt:lpstr>Arial</vt:lpstr>
      <vt:lpstr>Calibri</vt:lpstr>
      <vt:lpstr>Calibri Light</vt:lpstr>
      <vt:lpstr>Symbol</vt:lpstr>
      <vt:lpstr>Times New Roman</vt:lpstr>
      <vt:lpstr>Office Theme</vt:lpstr>
      <vt:lpstr>Equation</vt:lpstr>
      <vt:lpstr>Lecture 2: The Viscoelastic Model (VE)</vt:lpstr>
      <vt:lpstr>The problem</vt:lpstr>
      <vt:lpstr>Mathematical principle #1: Boltzmann’s (linearity) principle</vt:lpstr>
      <vt:lpstr>Mathematical principle #2: Correspondence principle</vt:lpstr>
      <vt:lpstr>Modulus and compliance functions</vt:lpstr>
      <vt:lpstr>Frequency domain</vt:lpstr>
      <vt:lpstr>Phenomenology</vt:lpstr>
      <vt:lpstr>Phenomenology #1: Creep</vt:lpstr>
      <vt:lpstr>Phenomenology #2: Absorption (phase-lag) peak or band</vt:lpstr>
      <vt:lpstr>Phenomenology #3: Modulus dispersion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Igor Morozov</dc:creator>
  <cp:lastModifiedBy>Igor Morozov</cp:lastModifiedBy>
  <cp:revision>121</cp:revision>
  <dcterms:created xsi:type="dcterms:W3CDTF">2022-11-03T01:25:55Z</dcterms:created>
  <dcterms:modified xsi:type="dcterms:W3CDTF">2024-05-17T01:23:37Z</dcterms:modified>
</cp:coreProperties>
</file>