
<file path=[Content_Types].xml><?xml version="1.0" encoding="utf-8"?>
<Types xmlns="http://schemas.openxmlformats.org/package/2006/content-types">
  <Default Extension="bin" ContentType="application/vnd.openxmlformats-officedocument.oleObject"/>
  <Default Extension="jpeg" ContentType="image/jpeg"/>
  <Default Extension="jpg" ContentType="image/jpe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bookmarkIdSeed="7">
  <p:sldMasterIdLst>
    <p:sldMasterId id="2147483648" r:id="rId1"/>
  </p:sldMasterIdLst>
  <p:notesMasterIdLst>
    <p:notesMasterId r:id="rId15"/>
  </p:notesMasterIdLst>
  <p:sldIdLst>
    <p:sldId id="257" r:id="rId2"/>
    <p:sldId id="268" r:id="rId3"/>
    <p:sldId id="269" r:id="rId4"/>
    <p:sldId id="270" r:id="rId5"/>
    <p:sldId id="271" r:id="rId6"/>
    <p:sldId id="272" r:id="rId7"/>
    <p:sldId id="273" r:id="rId8"/>
    <p:sldId id="274" r:id="rId9"/>
    <p:sldId id="277" r:id="rId10"/>
    <p:sldId id="278" r:id="rId11"/>
    <p:sldId id="279" r:id="rId12"/>
    <p:sldId id="280" r:id="rId13"/>
    <p:sldId id="282" r:id="rId1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98" d="100"/>
          <a:sy n="98" d="100"/>
        </p:scale>
        <p:origin x="174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B45F095-71F4-4430-857A-605C6899A687}" type="datetimeFigureOut">
              <a:rPr lang="en-CA" smtClean="0"/>
              <a:t>2024-05-16</a:t>
            </a:fld>
            <a:endParaRPr lang="en-CA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CA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FEC2BCC-8964-4B91-812E-0FB56697B1BD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0015149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9CC961-756D-6545-A5E2-9000B9DD148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F02E98A-D26C-B96E-553E-122AF5921BA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C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450D369-ACBB-D8C1-04C7-3C3A601850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51A172-1A88-4289-BC70-B00E6E76FCE6}" type="datetime1">
              <a:rPr lang="en-CA" smtClean="0"/>
              <a:t>2024-05-16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09EAB0C-BA1B-0F38-BC09-90392C65D2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295A998-6011-A506-474E-F1C10FDBB5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7E1DAD-4979-4288-AA49-3B811F18F449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73940686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758FF5-BFA8-3418-D457-F8F60915A1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915F480-BBDE-4457-1B16-124E32BCE58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BB2A59D-915C-1B7A-9F8A-DD1A4CCF2D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2CC64F-9392-4C3D-9976-64B1667F3403}" type="datetime1">
              <a:rPr lang="en-CA" smtClean="0"/>
              <a:t>2024-05-16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C36F804-419B-BEE5-3F60-E6003D8A98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176DF38-6E3D-133F-B25B-FCC0642976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7E1DAD-4979-4288-AA49-3B811F18F449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6801200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CB87D9-80E0-BD29-432B-2765A3CCEB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FCD7AD2-FD81-1089-E6C4-5EB429C4892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81F7DD1-4683-CD3C-171B-23F0400F1C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90C192-8F55-40EC-949A-40F62F28D8C0}" type="datetime1">
              <a:rPr lang="en-CA" smtClean="0"/>
              <a:t>2024-05-16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DBE36E7-7148-02C2-7D27-5D1223F53C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4C11F10-59D1-197B-6735-46A7C2FA4B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7E1DAD-4979-4288-AA49-3B811F18F449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47537585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A10BA7-4205-14DC-B124-9D27BAFF44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732D28A-00FE-8249-7136-8B2534BAC8C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0DC630D-C677-0CEA-A852-2B1A9F63322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C1ABA07-98CC-11CD-5CA1-A0FBFA7C6C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3D1B7B-17F3-45B1-B91E-FFAC637AE7F9}" type="datetime1">
              <a:rPr lang="en-CA" smtClean="0"/>
              <a:t>2024-05-16</a:t>
            </a:fld>
            <a:endParaRPr lang="en-CA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2780762-B2D8-5533-3B6E-4725C040BF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BCB68F4-EB1F-6F0A-97A9-6481C34FA4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7E1DAD-4979-4288-AA49-3B811F18F449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88815518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01A17B-87F2-529A-A55A-3A81763678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2F2E4DC-7ED4-9CE6-2606-1B676C9BE5E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8343C11-2DB9-F96A-970E-D21ABBC747C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E3B1AC5-E93A-16C7-8609-E55FA7358CF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FDA45F7-4CD0-6525-FAA0-3CE1622DB07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A326F45-65A8-8C11-6E52-C180677972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77544A-EFAF-4DC0-9E4E-A9FC402E400C}" type="datetime1">
              <a:rPr lang="en-CA" smtClean="0"/>
              <a:t>2024-05-16</a:t>
            </a:fld>
            <a:endParaRPr lang="en-CA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12FD76D-D44D-D9BA-4A7A-7A9F2CAFCC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160D0DA-866F-B6E9-C1A5-D0CD8D1537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7E1DAD-4979-4288-AA49-3B811F18F449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7109580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25CA9D-8B2C-7E2B-123C-0432951D98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033BEC2-CBE9-8A08-A995-7745B68375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44DAB3-14C4-4217-9A70-458833F62C76}" type="datetime1">
              <a:rPr lang="en-CA" smtClean="0"/>
              <a:t>2024-05-16</a:t>
            </a:fld>
            <a:endParaRPr lang="en-CA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24C2D18-96A8-0CFC-306F-9918D49C6B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7DE81BF-4C20-BDCE-AE90-398EDB299E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7E1DAD-4979-4288-AA49-3B811F18F449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77549359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CE9DA24-B60B-3BBA-BDE1-1F6C7FACBD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190113-5ABE-4650-BDA9-2F389A6D9D0C}" type="datetime1">
              <a:rPr lang="en-CA" smtClean="0"/>
              <a:t>2024-05-16</a:t>
            </a:fld>
            <a:endParaRPr lang="en-CA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8A25BA4-58C7-1F06-71AD-0CA3350CDF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796FA1D-C25E-F8E5-D42A-2B7D3D77B7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7E1DAD-4979-4288-AA49-3B811F18F449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45131203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687DA1-511E-1B4B-153C-099CAD659A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27E2D2E-99E3-321E-7E12-DE581270237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23E7F68-94A5-3C23-BFF2-71BD8D95A02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B24C927-D5D7-F04B-2476-1D7769D515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5A7A25-0228-4D6F-9D7C-ED5897492477}" type="datetime1">
              <a:rPr lang="en-CA" smtClean="0"/>
              <a:t>2024-05-16</a:t>
            </a:fld>
            <a:endParaRPr lang="en-CA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BE1E822-9B32-F929-D63F-0FF503E8D7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445DEC7-2181-568F-17B7-FF6BE3B4FF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7E1DAD-4979-4288-AA49-3B811F18F449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0273371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123958-1C05-1327-42B5-0819400F11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2F4AF4A-D016-DC12-5E97-5D1577A3E75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CA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F78A8DE-411E-59EC-EB56-D871C0D9764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237761A-9331-1C3B-00A2-7C2D9D4DCA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293590-F57A-4835-86D9-4C0E85B7B734}" type="datetime1">
              <a:rPr lang="en-CA" smtClean="0"/>
              <a:t>2024-05-16</a:t>
            </a:fld>
            <a:endParaRPr lang="en-CA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7FEDDB5-1906-64DB-1E9A-9BC70ADE0C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5DBE657-443E-F355-6E67-2FDC3ADC19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7E1DAD-4979-4288-AA49-3B811F18F449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67021700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BE9465-FCDF-9E91-0E8B-0A6BCCC884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018EB36-1F84-5A4E-221A-2493DCD49F1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40F3BBE-5FF2-EA2F-CD1C-A59A25B33F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62CF1D-DE8C-4DA1-948A-CA3E0DEA42D8}" type="datetime1">
              <a:rPr lang="en-CA" smtClean="0"/>
              <a:t>2024-05-16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DDD8BC0-72BC-7A1D-5D6C-2A36ADAA5C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AAC1D2-B043-A11A-E016-7B707CF747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7E1DAD-4979-4288-AA49-3B811F18F449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5251582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8D4792A7-B88F-2765-FB3F-FFEEFFC381E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8F84BC3-D6C0-B55A-115F-7164AE46459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5E0CCCE-9829-105F-3F3C-4C20AE5813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DDFA6C-1ACA-4166-B484-93FD9CC86768}" type="datetime1">
              <a:rPr lang="en-CA" smtClean="0"/>
              <a:t>2024-05-16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FAED119-993D-B1E5-4B47-D7D6BF5712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CB5DA91-686E-D583-72D1-AC77CDEF9D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7E1DAD-4979-4288-AA49-3B811F18F449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74858211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89EE223-3EEA-58CE-0FDB-AF34485C34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E0EB15D-47AA-7C79-C8C6-15A90FBBDF8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6186659-5837-062D-FDA1-499F4985AD4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19414C-1907-411F-AE23-CC436598CCA9}" type="datetime1">
              <a:rPr lang="en-CA" smtClean="0"/>
              <a:t>2024-05-16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EB4E0D9-5640-0950-E601-4FC85911DE3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C034F8B-4EBD-AAC6-EE18-315DFED4B87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C7E1DAD-4979-4288-AA49-3B811F18F449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5577099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wmf"/><Relationship Id="rId2" Type="http://schemas.openxmlformats.org/officeDocument/2006/relationships/oleObject" Target="../embeddings/oleObject1.bin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wmf"/><Relationship Id="rId4" Type="http://schemas.openxmlformats.org/officeDocument/2006/relationships/oleObject" Target="../embeddings/oleObject2.bin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wmf"/><Relationship Id="rId7" Type="http://schemas.openxmlformats.org/officeDocument/2006/relationships/image" Target="../media/image5.wmf"/><Relationship Id="rId2" Type="http://schemas.openxmlformats.org/officeDocument/2006/relationships/oleObject" Target="../embeddings/oleObject3.bin"/><Relationship Id="rId1" Type="http://schemas.openxmlformats.org/officeDocument/2006/relationships/slideLayout" Target="../slideLayouts/slideLayout2.xml"/><Relationship Id="rId6" Type="http://schemas.openxmlformats.org/officeDocument/2006/relationships/oleObject" Target="../embeddings/oleObject5.bin"/><Relationship Id="rId5" Type="http://schemas.openxmlformats.org/officeDocument/2006/relationships/image" Target="../media/image4.wmf"/><Relationship Id="rId4" Type="http://schemas.openxmlformats.org/officeDocument/2006/relationships/oleObject" Target="../embeddings/oleObject4.bin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wmf"/><Relationship Id="rId2" Type="http://schemas.openxmlformats.org/officeDocument/2006/relationships/oleObject" Target="../embeddings/oleObject6.bin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0.bin"/><Relationship Id="rId13" Type="http://schemas.openxmlformats.org/officeDocument/2006/relationships/image" Target="../media/image12.wmf"/><Relationship Id="rId3" Type="http://schemas.openxmlformats.org/officeDocument/2006/relationships/image" Target="../media/image7.wmf"/><Relationship Id="rId7" Type="http://schemas.openxmlformats.org/officeDocument/2006/relationships/image" Target="../media/image9.wmf"/><Relationship Id="rId12" Type="http://schemas.openxmlformats.org/officeDocument/2006/relationships/oleObject" Target="../embeddings/oleObject12.bin"/><Relationship Id="rId2" Type="http://schemas.openxmlformats.org/officeDocument/2006/relationships/oleObject" Target="../embeddings/oleObject7.bin"/><Relationship Id="rId1" Type="http://schemas.openxmlformats.org/officeDocument/2006/relationships/slideLayout" Target="../slideLayouts/slideLayout2.xml"/><Relationship Id="rId6" Type="http://schemas.openxmlformats.org/officeDocument/2006/relationships/oleObject" Target="../embeddings/oleObject9.bin"/><Relationship Id="rId11" Type="http://schemas.openxmlformats.org/officeDocument/2006/relationships/image" Target="../media/image11.wmf"/><Relationship Id="rId5" Type="http://schemas.openxmlformats.org/officeDocument/2006/relationships/image" Target="../media/image8.wmf"/><Relationship Id="rId10" Type="http://schemas.openxmlformats.org/officeDocument/2006/relationships/oleObject" Target="../embeddings/oleObject11.bin"/><Relationship Id="rId4" Type="http://schemas.openxmlformats.org/officeDocument/2006/relationships/oleObject" Target="../embeddings/oleObject8.bin"/><Relationship Id="rId9" Type="http://schemas.openxmlformats.org/officeDocument/2006/relationships/image" Target="../media/image10.wmf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6.bin"/><Relationship Id="rId3" Type="http://schemas.openxmlformats.org/officeDocument/2006/relationships/image" Target="../media/image11.wmf"/><Relationship Id="rId7" Type="http://schemas.openxmlformats.org/officeDocument/2006/relationships/image" Target="../media/image14.wmf"/><Relationship Id="rId2" Type="http://schemas.openxmlformats.org/officeDocument/2006/relationships/oleObject" Target="../embeddings/oleObject13.bin"/><Relationship Id="rId1" Type="http://schemas.openxmlformats.org/officeDocument/2006/relationships/slideLayout" Target="../slideLayouts/slideLayout2.xml"/><Relationship Id="rId6" Type="http://schemas.openxmlformats.org/officeDocument/2006/relationships/oleObject" Target="../embeddings/oleObject15.bin"/><Relationship Id="rId5" Type="http://schemas.openxmlformats.org/officeDocument/2006/relationships/image" Target="../media/image13.wmf"/><Relationship Id="rId4" Type="http://schemas.openxmlformats.org/officeDocument/2006/relationships/oleObject" Target="../embeddings/oleObject14.bin"/><Relationship Id="rId9" Type="http://schemas.openxmlformats.org/officeDocument/2006/relationships/image" Target="../media/image15.wmf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20.bin"/><Relationship Id="rId3" Type="http://schemas.openxmlformats.org/officeDocument/2006/relationships/image" Target="../media/image16.wmf"/><Relationship Id="rId7" Type="http://schemas.openxmlformats.org/officeDocument/2006/relationships/image" Target="../media/image18.wmf"/><Relationship Id="rId2" Type="http://schemas.openxmlformats.org/officeDocument/2006/relationships/oleObject" Target="../embeddings/oleObject17.bin"/><Relationship Id="rId1" Type="http://schemas.openxmlformats.org/officeDocument/2006/relationships/slideLayout" Target="../slideLayouts/slideLayout2.xml"/><Relationship Id="rId6" Type="http://schemas.openxmlformats.org/officeDocument/2006/relationships/oleObject" Target="../embeddings/oleObject19.bin"/><Relationship Id="rId11" Type="http://schemas.openxmlformats.org/officeDocument/2006/relationships/image" Target="../media/image20.wmf"/><Relationship Id="rId5" Type="http://schemas.openxmlformats.org/officeDocument/2006/relationships/image" Target="../media/image17.wmf"/><Relationship Id="rId10" Type="http://schemas.openxmlformats.org/officeDocument/2006/relationships/oleObject" Target="../embeddings/oleObject21.bin"/><Relationship Id="rId4" Type="http://schemas.openxmlformats.org/officeDocument/2006/relationships/oleObject" Target="../embeddings/oleObject18.bin"/><Relationship Id="rId9" Type="http://schemas.openxmlformats.org/officeDocument/2006/relationships/image" Target="../media/image19.wm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wmf"/><Relationship Id="rId7" Type="http://schemas.openxmlformats.org/officeDocument/2006/relationships/image" Target="../media/image22.wmf"/><Relationship Id="rId2" Type="http://schemas.openxmlformats.org/officeDocument/2006/relationships/oleObject" Target="../embeddings/oleObject22.bin"/><Relationship Id="rId1" Type="http://schemas.openxmlformats.org/officeDocument/2006/relationships/slideLayout" Target="../slideLayouts/slideLayout2.xml"/><Relationship Id="rId6" Type="http://schemas.openxmlformats.org/officeDocument/2006/relationships/oleObject" Target="../embeddings/oleObject23.bin"/><Relationship Id="rId5" Type="http://schemas.openxmlformats.org/officeDocument/2006/relationships/image" Target="../media/image12.wmf"/><Relationship Id="rId4" Type="http://schemas.openxmlformats.org/officeDocument/2006/relationships/oleObject" Target="../embeddings/oleObject12.bin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wmf"/><Relationship Id="rId13" Type="http://schemas.openxmlformats.org/officeDocument/2006/relationships/image" Target="../media/image29.jpg"/><Relationship Id="rId3" Type="http://schemas.openxmlformats.org/officeDocument/2006/relationships/image" Target="../media/image12.wmf"/><Relationship Id="rId7" Type="http://schemas.openxmlformats.org/officeDocument/2006/relationships/oleObject" Target="../embeddings/oleObject25.bin"/><Relationship Id="rId12" Type="http://schemas.openxmlformats.org/officeDocument/2006/relationships/image" Target="../media/image28.wmf"/><Relationship Id="rId2" Type="http://schemas.openxmlformats.org/officeDocument/2006/relationships/oleObject" Target="../embeddings/oleObject24.bin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.jpeg"/><Relationship Id="rId11" Type="http://schemas.openxmlformats.org/officeDocument/2006/relationships/oleObject" Target="../embeddings/oleObject27.bin"/><Relationship Id="rId5" Type="http://schemas.openxmlformats.org/officeDocument/2006/relationships/image" Target="../media/image24.jpg"/><Relationship Id="rId10" Type="http://schemas.openxmlformats.org/officeDocument/2006/relationships/image" Target="../media/image27.wmf"/><Relationship Id="rId4" Type="http://schemas.openxmlformats.org/officeDocument/2006/relationships/image" Target="../media/image23.jpg"/><Relationship Id="rId9" Type="http://schemas.openxmlformats.org/officeDocument/2006/relationships/oleObject" Target="../embeddings/oleObject26.bin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31.bin"/><Relationship Id="rId3" Type="http://schemas.openxmlformats.org/officeDocument/2006/relationships/image" Target="../media/image30.wmf"/><Relationship Id="rId7" Type="http://schemas.openxmlformats.org/officeDocument/2006/relationships/image" Target="../media/image32.wmf"/><Relationship Id="rId2" Type="http://schemas.openxmlformats.org/officeDocument/2006/relationships/oleObject" Target="../embeddings/oleObject28.bin"/><Relationship Id="rId1" Type="http://schemas.openxmlformats.org/officeDocument/2006/relationships/slideLayout" Target="../slideLayouts/slideLayout2.xml"/><Relationship Id="rId6" Type="http://schemas.openxmlformats.org/officeDocument/2006/relationships/oleObject" Target="../embeddings/oleObject30.bin"/><Relationship Id="rId11" Type="http://schemas.openxmlformats.org/officeDocument/2006/relationships/image" Target="../media/image34.wmf"/><Relationship Id="rId5" Type="http://schemas.openxmlformats.org/officeDocument/2006/relationships/image" Target="../media/image31.wmf"/><Relationship Id="rId10" Type="http://schemas.openxmlformats.org/officeDocument/2006/relationships/oleObject" Target="../embeddings/oleObject32.bin"/><Relationship Id="rId4" Type="http://schemas.openxmlformats.org/officeDocument/2006/relationships/oleObject" Target="../embeddings/oleObject29.bin"/><Relationship Id="rId9" Type="http://schemas.openxmlformats.org/officeDocument/2006/relationships/image" Target="../media/image33.wmf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36.bin"/><Relationship Id="rId13" Type="http://schemas.openxmlformats.org/officeDocument/2006/relationships/image" Target="../media/image40.wmf"/><Relationship Id="rId3" Type="http://schemas.openxmlformats.org/officeDocument/2006/relationships/image" Target="../media/image35.wmf"/><Relationship Id="rId7" Type="http://schemas.openxmlformats.org/officeDocument/2006/relationships/image" Target="../media/image37.wmf"/><Relationship Id="rId12" Type="http://schemas.openxmlformats.org/officeDocument/2006/relationships/oleObject" Target="../embeddings/oleObject38.bin"/><Relationship Id="rId2" Type="http://schemas.openxmlformats.org/officeDocument/2006/relationships/oleObject" Target="../embeddings/oleObject33.bin"/><Relationship Id="rId1" Type="http://schemas.openxmlformats.org/officeDocument/2006/relationships/slideLayout" Target="../slideLayouts/slideLayout2.xml"/><Relationship Id="rId6" Type="http://schemas.openxmlformats.org/officeDocument/2006/relationships/oleObject" Target="../embeddings/oleObject35.bin"/><Relationship Id="rId11" Type="http://schemas.openxmlformats.org/officeDocument/2006/relationships/image" Target="../media/image39.wmf"/><Relationship Id="rId5" Type="http://schemas.openxmlformats.org/officeDocument/2006/relationships/image" Target="../media/image36.wmf"/><Relationship Id="rId10" Type="http://schemas.openxmlformats.org/officeDocument/2006/relationships/oleObject" Target="../embeddings/oleObject37.bin"/><Relationship Id="rId4" Type="http://schemas.openxmlformats.org/officeDocument/2006/relationships/oleObject" Target="../embeddings/oleObject34.bin"/><Relationship Id="rId9" Type="http://schemas.openxmlformats.org/officeDocument/2006/relationships/image" Target="../media/image38.wm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wmf"/><Relationship Id="rId7" Type="http://schemas.openxmlformats.org/officeDocument/2006/relationships/image" Target="../media/image43.wmf"/><Relationship Id="rId2" Type="http://schemas.openxmlformats.org/officeDocument/2006/relationships/oleObject" Target="../embeddings/oleObject39.bin"/><Relationship Id="rId1" Type="http://schemas.openxmlformats.org/officeDocument/2006/relationships/slideLayout" Target="../slideLayouts/slideLayout2.xml"/><Relationship Id="rId6" Type="http://schemas.openxmlformats.org/officeDocument/2006/relationships/oleObject" Target="../embeddings/oleObject41.bin"/><Relationship Id="rId5" Type="http://schemas.openxmlformats.org/officeDocument/2006/relationships/image" Target="../media/image42.wmf"/><Relationship Id="rId4" Type="http://schemas.openxmlformats.org/officeDocument/2006/relationships/oleObject" Target="../embeddings/oleObject40.bin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45.bin"/><Relationship Id="rId3" Type="http://schemas.openxmlformats.org/officeDocument/2006/relationships/image" Target="../media/image44.wmf"/><Relationship Id="rId7" Type="http://schemas.openxmlformats.org/officeDocument/2006/relationships/image" Target="../media/image45.wmf"/><Relationship Id="rId2" Type="http://schemas.openxmlformats.org/officeDocument/2006/relationships/oleObject" Target="../embeddings/oleObject42.bin"/><Relationship Id="rId1" Type="http://schemas.openxmlformats.org/officeDocument/2006/relationships/slideLayout" Target="../slideLayouts/slideLayout2.xml"/><Relationship Id="rId6" Type="http://schemas.openxmlformats.org/officeDocument/2006/relationships/oleObject" Target="../embeddings/oleObject44.bin"/><Relationship Id="rId5" Type="http://schemas.openxmlformats.org/officeDocument/2006/relationships/image" Target="../media/image40.wmf"/><Relationship Id="rId4" Type="http://schemas.openxmlformats.org/officeDocument/2006/relationships/oleObject" Target="../embeddings/oleObject43.bin"/><Relationship Id="rId9" Type="http://schemas.openxmlformats.org/officeDocument/2006/relationships/image" Target="../media/image46.w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C20F51-19B7-A2E5-9E5B-C4078A4CE3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CA" sz="3200" dirty="0"/>
              <a:t>Lecture 3: Introduction to Analytical Mechanics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6103167-AF12-54A1-DC1E-C5B4E70EB87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55454"/>
            <a:ext cx="9995074" cy="3391466"/>
          </a:xfrm>
        </p:spPr>
        <p:txBody>
          <a:bodyPr>
            <a:normAutofit lnSpcReduction="10000"/>
          </a:bodyPr>
          <a:lstStyle/>
          <a:p>
            <a:pPr>
              <a:spcBef>
                <a:spcPts val="600"/>
              </a:spcBef>
            </a:pPr>
            <a:r>
              <a:rPr lang="en-US" sz="2000" dirty="0"/>
              <a:t>Variational approach: presenting differential equations as an optimization problem  </a:t>
            </a:r>
          </a:p>
          <a:p>
            <a:pPr>
              <a:spcBef>
                <a:spcPts val="600"/>
              </a:spcBef>
            </a:pPr>
            <a:r>
              <a:rPr lang="en-US" sz="2000" dirty="0"/>
              <a:t>Principles of analytical mechanics: </a:t>
            </a:r>
          </a:p>
          <a:p>
            <a:pPr lvl="1">
              <a:spcBef>
                <a:spcPts val="600"/>
              </a:spcBef>
            </a:pPr>
            <a:r>
              <a:rPr lang="en-US" sz="1800" dirty="0"/>
              <a:t>D’Alembert principle (virtual work)</a:t>
            </a:r>
          </a:p>
          <a:p>
            <a:pPr lvl="1">
              <a:spcBef>
                <a:spcPts val="600"/>
              </a:spcBef>
            </a:pPr>
            <a:r>
              <a:rPr lang="en-US" sz="1800" dirty="0"/>
              <a:t>Hamiltonian principle (stationary action)</a:t>
            </a:r>
          </a:p>
          <a:p>
            <a:pPr>
              <a:spcBef>
                <a:spcPts val="600"/>
              </a:spcBef>
            </a:pPr>
            <a:r>
              <a:rPr lang="en-US" sz="2000" dirty="0"/>
              <a:t>Generalized coordinates</a:t>
            </a:r>
          </a:p>
          <a:p>
            <a:pPr lvl="1">
              <a:spcBef>
                <a:spcPts val="600"/>
              </a:spcBef>
            </a:pPr>
            <a:r>
              <a:rPr lang="en-US" sz="1800" dirty="0"/>
              <a:t>Also the corresponding generalized forces, momenta, energy</a:t>
            </a:r>
          </a:p>
          <a:p>
            <a:pPr>
              <a:spcBef>
                <a:spcPts val="600"/>
              </a:spcBef>
            </a:pPr>
            <a:r>
              <a:rPr lang="en-US" sz="2000" dirty="0" err="1"/>
              <a:t>Lagrangian</a:t>
            </a:r>
            <a:r>
              <a:rPr lang="en-US" sz="2000" dirty="0"/>
              <a:t> and pseudo-potential (dissipation function)</a:t>
            </a:r>
          </a:p>
          <a:p>
            <a:pPr>
              <a:spcBef>
                <a:spcPts val="600"/>
              </a:spcBef>
            </a:pPr>
            <a:r>
              <a:rPr lang="en-US" sz="2000" dirty="0"/>
              <a:t>Euler-Lagrange equations</a:t>
            </a:r>
          </a:p>
          <a:p>
            <a:pPr>
              <a:spcBef>
                <a:spcPts val="600"/>
              </a:spcBef>
            </a:pPr>
            <a:r>
              <a:rPr lang="en-US" sz="2000" dirty="0"/>
              <a:t>Conservation laws</a:t>
            </a:r>
          </a:p>
          <a:p>
            <a:pPr>
              <a:spcBef>
                <a:spcPts val="600"/>
              </a:spcBef>
            </a:pPr>
            <a:r>
              <a:rPr lang="en-US" sz="2000" dirty="0"/>
              <a:t>Spatially-dependent variables (fields)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9E47B32D-8E4C-7B69-A27C-2A4620230851}"/>
              </a:ext>
            </a:extLst>
          </p:cNvPr>
          <p:cNvSpPr txBox="1">
            <a:spLocks/>
          </p:cNvSpPr>
          <p:nvPr/>
        </p:nvSpPr>
        <p:spPr>
          <a:xfrm>
            <a:off x="838200" y="5647620"/>
            <a:ext cx="10515600" cy="53267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CA" sz="2000" dirty="0"/>
              <a:t>Reading: Chapters 3 and 4 in the text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2EB83A14-196B-318F-14BF-D8EEDB111F56}"/>
              </a:ext>
            </a:extLst>
          </p:cNvPr>
          <p:cNvCxnSpPr>
            <a:cxnSpLocks/>
          </p:cNvCxnSpPr>
          <p:nvPr/>
        </p:nvCxnSpPr>
        <p:spPr>
          <a:xfrm>
            <a:off x="711374" y="5489924"/>
            <a:ext cx="10121900" cy="20637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B3A0318-EDDF-EFDF-27C8-9B984E67A7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CA" dirty="0"/>
              <a:t>Lecture 3: Analytical Mechanics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E0D3386-45A3-FEC9-F9B0-0D9A48349E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7E1DAD-4979-4288-AA49-3B811F18F449}" type="slidenum">
              <a:rPr lang="en-CA" smtClean="0"/>
              <a:t>1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78236022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C20F51-19B7-A2E5-9E5B-C4078A4CE3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8" y="212377"/>
            <a:ext cx="8355905" cy="998723"/>
          </a:xfrm>
        </p:spPr>
        <p:txBody>
          <a:bodyPr>
            <a:normAutofit/>
          </a:bodyPr>
          <a:lstStyle/>
          <a:p>
            <a:r>
              <a:rPr lang="en-CA" sz="3200" dirty="0"/>
              <a:t>Mechanics</a:t>
            </a: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EC38E535-2187-AB2F-0F7C-60888E103200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CA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0B54059-5E18-AEAF-CD11-AFD6D07DAC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CA" dirty="0"/>
              <a:t>Mechanics</a:t>
            </a: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6114FC5B-D388-67CE-2CC0-3F915ABA63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7E1DAD-4979-4288-AA49-3B811F18F449}" type="slidenum">
              <a:rPr lang="en-CA" smtClean="0"/>
              <a:t>2</a:t>
            </a:fld>
            <a:endParaRPr lang="en-CA" dirty="0"/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8693D4A9-6DCA-FC1C-FF59-FD0BBE91514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65233" y="1211100"/>
            <a:ext cx="9091882" cy="1406525"/>
          </a:xfrm>
        </p:spPr>
        <p:txBody>
          <a:bodyPr>
            <a:normAutofit/>
          </a:bodyPr>
          <a:lstStyle/>
          <a:p>
            <a:r>
              <a:rPr lang="en-US" sz="2000" dirty="0"/>
              <a:t>In classical mechanics, a system of any complexity is described as a collection of </a:t>
            </a:r>
            <a:r>
              <a:rPr lang="en-US" sz="2000" dirty="0">
                <a:solidFill>
                  <a:srgbClr val="7030A0"/>
                </a:solidFill>
              </a:rPr>
              <a:t>point masses </a:t>
            </a:r>
            <a:r>
              <a:rPr lang="en-US" sz="2000" i="1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</a:t>
            </a:r>
            <a:r>
              <a:rPr lang="en-US" sz="2000" i="1" baseline="-250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sz="2000" dirty="0">
                <a:solidFill>
                  <a:srgbClr val="7030A0"/>
                </a:solidFill>
              </a:rPr>
              <a:t> located at points </a:t>
            </a:r>
            <a:r>
              <a:rPr lang="en-US" sz="2000" b="1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sz="2000" i="1" baseline="-250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sz="2000" dirty="0"/>
              <a:t>.</a:t>
            </a:r>
            <a:r>
              <a:rPr lang="en-US" sz="2000" dirty="0">
                <a:solidFill>
                  <a:srgbClr val="7030A0"/>
                </a:solidFill>
              </a:rPr>
              <a:t> F</a:t>
            </a:r>
            <a:r>
              <a:rPr lang="en-US" sz="2000" dirty="0"/>
              <a:t>orce vectors </a:t>
            </a:r>
            <a:r>
              <a:rPr lang="en-US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</a:t>
            </a:r>
            <a:r>
              <a:rPr lang="en-US" sz="2000" i="1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sz="2000" dirty="0"/>
              <a:t> are applied to these masses</a:t>
            </a:r>
          </a:p>
          <a:p>
            <a:r>
              <a:rPr lang="en-US" sz="2000" dirty="0"/>
              <a:t>Under the action of these forces, the acceleration of each mass equals (</a:t>
            </a:r>
            <a:r>
              <a:rPr lang="en-US" sz="2000" u="sng" dirty="0"/>
              <a:t>second Newton’s law</a:t>
            </a:r>
            <a:r>
              <a:rPr lang="en-US" sz="2000" dirty="0"/>
              <a:t>) </a:t>
            </a:r>
            <a:endParaRPr lang="en-US" sz="1600" dirty="0">
              <a:solidFill>
                <a:schemeClr val="accent4">
                  <a:lumMod val="50000"/>
                </a:schemeClr>
              </a:solidFill>
            </a:endParaRPr>
          </a:p>
        </p:txBody>
      </p:sp>
      <p:graphicFrame>
        <p:nvGraphicFramePr>
          <p:cNvPr id="5" name="Object 4">
            <a:extLst>
              <a:ext uri="{FF2B5EF4-FFF2-40B4-BE49-F238E27FC236}">
                <a16:creationId xmlns:a16="http://schemas.microsoft.com/office/drawing/2014/main" id="{25098542-456E-58F1-06BD-533EB3D11964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219092939"/>
              </p:ext>
            </p:extLst>
          </p:nvPr>
        </p:nvGraphicFramePr>
        <p:xfrm>
          <a:off x="4559300" y="2417157"/>
          <a:ext cx="1697121" cy="71865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837836" imgH="431613" progId="Equation.DSMT4">
                  <p:embed/>
                </p:oleObj>
              </mc:Choice>
              <mc:Fallback>
                <p:oleObj name="Equation" r:id="rId2" imgW="837836" imgH="431613" progId="Equation.DSMT4">
                  <p:embed/>
                  <p:pic>
                    <p:nvPicPr>
                      <p:cNvPr id="0" name="Object 1"/>
                      <p:cNvPicPr>
                        <a:picLocks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59300" y="2417157"/>
                        <a:ext cx="1697121" cy="718654"/>
                      </a:xfrm>
                      <a:prstGeom prst="rect">
                        <a:avLst/>
                      </a:prstGeom>
                      <a:solidFill>
                        <a:srgbClr val="FFFFFF"/>
                      </a:solidFill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" name="Object 12">
            <a:extLst>
              <a:ext uri="{FF2B5EF4-FFF2-40B4-BE49-F238E27FC236}">
                <a16:creationId xmlns:a16="http://schemas.microsoft.com/office/drawing/2014/main" id="{1363FDDD-04DE-77C2-8F70-81BBA2841734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239862871"/>
              </p:ext>
            </p:extLst>
          </p:nvPr>
        </p:nvGraphicFramePr>
        <p:xfrm>
          <a:off x="9655485" y="2417157"/>
          <a:ext cx="1249938" cy="71865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660240" imgH="419040" progId="Equation.DSMT4">
                  <p:embed/>
                </p:oleObj>
              </mc:Choice>
              <mc:Fallback>
                <p:oleObj name="Equation" r:id="rId4" imgW="660240" imgH="419040" progId="Equation.DSMT4">
                  <p:embed/>
                  <p:pic>
                    <p:nvPicPr>
                      <p:cNvPr id="0" name="Object 3"/>
                      <p:cNvPicPr>
                        <a:picLocks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655485" y="2417157"/>
                        <a:ext cx="1249938" cy="718654"/>
                      </a:xfrm>
                      <a:prstGeom prst="rect">
                        <a:avLst/>
                      </a:prstGeom>
                      <a:solidFill>
                        <a:srgbClr val="FFFFFF"/>
                      </a:solidFill>
                    </p:spPr>
                  </p:pic>
                </p:oleObj>
              </mc:Fallback>
            </mc:AlternateContent>
          </a:graphicData>
        </a:graphic>
      </p:graphicFrame>
      <p:sp>
        <p:nvSpPr>
          <p:cNvPr id="14" name="TextBox 13">
            <a:extLst>
              <a:ext uri="{FF2B5EF4-FFF2-40B4-BE49-F238E27FC236}">
                <a16:creationId xmlns:a16="http://schemas.microsoft.com/office/drawing/2014/main" id="{F5F33739-7AD8-306B-2A3E-39D50D7B4799}"/>
              </a:ext>
            </a:extLst>
          </p:cNvPr>
          <p:cNvSpPr txBox="1"/>
          <p:nvPr/>
        </p:nvSpPr>
        <p:spPr>
          <a:xfrm>
            <a:off x="8420100" y="2632704"/>
            <a:ext cx="107420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dirty="0">
                <a:solidFill>
                  <a:schemeClr val="accent4">
                    <a:lumMod val="50000"/>
                  </a:schemeClr>
                </a:solidFill>
              </a:rPr>
              <a:t>Notation:</a:t>
            </a:r>
          </a:p>
        </p:txBody>
      </p:sp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5214B926-5CD6-600D-C419-32307C9638C7}"/>
              </a:ext>
            </a:extLst>
          </p:cNvPr>
          <p:cNvSpPr txBox="1">
            <a:spLocks/>
          </p:cNvSpPr>
          <p:nvPr/>
        </p:nvSpPr>
        <p:spPr>
          <a:xfrm>
            <a:off x="1565232" y="3252941"/>
            <a:ext cx="8822386" cy="282371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000" dirty="0"/>
              <a:t>This gives a (possibly large) number of equations for vectors </a:t>
            </a:r>
            <a:r>
              <a:rPr lang="en-US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sz="2000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en-US" sz="2000" dirty="0"/>
              <a:t>for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sz="20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/>
              <a:t>particles. The forms of these equations change if we use, for example, spherical or cylindrical coordinates instead of Cartesian ones, etc.</a:t>
            </a:r>
          </a:p>
          <a:p>
            <a:r>
              <a:rPr lang="en-US" sz="2000" dirty="0">
                <a:solidFill>
                  <a:srgbClr val="7030A0"/>
                </a:solidFill>
              </a:rPr>
              <a:t>How to write all these equations in just one equation, and independently of the specific selection of the coordinate system?  </a:t>
            </a:r>
          </a:p>
          <a:p>
            <a:r>
              <a:rPr lang="en-US" sz="2000" dirty="0"/>
              <a:t>The answer is: use a </a:t>
            </a:r>
            <a:r>
              <a:rPr lang="en-US" sz="2000" dirty="0">
                <a:solidFill>
                  <a:srgbClr val="7030A0"/>
                </a:solidFill>
              </a:rPr>
              <a:t>variational principle</a:t>
            </a:r>
            <a:r>
              <a:rPr lang="en-US" sz="2000" dirty="0"/>
              <a:t>. Formulations of mechanics based on mathematical variational principles are called </a:t>
            </a:r>
            <a:r>
              <a:rPr lang="en-US" sz="2000" u="sng" dirty="0"/>
              <a:t>analytical mechanics</a:t>
            </a:r>
          </a:p>
          <a:p>
            <a:pPr lvl="1"/>
            <a:r>
              <a:rPr lang="en-US" sz="1700" dirty="0"/>
              <a:t>Probably the best and most elegant one is based on “differential forms”, but this may be too much for us  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F88B5274-AFB2-19CB-4AA6-57711D702517}"/>
              </a:ext>
            </a:extLst>
          </p:cNvPr>
          <p:cNvSpPr/>
          <p:nvPr/>
        </p:nvSpPr>
        <p:spPr>
          <a:xfrm>
            <a:off x="1426596" y="4207011"/>
            <a:ext cx="9200172" cy="1869643"/>
          </a:xfrm>
          <a:prstGeom prst="rect">
            <a:avLst/>
          </a:prstGeom>
          <a:noFill/>
          <a:ln w="127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86518758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C20F51-19B7-A2E5-9E5B-C4078A4CE3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8" y="212377"/>
            <a:ext cx="8355905" cy="998723"/>
          </a:xfrm>
        </p:spPr>
        <p:txBody>
          <a:bodyPr>
            <a:normAutofit/>
          </a:bodyPr>
          <a:lstStyle/>
          <a:p>
            <a:r>
              <a:rPr lang="en-CA" sz="3200" dirty="0"/>
              <a:t>D’Alembert’s principle</a:t>
            </a: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EC38E535-2187-AB2F-0F7C-60888E103200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CA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0B54059-5E18-AEAF-CD11-AFD6D07DAC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CA" dirty="0"/>
              <a:t>Variational principles</a:t>
            </a: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6114FC5B-D388-67CE-2CC0-3F915ABA63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7E1DAD-4979-4288-AA49-3B811F18F449}" type="slidenum">
              <a:rPr lang="en-CA" smtClean="0"/>
              <a:t>3</a:t>
            </a:fld>
            <a:endParaRPr lang="en-CA" dirty="0"/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8693D4A9-6DCA-FC1C-FF59-FD0BBE91514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65233" y="1211101"/>
            <a:ext cx="8822386" cy="819476"/>
          </a:xfrm>
        </p:spPr>
        <p:txBody>
          <a:bodyPr>
            <a:normAutofit/>
          </a:bodyPr>
          <a:lstStyle/>
          <a:p>
            <a:r>
              <a:rPr lang="en-US" sz="2000" dirty="0"/>
              <a:t>To obtain a variational formulation, we need to first make an equation with the right-hand side equal zero:</a:t>
            </a:r>
            <a:endParaRPr lang="en-US" sz="1600" dirty="0">
              <a:solidFill>
                <a:schemeClr val="accent4">
                  <a:lumMod val="50000"/>
                </a:schemeClr>
              </a:solidFill>
            </a:endParaRPr>
          </a:p>
        </p:txBody>
      </p:sp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5214B926-5CD6-600D-C419-32307C9638C7}"/>
              </a:ext>
            </a:extLst>
          </p:cNvPr>
          <p:cNvSpPr txBox="1">
            <a:spLocks/>
          </p:cNvSpPr>
          <p:nvPr/>
        </p:nvSpPr>
        <p:spPr>
          <a:xfrm>
            <a:off x="1565233" y="2320600"/>
            <a:ext cx="8822386" cy="190552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1"/>
            <a:r>
              <a:rPr lang="en-US" sz="1800" dirty="0"/>
              <a:t>This equation is sometimes called “conservation of momentum” in modeling literature, which I think is not a very good idea. There is no momentum here (yet).</a:t>
            </a:r>
          </a:p>
          <a:p>
            <a:pPr lvl="1"/>
            <a:r>
              <a:rPr lang="en-US" sz="1800" dirty="0"/>
              <a:t>More precisely, this equation simply means the balance of the external and inertial forces applied to each particle in its own frame of refence</a:t>
            </a:r>
          </a:p>
          <a:p>
            <a:r>
              <a:rPr lang="en-US" sz="2000" dirty="0"/>
              <a:t>Now, let us perform arbitrary infinitesimal (called “virtual”) perturbations of the trajectory of each particle:  </a:t>
            </a:r>
          </a:p>
        </p:txBody>
      </p:sp>
      <p:graphicFrame>
        <p:nvGraphicFramePr>
          <p:cNvPr id="4" name="Object 3">
            <a:extLst>
              <a:ext uri="{FF2B5EF4-FFF2-40B4-BE49-F238E27FC236}">
                <a16:creationId xmlns:a16="http://schemas.microsoft.com/office/drawing/2014/main" id="{70D88194-B33D-7DE6-29E7-FCDF738E79D8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590481718"/>
              </p:ext>
            </p:extLst>
          </p:nvPr>
        </p:nvGraphicFramePr>
        <p:xfrm>
          <a:off x="4565300" y="1837251"/>
          <a:ext cx="1733900" cy="39794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863225" imgH="228501" progId="Equation.DSMT4">
                  <p:embed/>
                </p:oleObj>
              </mc:Choice>
              <mc:Fallback>
                <p:oleObj name="Equation" r:id="rId2" imgW="863225" imgH="228501" progId="Equation.DSMT4">
                  <p:embed/>
                  <p:pic>
                    <p:nvPicPr>
                      <p:cNvPr id="0" name="Object 1"/>
                      <p:cNvPicPr>
                        <a:picLocks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65300" y="1837251"/>
                        <a:ext cx="1733900" cy="397949"/>
                      </a:xfrm>
                      <a:prstGeom prst="rect">
                        <a:avLst/>
                      </a:prstGeom>
                      <a:solidFill>
                        <a:srgbClr val="FFFFFF"/>
                      </a:solidFill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" name="Object 9">
            <a:extLst>
              <a:ext uri="{FF2B5EF4-FFF2-40B4-BE49-F238E27FC236}">
                <a16:creationId xmlns:a16="http://schemas.microsoft.com/office/drawing/2014/main" id="{70624BEC-A586-BF81-EFD3-9892546AA5FA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537330668"/>
              </p:ext>
            </p:extLst>
          </p:nvPr>
        </p:nvGraphicFramePr>
        <p:xfrm>
          <a:off x="4471126" y="4078956"/>
          <a:ext cx="2158274" cy="42316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1409088" imgH="253890" progId="Equation.DSMT4">
                  <p:embed/>
                </p:oleObj>
              </mc:Choice>
              <mc:Fallback>
                <p:oleObj name="Equation" r:id="rId4" imgW="1409088" imgH="253890" progId="Equation.DSMT4">
                  <p:embed/>
                  <p:pic>
                    <p:nvPicPr>
                      <p:cNvPr id="0" name="Object 3"/>
                      <p:cNvPicPr preferRelativeResize="0">
                        <a:picLocks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471126" y="4078956"/>
                        <a:ext cx="2158274" cy="423167"/>
                      </a:xfrm>
                      <a:prstGeom prst="rect">
                        <a:avLst/>
                      </a:prstGeom>
                      <a:solidFill>
                        <a:srgbClr val="FFFFFF"/>
                      </a:solidFill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1F402776-98BA-DABF-15E6-E882229BEAC7}"/>
              </a:ext>
            </a:extLst>
          </p:cNvPr>
          <p:cNvSpPr txBox="1">
            <a:spLocks/>
          </p:cNvSpPr>
          <p:nvPr/>
        </p:nvSpPr>
        <p:spPr>
          <a:xfrm>
            <a:off x="1565233" y="4485581"/>
            <a:ext cx="8822386" cy="4413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000" dirty="0"/>
              <a:t>…and evaluate the virtual work  of all of the above forces:  </a:t>
            </a:r>
          </a:p>
        </p:txBody>
      </p:sp>
      <p:graphicFrame>
        <p:nvGraphicFramePr>
          <p:cNvPr id="17" name="Object 16">
            <a:extLst>
              <a:ext uri="{FF2B5EF4-FFF2-40B4-BE49-F238E27FC236}">
                <a16:creationId xmlns:a16="http://schemas.microsoft.com/office/drawing/2014/main" id="{B8719F6D-3301-CBC1-AE51-EA23FB771D76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57034971"/>
              </p:ext>
            </p:extLst>
          </p:nvPr>
        </p:nvGraphicFramePr>
        <p:xfrm>
          <a:off x="4038600" y="4743648"/>
          <a:ext cx="3233057" cy="79322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1790700" imgH="457200" progId="Equation.DSMT4">
                  <p:embed/>
                </p:oleObj>
              </mc:Choice>
              <mc:Fallback>
                <p:oleObj name="Equation" r:id="rId6" imgW="1790700" imgH="457200" progId="Equation.DSMT4">
                  <p:embed/>
                  <p:pic>
                    <p:nvPicPr>
                      <p:cNvPr id="0" name="Object 5"/>
                      <p:cNvPicPr preferRelativeResize="0">
                        <a:picLocks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038600" y="4743648"/>
                        <a:ext cx="3233057" cy="793224"/>
                      </a:xfrm>
                      <a:prstGeom prst="rect">
                        <a:avLst/>
                      </a:prstGeom>
                      <a:solidFill>
                        <a:srgbClr val="FFFFFF"/>
                      </a:solidFill>
                    </p:spPr>
                  </p:pic>
                </p:oleObj>
              </mc:Fallback>
            </mc:AlternateContent>
          </a:graphicData>
        </a:graphic>
      </p:graphicFrame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47A13186-34C8-84DD-F042-76A251F3EF89}"/>
              </a:ext>
            </a:extLst>
          </p:cNvPr>
          <p:cNvSpPr txBox="1">
            <a:spLocks/>
          </p:cNvSpPr>
          <p:nvPr/>
        </p:nvSpPr>
        <p:spPr>
          <a:xfrm>
            <a:off x="1565233" y="5548888"/>
            <a:ext cx="8822386" cy="83149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000" dirty="0"/>
              <a:t>This is the d’Alembert principle: </a:t>
            </a:r>
            <a:r>
              <a:rPr lang="en-US" sz="2000" dirty="0">
                <a:solidFill>
                  <a:srgbClr val="7030A0"/>
                </a:solidFill>
              </a:rPr>
              <a:t>the correct trajectories </a:t>
            </a:r>
            <a:r>
              <a:rPr lang="en-US" sz="2000" b="1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sz="2000" i="1" baseline="-250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sz="20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sz="2000" i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sz="20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en-US" sz="2000" dirty="0">
                <a:solidFill>
                  <a:srgbClr val="7030A0"/>
                </a:solidFill>
              </a:rPr>
              <a:t> are such </a:t>
            </a:r>
            <a:r>
              <a:rPr lang="en-US" sz="2000" dirty="0"/>
              <a:t>that the </a:t>
            </a:r>
            <a:r>
              <a:rPr lang="en-US" sz="2000" u="sng" dirty="0"/>
              <a:t>total virtual work is stationary</a:t>
            </a:r>
            <a:r>
              <a:rPr lang="en-US" sz="2000" dirty="0"/>
              <a:t> : </a:t>
            </a:r>
            <a:r>
              <a:rPr lang="en-US" sz="2000" i="1" dirty="0" err="1">
                <a:solidFill>
                  <a:srgbClr val="7030A0"/>
                </a:solidFill>
                <a:latin typeface="Symbol" panose="05050102010706020507" pitchFamily="18" charset="2"/>
                <a:cs typeface="Times New Roman" panose="02020603050405020304" pitchFamily="18" charset="0"/>
              </a:rPr>
              <a:t>d</a:t>
            </a:r>
            <a:r>
              <a:rPr lang="en-US" sz="2000" i="1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</a:t>
            </a:r>
            <a:r>
              <a:rPr lang="en-US" sz="20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= 0 </a:t>
            </a:r>
            <a:r>
              <a:rPr lang="en-US" sz="2000" dirty="0">
                <a:solidFill>
                  <a:srgbClr val="7030A0"/>
                </a:solidFill>
              </a:rPr>
              <a:t>for arbitrary perturbations </a:t>
            </a:r>
            <a:r>
              <a:rPr lang="en-US" sz="2000" i="1" dirty="0" err="1">
                <a:solidFill>
                  <a:srgbClr val="7030A0"/>
                </a:solidFill>
                <a:latin typeface="Symbol" panose="05050102010706020507" pitchFamily="18" charset="2"/>
                <a:cs typeface="Times New Roman" panose="02020603050405020304" pitchFamily="18" charset="0"/>
              </a:rPr>
              <a:t>d</a:t>
            </a:r>
            <a:r>
              <a:rPr lang="en-US" sz="2000" b="1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sz="2000" i="1" baseline="-250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sz="20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sz="2000" i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sz="20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en-US" sz="2000" dirty="0">
              <a:solidFill>
                <a:srgbClr val="7030A0"/>
              </a:solidFill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C303A61B-B24A-B22F-26D1-1B274A326921}"/>
              </a:ext>
            </a:extLst>
          </p:cNvPr>
          <p:cNvSpPr/>
          <p:nvPr/>
        </p:nvSpPr>
        <p:spPr>
          <a:xfrm>
            <a:off x="1308100" y="5536872"/>
            <a:ext cx="9079519" cy="831492"/>
          </a:xfrm>
          <a:prstGeom prst="rect">
            <a:avLst/>
          </a:prstGeom>
          <a:noFill/>
          <a:ln w="127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810434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C20F51-19B7-A2E5-9E5B-C4078A4CE3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8" y="212377"/>
            <a:ext cx="8355905" cy="998723"/>
          </a:xfrm>
        </p:spPr>
        <p:txBody>
          <a:bodyPr>
            <a:normAutofit/>
          </a:bodyPr>
          <a:lstStyle/>
          <a:p>
            <a:r>
              <a:rPr lang="en-CA" sz="3200" dirty="0"/>
              <a:t>Hamiltonian principle</a:t>
            </a: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EC38E535-2187-AB2F-0F7C-60888E103200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CA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0B54059-5E18-AEAF-CD11-AFD6D07DAC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CA" dirty="0"/>
              <a:t>Hamiltonian Action</a:t>
            </a: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6114FC5B-D388-67CE-2CC0-3F915ABA63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7E1DAD-4979-4288-AA49-3B811F18F449}" type="slidenum">
              <a:rPr lang="en-CA" smtClean="0"/>
              <a:t>4</a:t>
            </a:fld>
            <a:endParaRPr lang="en-CA" dirty="0"/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8693D4A9-6DCA-FC1C-FF59-FD0BBE91514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65233" y="1173000"/>
            <a:ext cx="8822386" cy="2217899"/>
          </a:xfrm>
        </p:spPr>
        <p:txBody>
          <a:bodyPr>
            <a:normAutofit/>
          </a:bodyPr>
          <a:lstStyle/>
          <a:p>
            <a:r>
              <a:rPr lang="en-US" sz="2000" dirty="0"/>
              <a:t>The d’Alembert principle is called </a:t>
            </a:r>
            <a:r>
              <a:rPr lang="en-US" sz="2000" b="1" dirty="0">
                <a:solidFill>
                  <a:srgbClr val="7030A0"/>
                </a:solidFill>
              </a:rPr>
              <a:t>quasi-variational</a:t>
            </a:r>
            <a:r>
              <a:rPr lang="en-US" sz="2000" dirty="0"/>
              <a:t>, because the virtual work </a:t>
            </a:r>
            <a:r>
              <a:rPr lang="en-US" sz="2000" i="1" dirty="0" err="1">
                <a:latin typeface="Symbol" panose="05050102010706020507" pitchFamily="18" charset="2"/>
              </a:rPr>
              <a:t>d</a:t>
            </a:r>
            <a:r>
              <a:rPr lang="en-US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W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/>
              <a:t>is not a variation of any ‘functional’ </a:t>
            </a:r>
          </a:p>
          <a:p>
            <a:pPr lvl="1"/>
            <a:r>
              <a:rPr lang="en-US" sz="1800" dirty="0">
                <a:solidFill>
                  <a:schemeClr val="accent4">
                    <a:lumMod val="50000"/>
                  </a:schemeClr>
                </a:solidFill>
              </a:rPr>
              <a:t>‘Functional’ means a function (some real value) attributed to the whole collection of trajectories (functions) </a:t>
            </a:r>
            <a:r>
              <a:rPr lang="en-US" sz="1800" b="1" dirty="0" err="1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sz="1800" i="1" baseline="-25000" dirty="0" err="1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sz="1800" dirty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sz="1800" i="1" dirty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sz="1800" dirty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en-US" sz="1800" dirty="0">
                <a:solidFill>
                  <a:schemeClr val="accent4">
                    <a:lumMod val="50000"/>
                  </a:schemeClr>
                </a:solidFill>
              </a:rPr>
              <a:t> taken at all times</a:t>
            </a:r>
          </a:p>
          <a:p>
            <a:r>
              <a:rPr lang="en-US" sz="2000" dirty="0"/>
              <a:t>To obtain a functional of trajectories </a:t>
            </a:r>
            <a:r>
              <a:rPr lang="en-US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sz="2000" i="1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),</a:t>
            </a:r>
            <a:r>
              <a:rPr lang="en-US" sz="2000" dirty="0"/>
              <a:t> we can integrate </a:t>
            </a:r>
            <a:r>
              <a:rPr lang="en-US" sz="2000" i="1" dirty="0" err="1">
                <a:latin typeface="Symbol" panose="05050102010706020507" pitchFamily="18" charset="2"/>
              </a:rPr>
              <a:t>d</a:t>
            </a:r>
            <a:r>
              <a:rPr lang="en-US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W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/>
              <a:t>over time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 </a:t>
            </a:r>
            <a:r>
              <a:rPr lang="en-US" sz="2000" dirty="0"/>
              <a:t>and sum over all particles:</a:t>
            </a:r>
          </a:p>
          <a:p>
            <a:endParaRPr lang="en-US" sz="2000" dirty="0"/>
          </a:p>
        </p:txBody>
      </p:sp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5214B926-5CD6-600D-C419-32307C9638C7}"/>
              </a:ext>
            </a:extLst>
          </p:cNvPr>
          <p:cNvSpPr txBox="1">
            <a:spLocks/>
          </p:cNvSpPr>
          <p:nvPr/>
        </p:nvSpPr>
        <p:spPr>
          <a:xfrm>
            <a:off x="1438233" y="3863710"/>
            <a:ext cx="8822386" cy="177618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1"/>
            <a:r>
              <a:rPr lang="en-US" sz="1800" dirty="0"/>
              <a:t>This summation gives a scalar function (‘functional’) of all trajectories </a:t>
            </a:r>
            <a:r>
              <a:rPr lang="en-US" sz="1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sz="1800" i="1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sz="1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): </a:t>
            </a:r>
            <a:r>
              <a:rPr lang="en-US" sz="1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{</a:t>
            </a:r>
            <a:r>
              <a:rPr lang="en-US" sz="1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sz="1800" i="1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sz="1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}</a:t>
            </a:r>
            <a:endParaRPr lang="en-US" sz="1800" dirty="0"/>
          </a:p>
          <a:p>
            <a:pPr lvl="1"/>
            <a:r>
              <a:rPr lang="en-US" sz="1800" dirty="0"/>
              <a:t>This functional </a:t>
            </a:r>
            <a:r>
              <a:rPr lang="en-US" sz="1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</a:t>
            </a:r>
            <a:r>
              <a:rPr lang="en-US" sz="1800" dirty="0"/>
              <a:t> is called </a:t>
            </a:r>
            <a:r>
              <a:rPr lang="en-US" sz="1800" dirty="0">
                <a:solidFill>
                  <a:srgbClr val="7030A0"/>
                </a:solidFill>
              </a:rPr>
              <a:t>the Hamiltonian action</a:t>
            </a:r>
          </a:p>
          <a:p>
            <a:pPr lvl="1"/>
            <a:r>
              <a:rPr lang="en-US" sz="1800" dirty="0"/>
              <a:t>All Newton’s equations of motion are then contained in the requirement that </a:t>
            </a:r>
            <a:r>
              <a:rPr lang="en-US" sz="1800" i="1" dirty="0" err="1">
                <a:latin typeface="Symbol" panose="05050102010706020507" pitchFamily="18" charset="2"/>
              </a:rPr>
              <a:t>d</a:t>
            </a:r>
            <a:r>
              <a:rPr lang="en-US" sz="18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= 0 </a:t>
            </a:r>
            <a:r>
              <a:rPr lang="en-US" sz="1800" dirty="0"/>
              <a:t>for an arbitrary perturbation of trajectories </a:t>
            </a:r>
            <a:r>
              <a:rPr lang="en-US" sz="1800" i="1" dirty="0" err="1">
                <a:latin typeface="Symbol" panose="05050102010706020507" pitchFamily="18" charset="2"/>
              </a:rPr>
              <a:t>d</a:t>
            </a:r>
            <a:r>
              <a:rPr lang="en-US" sz="1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sz="1800" i="1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sz="1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en-US" sz="1800" dirty="0"/>
          </a:p>
          <a:p>
            <a:r>
              <a:rPr lang="en-US" sz="2000" dirty="0"/>
              <a:t>This is the </a:t>
            </a:r>
            <a:r>
              <a:rPr lang="en-US" sz="2000" b="1" dirty="0">
                <a:solidFill>
                  <a:srgbClr val="7030A0"/>
                </a:solidFill>
              </a:rPr>
              <a:t>true variational </a:t>
            </a:r>
            <a:r>
              <a:rPr lang="en-US" sz="2000" dirty="0"/>
              <a:t>principle of </a:t>
            </a:r>
            <a:r>
              <a:rPr lang="en-US" sz="2000" dirty="0">
                <a:solidFill>
                  <a:srgbClr val="7030A0"/>
                </a:solidFill>
              </a:rPr>
              <a:t>stationary Hamiltonian action</a:t>
            </a:r>
          </a:p>
        </p:txBody>
      </p:sp>
      <p:graphicFrame>
        <p:nvGraphicFramePr>
          <p:cNvPr id="5" name="Object 4">
            <a:extLst>
              <a:ext uri="{FF2B5EF4-FFF2-40B4-BE49-F238E27FC236}">
                <a16:creationId xmlns:a16="http://schemas.microsoft.com/office/drawing/2014/main" id="{38F9E452-8993-5EF8-C2B2-DFF261233628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080809139"/>
              </p:ext>
            </p:extLst>
          </p:nvPr>
        </p:nvGraphicFramePr>
        <p:xfrm>
          <a:off x="3918467" y="3028297"/>
          <a:ext cx="4234933" cy="79440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2527300" imgH="495300" progId="Equation.DSMT4">
                  <p:embed/>
                </p:oleObj>
              </mc:Choice>
              <mc:Fallback>
                <p:oleObj name="Equation" r:id="rId2" imgW="2527300" imgH="495300" progId="Equation.DSMT4">
                  <p:embed/>
                  <p:pic>
                    <p:nvPicPr>
                      <p:cNvPr id="0" name="Object 1"/>
                      <p:cNvPicPr>
                        <a:picLocks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918467" y="3028297"/>
                        <a:ext cx="4234933" cy="794403"/>
                      </a:xfrm>
                      <a:prstGeom prst="rect">
                        <a:avLst/>
                      </a:prstGeom>
                      <a:solidFill>
                        <a:srgbClr val="FFFFFF"/>
                      </a:solidFill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Rectangle 8">
            <a:extLst>
              <a:ext uri="{FF2B5EF4-FFF2-40B4-BE49-F238E27FC236}">
                <a16:creationId xmlns:a16="http://schemas.microsoft.com/office/drawing/2014/main" id="{B81F02A0-9C35-C84B-65DC-3ABDB66F890F}"/>
              </a:ext>
            </a:extLst>
          </p:cNvPr>
          <p:cNvSpPr/>
          <p:nvPr/>
        </p:nvSpPr>
        <p:spPr>
          <a:xfrm>
            <a:off x="1309666" y="5080001"/>
            <a:ext cx="7681933" cy="490700"/>
          </a:xfrm>
          <a:prstGeom prst="rect">
            <a:avLst/>
          </a:prstGeom>
          <a:noFill/>
          <a:ln w="127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D664CDFD-931D-A762-4902-48FBBAC5189D}"/>
              </a:ext>
            </a:extLst>
          </p:cNvPr>
          <p:cNvSpPr txBox="1"/>
          <p:nvPr/>
        </p:nvSpPr>
        <p:spPr>
          <a:xfrm>
            <a:off x="872445" y="5735714"/>
            <a:ext cx="965585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dirty="0">
                <a:solidFill>
                  <a:schemeClr val="accent4">
                    <a:lumMod val="50000"/>
                  </a:schemeClr>
                </a:solidFill>
              </a:rPr>
              <a:t>Note that unlike the ‘correspondence principle’  in the viscoelastic model,  this principle is not a phenomenological hypothesis but a </a:t>
            </a:r>
            <a:r>
              <a:rPr lang="en-US" u="sng" dirty="0">
                <a:solidFill>
                  <a:schemeClr val="accent4">
                    <a:lumMod val="50000"/>
                  </a:schemeClr>
                </a:solidFill>
              </a:rPr>
              <a:t>very general form of Newton’s laws</a:t>
            </a:r>
            <a:endParaRPr lang="en-US" dirty="0">
              <a:solidFill>
                <a:schemeClr val="accent4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1527643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D46A3482-9BFE-519A-06E6-69D6B180D2A1}"/>
              </a:ext>
            </a:extLst>
          </p:cNvPr>
          <p:cNvSpPr txBox="1">
            <a:spLocks/>
          </p:cNvSpPr>
          <p:nvPr/>
        </p:nvSpPr>
        <p:spPr>
          <a:xfrm>
            <a:off x="2752609" y="2427483"/>
            <a:ext cx="6941121" cy="4221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800" dirty="0"/>
              <a:t>and                                , where </a:t>
            </a:r>
            <a:r>
              <a:rPr lang="en-US" sz="18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U</a:t>
            </a:r>
            <a:r>
              <a:rPr lang="en-US" sz="1800" i="1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sz="1800" dirty="0"/>
              <a:t> is the </a:t>
            </a:r>
            <a:r>
              <a:rPr lang="en-US" sz="1800" u="sng" dirty="0"/>
              <a:t>potential (elastic) energy</a:t>
            </a:r>
          </a:p>
          <a:p>
            <a:pPr marL="0" indent="0">
              <a:buNone/>
            </a:pPr>
            <a:endParaRPr lang="en-US" sz="1800" dirty="0"/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8693D4A9-6DCA-FC1C-FF59-FD0BBE91514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05914" y="1177366"/>
            <a:ext cx="9647886" cy="469636"/>
          </a:xfrm>
        </p:spPr>
        <p:txBody>
          <a:bodyPr>
            <a:normAutofit/>
          </a:bodyPr>
          <a:lstStyle/>
          <a:p>
            <a:r>
              <a:rPr lang="en-US" sz="2000" dirty="0"/>
              <a:t>For each particle, the two terms in the variation of action are: </a:t>
            </a:r>
          </a:p>
          <a:p>
            <a:endParaRPr lang="en-US" sz="2000" dirty="0"/>
          </a:p>
        </p:txBody>
      </p:sp>
      <p:graphicFrame>
        <p:nvGraphicFramePr>
          <p:cNvPr id="4" name="Object 3">
            <a:extLst>
              <a:ext uri="{FF2B5EF4-FFF2-40B4-BE49-F238E27FC236}">
                <a16:creationId xmlns:a16="http://schemas.microsoft.com/office/drawing/2014/main" id="{33E6175B-EC96-31D7-B609-07C2CA559A8A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434864714"/>
              </p:ext>
            </p:extLst>
          </p:nvPr>
        </p:nvGraphicFramePr>
        <p:xfrm>
          <a:off x="2892425" y="1521932"/>
          <a:ext cx="2407557" cy="75788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1371600" imgH="495300" progId="Equation.DSMT4">
                  <p:embed/>
                </p:oleObj>
              </mc:Choice>
              <mc:Fallback>
                <p:oleObj name="Equation" r:id="rId2" imgW="1371600" imgH="495300" progId="Equation.DSMT4">
                  <p:embed/>
                  <p:pic>
                    <p:nvPicPr>
                      <p:cNvPr id="0" name="Object 1"/>
                      <p:cNvPicPr>
                        <a:picLocks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892425" y="1521932"/>
                        <a:ext cx="2407557" cy="757886"/>
                      </a:xfrm>
                      <a:prstGeom prst="rect">
                        <a:avLst/>
                      </a:prstGeom>
                      <a:solidFill>
                        <a:srgbClr val="FFFFFF"/>
                      </a:solidFill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" name="Object 10">
            <a:extLst>
              <a:ext uri="{FF2B5EF4-FFF2-40B4-BE49-F238E27FC236}">
                <a16:creationId xmlns:a16="http://schemas.microsoft.com/office/drawing/2014/main" id="{9A511E81-9DA3-7A83-966E-6A34CEAE2684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541283143"/>
              </p:ext>
            </p:extLst>
          </p:nvPr>
        </p:nvGraphicFramePr>
        <p:xfrm>
          <a:off x="6731820" y="1575668"/>
          <a:ext cx="1101481" cy="59201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736560" imgH="393480" progId="Equation.DSMT4">
                  <p:embed/>
                </p:oleObj>
              </mc:Choice>
              <mc:Fallback>
                <p:oleObj name="Equation" r:id="rId4" imgW="736560" imgH="393480" progId="Equation.DSMT4">
                  <p:embed/>
                  <p:pic>
                    <p:nvPicPr>
                      <p:cNvPr id="0" name="Object 3"/>
                      <p:cNvPicPr>
                        <a:picLocks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731820" y="1575668"/>
                        <a:ext cx="1101481" cy="592018"/>
                      </a:xfrm>
                      <a:prstGeom prst="rect">
                        <a:avLst/>
                      </a:prstGeom>
                      <a:solidFill>
                        <a:srgbClr val="FFFFFF"/>
                      </a:solidFill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1">
            <a:extLst>
              <a:ext uri="{FF2B5EF4-FFF2-40B4-BE49-F238E27FC236}">
                <a16:creationId xmlns:a16="http://schemas.microsoft.com/office/drawing/2014/main" id="{1BC20F51-19B7-A2E5-9E5B-C4078A4CE3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8" y="212377"/>
            <a:ext cx="3080659" cy="998723"/>
          </a:xfrm>
        </p:spPr>
        <p:txBody>
          <a:bodyPr>
            <a:normAutofit/>
          </a:bodyPr>
          <a:lstStyle/>
          <a:p>
            <a:r>
              <a:rPr lang="en-CA" sz="3200" dirty="0" err="1"/>
              <a:t>Lagrangian</a:t>
            </a:r>
            <a:endParaRPr lang="en-CA" sz="3200" dirty="0"/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EC38E535-2187-AB2F-0F7C-60888E103200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CA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0B54059-5E18-AEAF-CD11-AFD6D07DAC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CA" dirty="0" err="1"/>
              <a:t>Lagrangian</a:t>
            </a:r>
            <a:endParaRPr lang="en-CA" dirty="0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6114FC5B-D388-67CE-2CC0-3F915ABA63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7E1DAD-4979-4288-AA49-3B811F18F449}" type="slidenum">
              <a:rPr lang="en-CA" smtClean="0"/>
              <a:t>5</a:t>
            </a:fld>
            <a:endParaRPr lang="en-CA" dirty="0"/>
          </a:p>
        </p:txBody>
      </p:sp>
      <p:graphicFrame>
        <p:nvGraphicFramePr>
          <p:cNvPr id="16" name="Object 15">
            <a:extLst>
              <a:ext uri="{FF2B5EF4-FFF2-40B4-BE49-F238E27FC236}">
                <a16:creationId xmlns:a16="http://schemas.microsoft.com/office/drawing/2014/main" id="{179EBE12-6326-858F-4844-1E89DD9A1E7E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798218520"/>
              </p:ext>
            </p:extLst>
          </p:nvPr>
        </p:nvGraphicFramePr>
        <p:xfrm>
          <a:off x="3273069" y="2419008"/>
          <a:ext cx="1512408" cy="37717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901309" imgH="228501" progId="Equation.DSMT4">
                  <p:embed/>
                </p:oleObj>
              </mc:Choice>
              <mc:Fallback>
                <p:oleObj name="Equation" r:id="rId6" imgW="901309" imgH="228501" progId="Equation.DSMT4">
                  <p:embed/>
                  <p:pic>
                    <p:nvPicPr>
                      <p:cNvPr id="0" name="Object 5"/>
                      <p:cNvPicPr>
                        <a:picLocks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73069" y="2419008"/>
                        <a:ext cx="1512408" cy="377170"/>
                      </a:xfrm>
                      <a:prstGeom prst="rect">
                        <a:avLst/>
                      </a:prstGeom>
                      <a:solidFill>
                        <a:srgbClr val="FFFFFF"/>
                      </a:solidFill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8" name="Object 17">
            <a:extLst>
              <a:ext uri="{FF2B5EF4-FFF2-40B4-BE49-F238E27FC236}">
                <a16:creationId xmlns:a16="http://schemas.microsoft.com/office/drawing/2014/main" id="{CE5568C7-2F03-8E98-DC61-F0A1E20F1375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932450565"/>
              </p:ext>
            </p:extLst>
          </p:nvPr>
        </p:nvGraphicFramePr>
        <p:xfrm>
          <a:off x="2191189" y="3415357"/>
          <a:ext cx="1244950" cy="82675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8" imgW="596641" imgH="495085" progId="Equation.DSMT4">
                  <p:embed/>
                </p:oleObj>
              </mc:Choice>
              <mc:Fallback>
                <p:oleObj name="Equation" r:id="rId8" imgW="596641" imgH="495085" progId="Equation.DSMT4">
                  <p:embed/>
                  <p:pic>
                    <p:nvPicPr>
                      <p:cNvPr id="0" name="Object 7"/>
                      <p:cNvPicPr preferRelativeResize="0">
                        <a:picLocks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91189" y="3415357"/>
                        <a:ext cx="1244950" cy="826758"/>
                      </a:xfrm>
                      <a:prstGeom prst="rect">
                        <a:avLst/>
                      </a:prstGeom>
                      <a:solidFill>
                        <a:srgbClr val="FFFFFF"/>
                      </a:solidFill>
                    </p:spPr>
                  </p:pic>
                </p:oleObj>
              </mc:Fallback>
            </mc:AlternateContent>
          </a:graphicData>
        </a:graphic>
      </p:graphicFrame>
      <p:sp>
        <p:nvSpPr>
          <p:cNvPr id="19" name="TextBox 18">
            <a:extLst>
              <a:ext uri="{FF2B5EF4-FFF2-40B4-BE49-F238E27FC236}">
                <a16:creationId xmlns:a16="http://schemas.microsoft.com/office/drawing/2014/main" id="{4254B375-58A3-6739-6D1E-6B30C8493B1A}"/>
              </a:ext>
            </a:extLst>
          </p:cNvPr>
          <p:cNvSpPr txBox="1"/>
          <p:nvPr/>
        </p:nvSpPr>
        <p:spPr>
          <a:xfrm>
            <a:off x="4005904" y="3620963"/>
            <a:ext cx="77957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dirty="0"/>
              <a:t>where</a:t>
            </a:r>
          </a:p>
        </p:txBody>
      </p:sp>
      <p:graphicFrame>
        <p:nvGraphicFramePr>
          <p:cNvPr id="21" name="Object 20">
            <a:extLst>
              <a:ext uri="{FF2B5EF4-FFF2-40B4-BE49-F238E27FC236}">
                <a16:creationId xmlns:a16="http://schemas.microsoft.com/office/drawing/2014/main" id="{30C2747E-8229-C0A2-51BF-FF17F7B826CC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101277851"/>
              </p:ext>
            </p:extLst>
          </p:nvPr>
        </p:nvGraphicFramePr>
        <p:xfrm>
          <a:off x="5159274" y="3459385"/>
          <a:ext cx="1555821" cy="6681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0" imgW="1028700" imgH="457200" progId="Equation.DSMT4">
                  <p:embed/>
                </p:oleObj>
              </mc:Choice>
              <mc:Fallback>
                <p:oleObj name="Equation" r:id="rId10" imgW="1028700" imgH="457200" progId="Equation.DSMT4">
                  <p:embed/>
                  <p:pic>
                    <p:nvPicPr>
                      <p:cNvPr id="0" name="Object 9"/>
                      <p:cNvPicPr preferRelativeResize="0">
                        <a:picLocks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159274" y="3459385"/>
                        <a:ext cx="1555821" cy="668112"/>
                      </a:xfrm>
                      <a:prstGeom prst="rect">
                        <a:avLst/>
                      </a:prstGeom>
                      <a:solidFill>
                        <a:srgbClr val="FFFFFF"/>
                      </a:solidFill>
                    </p:spPr>
                  </p:pic>
                </p:oleObj>
              </mc:Fallback>
            </mc:AlternateContent>
          </a:graphicData>
        </a:graphic>
      </p:graphicFrame>
      <p:sp>
        <p:nvSpPr>
          <p:cNvPr id="22" name="TextBox 21">
            <a:extLst>
              <a:ext uri="{FF2B5EF4-FFF2-40B4-BE49-F238E27FC236}">
                <a16:creationId xmlns:a16="http://schemas.microsoft.com/office/drawing/2014/main" id="{86E9A6A1-CFC3-D076-C806-2837AF5EBA04}"/>
              </a:ext>
            </a:extLst>
          </p:cNvPr>
          <p:cNvSpPr txBox="1"/>
          <p:nvPr/>
        </p:nvSpPr>
        <p:spPr>
          <a:xfrm>
            <a:off x="7088893" y="3608775"/>
            <a:ext cx="426490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dirty="0"/>
              <a:t>is called the </a:t>
            </a:r>
            <a:r>
              <a:rPr lang="en-CA" dirty="0" err="1">
                <a:solidFill>
                  <a:srgbClr val="7030A0"/>
                </a:solidFill>
              </a:rPr>
              <a:t>Lagrangian</a:t>
            </a:r>
            <a:r>
              <a:rPr lang="en-CA" dirty="0"/>
              <a:t> function of the complete mechanical system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AB0F4FC-0C1F-43A2-86F1-071138ACA9E6}"/>
              </a:ext>
            </a:extLst>
          </p:cNvPr>
          <p:cNvSpPr txBox="1"/>
          <p:nvPr/>
        </p:nvSpPr>
        <p:spPr>
          <a:xfrm>
            <a:off x="8313829" y="1694646"/>
            <a:ext cx="303997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dirty="0"/>
              <a:t>is the </a:t>
            </a:r>
            <a:r>
              <a:rPr lang="en-CA" u="sng" dirty="0"/>
              <a:t>kinetic energy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4BC3094-4F02-A364-48CF-4D0E6D1D93C7}"/>
              </a:ext>
            </a:extLst>
          </p:cNvPr>
          <p:cNvSpPr txBox="1"/>
          <p:nvPr/>
        </p:nvSpPr>
        <p:spPr>
          <a:xfrm>
            <a:off x="5613613" y="1667411"/>
            <a:ext cx="110148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dirty="0"/>
              <a:t>where</a:t>
            </a:r>
            <a:endParaRPr lang="en-CA" u="sng" dirty="0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F8534414-856F-1275-7D06-EF8274C9A95D}"/>
              </a:ext>
            </a:extLst>
          </p:cNvPr>
          <p:cNvSpPr txBox="1">
            <a:spLocks/>
          </p:cNvSpPr>
          <p:nvPr/>
        </p:nvSpPr>
        <p:spPr>
          <a:xfrm>
            <a:off x="1555085" y="3007945"/>
            <a:ext cx="2483514" cy="39067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000" dirty="0"/>
              <a:t>Therefore,  </a:t>
            </a:r>
          </a:p>
          <a:p>
            <a:endParaRPr lang="en-US" sz="2000" dirty="0"/>
          </a:p>
        </p:txBody>
      </p:sp>
      <p:graphicFrame>
        <p:nvGraphicFramePr>
          <p:cNvPr id="15" name="Object 14">
            <a:extLst>
              <a:ext uri="{FF2B5EF4-FFF2-40B4-BE49-F238E27FC236}">
                <a16:creationId xmlns:a16="http://schemas.microsoft.com/office/drawing/2014/main" id="{0229F9DA-5ADC-03C2-19A4-E66D8009A31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424987030"/>
              </p:ext>
            </p:extLst>
          </p:nvPr>
        </p:nvGraphicFramePr>
        <p:xfrm>
          <a:off x="4457589" y="5221922"/>
          <a:ext cx="1798281" cy="8538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2" imgW="1167893" imgH="533169" progId="Equation.DSMT4">
                  <p:embed/>
                </p:oleObj>
              </mc:Choice>
              <mc:Fallback>
                <p:oleObj name="Equation" r:id="rId12" imgW="1167893" imgH="533169" progId="Equation.DSMT4">
                  <p:embed/>
                  <p:pic>
                    <p:nvPicPr>
                      <p:cNvPr id="0" name="Object 1"/>
                      <p:cNvPicPr preferRelativeResize="0">
                        <a:picLocks noChangeArrowheads="1"/>
                      </p:cNvPicPr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457589" y="5221922"/>
                        <a:ext cx="1798281" cy="853825"/>
                      </a:xfrm>
                      <a:prstGeom prst="rect">
                        <a:avLst/>
                      </a:prstGeom>
                      <a:solidFill>
                        <a:srgbClr val="FFFFFF"/>
                      </a:solidFill>
                    </p:spPr>
                  </p:pic>
                </p:oleObj>
              </mc:Fallback>
            </mc:AlternateContent>
          </a:graphicData>
        </a:graphic>
      </p:graphicFrame>
      <p:sp>
        <p:nvSpPr>
          <p:cNvPr id="17" name="Content Placeholder 2">
            <a:extLst>
              <a:ext uri="{FF2B5EF4-FFF2-40B4-BE49-F238E27FC236}">
                <a16:creationId xmlns:a16="http://schemas.microsoft.com/office/drawing/2014/main" id="{88B424D5-26B6-9D8C-D89D-B0C57DA78ACA}"/>
              </a:ext>
            </a:extLst>
          </p:cNvPr>
          <p:cNvSpPr txBox="1">
            <a:spLocks/>
          </p:cNvSpPr>
          <p:nvPr/>
        </p:nvSpPr>
        <p:spPr>
          <a:xfrm>
            <a:off x="1571906" y="4538811"/>
            <a:ext cx="8911037" cy="68311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800" dirty="0"/>
              <a:t>Therefore, for an arbitrary mechanical system,  all equations of motion are contained in a single variational equation: </a:t>
            </a:r>
          </a:p>
          <a:p>
            <a:endParaRPr lang="en-US" sz="1000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4780972-2F98-75C4-B21E-1A21EF4E1D5B}"/>
              </a:ext>
            </a:extLst>
          </p:cNvPr>
          <p:cNvSpPr txBox="1"/>
          <p:nvPr/>
        </p:nvSpPr>
        <p:spPr>
          <a:xfrm>
            <a:off x="6808021" y="5342669"/>
            <a:ext cx="384909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dirty="0"/>
              <a:t>for </a:t>
            </a:r>
            <a:r>
              <a:rPr lang="en-CA" u="sng" dirty="0"/>
              <a:t>arbitrary</a:t>
            </a:r>
            <a:r>
              <a:rPr lang="en-CA" dirty="0"/>
              <a:t> deviations </a:t>
            </a:r>
            <a:r>
              <a:rPr lang="en-CA" dirty="0">
                <a:latin typeface="Symbol" panose="05050102010706020507" pitchFamily="18" charset="2"/>
              </a:rPr>
              <a:t>d</a:t>
            </a:r>
            <a:r>
              <a:rPr lang="en-US" sz="1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sz="1800" i="1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sz="1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en-US" dirty="0"/>
              <a:t>from the true trajectories</a:t>
            </a:r>
            <a:r>
              <a:rPr lang="en-CA" dirty="0"/>
              <a:t> 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117B59EA-BC72-C329-2A17-E5B7D31AE2FC}"/>
              </a:ext>
            </a:extLst>
          </p:cNvPr>
          <p:cNvSpPr/>
          <p:nvPr/>
        </p:nvSpPr>
        <p:spPr>
          <a:xfrm>
            <a:off x="1318307" y="4434667"/>
            <a:ext cx="9338808" cy="1794073"/>
          </a:xfrm>
          <a:prstGeom prst="rect">
            <a:avLst/>
          </a:prstGeom>
          <a:noFill/>
          <a:ln w="127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81316016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8693D4A9-6DCA-FC1C-FF59-FD0BBE91514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68214" y="1178924"/>
            <a:ext cx="8777029" cy="1867419"/>
          </a:xfrm>
        </p:spPr>
        <p:txBody>
          <a:bodyPr>
            <a:normAutofit/>
          </a:bodyPr>
          <a:lstStyle/>
          <a:p>
            <a:r>
              <a:rPr lang="en-US" sz="2000" dirty="0"/>
              <a:t>The </a:t>
            </a:r>
            <a:r>
              <a:rPr lang="en-US" sz="2000" dirty="0" err="1"/>
              <a:t>Lagrangian</a:t>
            </a:r>
            <a:r>
              <a:rPr lang="en-US" sz="2000" dirty="0"/>
              <a:t> is usually the difference of the total kinetic and elastic energies: but it </a:t>
            </a:r>
            <a:r>
              <a:rPr lang="en-US" sz="2000" u="sng" dirty="0"/>
              <a:t>does not have to be only that</a:t>
            </a:r>
          </a:p>
          <a:p>
            <a:r>
              <a:rPr lang="en-US" sz="2000" dirty="0"/>
              <a:t>For example, for electric charges </a:t>
            </a:r>
            <a:r>
              <a:rPr lang="en-US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q</a:t>
            </a:r>
            <a:r>
              <a:rPr lang="en-US" sz="2000" i="1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sz="2000" dirty="0"/>
              <a:t> in a magnetic field (nonconservative, forces are not gradients of a potential function), the corresponding part of the </a:t>
            </a:r>
            <a:r>
              <a:rPr lang="en-US" sz="2000" dirty="0" err="1"/>
              <a:t>Lagrangian</a:t>
            </a:r>
            <a:r>
              <a:rPr lang="en-US" sz="2000" dirty="0"/>
              <a:t> is </a:t>
            </a:r>
          </a:p>
          <a:p>
            <a:endParaRPr lang="en-US" sz="2000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BC20F51-19B7-A2E5-9E5B-C4078A4CE3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8" y="212377"/>
            <a:ext cx="3080659" cy="998723"/>
          </a:xfrm>
        </p:spPr>
        <p:txBody>
          <a:bodyPr>
            <a:normAutofit/>
          </a:bodyPr>
          <a:lstStyle/>
          <a:p>
            <a:r>
              <a:rPr lang="en-CA" sz="3200" dirty="0" err="1"/>
              <a:t>Lagrangian</a:t>
            </a:r>
            <a:endParaRPr lang="en-CA" sz="3200" dirty="0"/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EC38E535-2187-AB2F-0F7C-60888E103200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CA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0B54059-5E18-AEAF-CD11-AFD6D07DAC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CA" dirty="0" err="1"/>
              <a:t>Lagrangian</a:t>
            </a:r>
            <a:endParaRPr lang="en-CA" dirty="0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6114FC5B-D388-67CE-2CC0-3F915ABA63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7E1DAD-4979-4288-AA49-3B811F18F449}" type="slidenum">
              <a:rPr lang="en-CA" smtClean="0"/>
              <a:t>6</a:t>
            </a:fld>
            <a:endParaRPr lang="en-CA" dirty="0"/>
          </a:p>
        </p:txBody>
      </p:sp>
      <p:graphicFrame>
        <p:nvGraphicFramePr>
          <p:cNvPr id="21" name="Object 20">
            <a:extLst>
              <a:ext uri="{FF2B5EF4-FFF2-40B4-BE49-F238E27FC236}">
                <a16:creationId xmlns:a16="http://schemas.microsoft.com/office/drawing/2014/main" id="{30C2747E-8229-C0A2-51BF-FF17F7B826CC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60070902"/>
              </p:ext>
            </p:extLst>
          </p:nvPr>
        </p:nvGraphicFramePr>
        <p:xfrm>
          <a:off x="9667965" y="1036052"/>
          <a:ext cx="1555821" cy="6681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1028700" imgH="457200" progId="Equation.DSMT4">
                  <p:embed/>
                </p:oleObj>
              </mc:Choice>
              <mc:Fallback>
                <p:oleObj name="Equation" r:id="rId2" imgW="1028700" imgH="457200" progId="Equation.DSMT4">
                  <p:embed/>
                  <p:pic>
                    <p:nvPicPr>
                      <p:cNvPr id="21" name="Object 20">
                        <a:extLst>
                          <a:ext uri="{FF2B5EF4-FFF2-40B4-BE49-F238E27FC236}">
                            <a16:creationId xmlns:a16="http://schemas.microsoft.com/office/drawing/2014/main" id="{30C2747E-8229-C0A2-51BF-FF17F7B826CC}"/>
                          </a:ext>
                        </a:extLst>
                      </p:cNvPr>
                      <p:cNvPicPr preferRelativeResize="0">
                        <a:picLocks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667965" y="1036052"/>
                        <a:ext cx="1555821" cy="668112"/>
                      </a:xfrm>
                      <a:prstGeom prst="rect">
                        <a:avLst/>
                      </a:prstGeom>
                      <a:solidFill>
                        <a:srgbClr val="FFFFFF"/>
                      </a:solidFill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3" name="Object 22">
            <a:extLst>
              <a:ext uri="{FF2B5EF4-FFF2-40B4-BE49-F238E27FC236}">
                <a16:creationId xmlns:a16="http://schemas.microsoft.com/office/drawing/2014/main" id="{A63F5357-4866-F9BE-AB6C-548A57A23724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709084539"/>
              </p:ext>
            </p:extLst>
          </p:nvPr>
        </p:nvGraphicFramePr>
        <p:xfrm>
          <a:off x="4168615" y="2586707"/>
          <a:ext cx="1927385" cy="72330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1333500" imgH="457200" progId="Equation.DSMT4">
                  <p:embed/>
                </p:oleObj>
              </mc:Choice>
              <mc:Fallback>
                <p:oleObj name="Equation" r:id="rId4" imgW="1333500" imgH="457200" progId="Equation.DSMT4">
                  <p:embed/>
                  <p:pic>
                    <p:nvPicPr>
                      <p:cNvPr id="0" name="Object 1"/>
                      <p:cNvPicPr preferRelativeResize="0">
                        <a:picLocks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168615" y="2586707"/>
                        <a:ext cx="1927385" cy="723301"/>
                      </a:xfrm>
                      <a:prstGeom prst="rect">
                        <a:avLst/>
                      </a:prstGeom>
                      <a:solidFill>
                        <a:srgbClr val="FFFFFF"/>
                      </a:solidFill>
                    </p:spPr>
                  </p:pic>
                </p:oleObj>
              </mc:Fallback>
            </mc:AlternateContent>
          </a:graphicData>
        </a:graphic>
      </p:graphicFrame>
      <p:sp>
        <p:nvSpPr>
          <p:cNvPr id="24" name="TextBox 23">
            <a:extLst>
              <a:ext uri="{FF2B5EF4-FFF2-40B4-BE49-F238E27FC236}">
                <a16:creationId xmlns:a16="http://schemas.microsoft.com/office/drawing/2014/main" id="{81562032-BCB4-C5E8-A45C-739D81B0018D}"/>
              </a:ext>
            </a:extLst>
          </p:cNvPr>
          <p:cNvSpPr txBox="1"/>
          <p:nvPr/>
        </p:nvSpPr>
        <p:spPr>
          <a:xfrm>
            <a:off x="7088893" y="2725233"/>
            <a:ext cx="426490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1600" dirty="0">
                <a:solidFill>
                  <a:schemeClr val="accent4">
                    <a:lumMod val="50000"/>
                  </a:schemeClr>
                </a:solidFill>
              </a:rPr>
              <a:t>where </a:t>
            </a:r>
            <a:r>
              <a:rPr lang="en-CA" sz="1600" b="1" dirty="0">
                <a:solidFill>
                  <a:schemeClr val="accent4">
                    <a:lumMod val="50000"/>
                  </a:schemeClr>
                </a:solidFill>
                <a:latin typeface="Symbol" panose="05050102010706020507" pitchFamily="18" charset="2"/>
              </a:rPr>
              <a:t>A</a:t>
            </a:r>
            <a:r>
              <a:rPr lang="en-CA" sz="1600" dirty="0">
                <a:solidFill>
                  <a:schemeClr val="accent4">
                    <a:lumMod val="50000"/>
                  </a:schemeClr>
                </a:solidFill>
              </a:rPr>
              <a:t> is the vector electromagnetic potential and </a:t>
            </a:r>
            <a:r>
              <a:rPr lang="en-CA" sz="1600" i="1" dirty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en-CA" sz="1600" dirty="0">
                <a:solidFill>
                  <a:schemeClr val="accent4">
                    <a:lumMod val="50000"/>
                  </a:schemeClr>
                </a:solidFill>
              </a:rPr>
              <a:t> is the speed of light </a:t>
            </a:r>
          </a:p>
        </p:txBody>
      </p:sp>
      <p:graphicFrame>
        <p:nvGraphicFramePr>
          <p:cNvPr id="25" name="Object 24">
            <a:extLst>
              <a:ext uri="{FF2B5EF4-FFF2-40B4-BE49-F238E27FC236}">
                <a16:creationId xmlns:a16="http://schemas.microsoft.com/office/drawing/2014/main" id="{2891AF1C-A168-D752-D9C0-CAEF2C501E6E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585349133"/>
              </p:ext>
            </p:extLst>
          </p:nvPr>
        </p:nvGraphicFramePr>
        <p:xfrm>
          <a:off x="10122024" y="3185159"/>
          <a:ext cx="937862" cy="24384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647419" imgH="177723" progId="Equation.DSMT4">
                  <p:embed/>
                </p:oleObj>
              </mc:Choice>
              <mc:Fallback>
                <p:oleObj name="Equation" r:id="rId6" imgW="647419" imgH="177723" progId="Equation.DSMT4">
                  <p:embed/>
                  <p:pic>
                    <p:nvPicPr>
                      <p:cNvPr id="4" name="Object 3">
                        <a:extLst>
                          <a:ext uri="{FF2B5EF4-FFF2-40B4-BE49-F238E27FC236}">
                            <a16:creationId xmlns:a16="http://schemas.microsoft.com/office/drawing/2014/main" id="{5335C3CD-E625-6B19-6807-9ACB400C90DF}"/>
                          </a:ext>
                        </a:extLst>
                      </p:cNvPr>
                      <p:cNvPicPr preferRelativeResize="0">
                        <a:picLocks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122024" y="3185159"/>
                        <a:ext cx="937862" cy="243841"/>
                      </a:xfrm>
                      <a:prstGeom prst="rect">
                        <a:avLst/>
                      </a:prstGeom>
                      <a:solidFill>
                        <a:srgbClr val="FFFFFF"/>
                      </a:solidFill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TextBox 2">
            <a:extLst>
              <a:ext uri="{FF2B5EF4-FFF2-40B4-BE49-F238E27FC236}">
                <a16:creationId xmlns:a16="http://schemas.microsoft.com/office/drawing/2014/main" id="{1B8F597E-28D9-625B-A1DE-0A334D6DD6E8}"/>
              </a:ext>
            </a:extLst>
          </p:cNvPr>
          <p:cNvSpPr txBox="1"/>
          <p:nvPr/>
        </p:nvSpPr>
        <p:spPr>
          <a:xfrm>
            <a:off x="3084930" y="3590437"/>
            <a:ext cx="426490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CA" sz="1600" dirty="0">
                <a:solidFill>
                  <a:schemeClr val="accent4">
                    <a:lumMod val="50000"/>
                  </a:schemeClr>
                </a:solidFill>
              </a:rPr>
              <a:t>Note that the </a:t>
            </a:r>
            <a:r>
              <a:rPr lang="en-CA" sz="1600" dirty="0" err="1">
                <a:solidFill>
                  <a:schemeClr val="accent4">
                    <a:lumMod val="50000"/>
                  </a:schemeClr>
                </a:solidFill>
              </a:rPr>
              <a:t>Lagrangian</a:t>
            </a:r>
            <a:r>
              <a:rPr lang="en-CA" sz="1600" dirty="0">
                <a:solidFill>
                  <a:schemeClr val="accent4">
                    <a:lumMod val="50000"/>
                  </a:schemeClr>
                </a:solidFill>
              </a:rPr>
              <a:t> depends on particle velocities instead of coordinates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26AF76C7-2395-F6CF-CEF6-00DE481B9F7A}"/>
              </a:ext>
            </a:extLst>
          </p:cNvPr>
          <p:cNvSpPr txBox="1">
            <a:spLocks/>
          </p:cNvSpPr>
          <p:nvPr/>
        </p:nvSpPr>
        <p:spPr>
          <a:xfrm>
            <a:off x="1013243" y="4422954"/>
            <a:ext cx="6260394" cy="80452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000" dirty="0"/>
              <a:t>The </a:t>
            </a:r>
            <a:r>
              <a:rPr lang="en-US" sz="2000" dirty="0" err="1"/>
              <a:t>Lagrangian</a:t>
            </a:r>
            <a:r>
              <a:rPr lang="en-US" sz="2000" dirty="0"/>
              <a:t> can also be time-dependent</a:t>
            </a:r>
          </a:p>
          <a:p>
            <a:pPr lvl="1"/>
            <a:r>
              <a:rPr lang="en-US" sz="1800" dirty="0"/>
              <a:t>For example, in the presence of an external force </a:t>
            </a:r>
            <a:r>
              <a:rPr lang="en-US" sz="1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</a:t>
            </a:r>
            <a:r>
              <a:rPr lang="en-US" sz="1800" i="1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sz="1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en-US" sz="1800" dirty="0"/>
              <a:t>: </a:t>
            </a:r>
          </a:p>
          <a:p>
            <a:endParaRPr lang="en-US" sz="2000" dirty="0"/>
          </a:p>
        </p:txBody>
      </p:sp>
      <p:graphicFrame>
        <p:nvGraphicFramePr>
          <p:cNvPr id="5" name="Object 4">
            <a:extLst>
              <a:ext uri="{FF2B5EF4-FFF2-40B4-BE49-F238E27FC236}">
                <a16:creationId xmlns:a16="http://schemas.microsoft.com/office/drawing/2014/main" id="{6229A3B3-EDEF-A6BC-4889-08ACC196E07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354707443"/>
              </p:ext>
            </p:extLst>
          </p:nvPr>
        </p:nvGraphicFramePr>
        <p:xfrm>
          <a:off x="4368800" y="5227638"/>
          <a:ext cx="1524000" cy="723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8" imgW="1054080" imgH="457200" progId="Equation.DSMT4">
                  <p:embed/>
                </p:oleObj>
              </mc:Choice>
              <mc:Fallback>
                <p:oleObj name="Equation" r:id="rId8" imgW="1054080" imgH="457200" progId="Equation.DSMT4">
                  <p:embed/>
                  <p:pic>
                    <p:nvPicPr>
                      <p:cNvPr id="23" name="Object 22">
                        <a:extLst>
                          <a:ext uri="{FF2B5EF4-FFF2-40B4-BE49-F238E27FC236}">
                            <a16:creationId xmlns:a16="http://schemas.microsoft.com/office/drawing/2014/main" id="{A63F5357-4866-F9BE-AB6C-548A57A23724}"/>
                          </a:ext>
                        </a:extLst>
                      </p:cNvPr>
                      <p:cNvPicPr preferRelativeResize="0">
                        <a:picLocks noChangeArrowheads="1"/>
                      </p:cNvPicPr>
                      <p:nvPr/>
                    </p:nvPicPr>
                    <p:blipFill>
                      <a:blip r:embed="rId9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368800" y="5227638"/>
                        <a:ext cx="1524000" cy="723900"/>
                      </a:xfrm>
                      <a:prstGeom prst="rect">
                        <a:avLst/>
                      </a:prstGeom>
                      <a:solidFill>
                        <a:srgbClr val="FFFFFF"/>
                      </a:solidFill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66422395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8693D4A9-6DCA-FC1C-FF59-FD0BBE91514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68214" y="1178924"/>
            <a:ext cx="9177272" cy="1107076"/>
          </a:xfrm>
        </p:spPr>
        <p:txBody>
          <a:bodyPr>
            <a:normAutofit/>
          </a:bodyPr>
          <a:lstStyle/>
          <a:p>
            <a:r>
              <a:rPr lang="en-US" sz="2000" dirty="0"/>
              <a:t>In the variational approach, all </a:t>
            </a:r>
            <a:r>
              <a:rPr lang="en-US" sz="2000" dirty="0">
                <a:solidFill>
                  <a:srgbClr val="7030A0"/>
                </a:solidFill>
              </a:rPr>
              <a:t>elastic forces </a:t>
            </a:r>
            <a:r>
              <a:rPr lang="en-US" sz="2000" dirty="0"/>
              <a:t>can be found by evaluating the perturbation of the elastic-energy part of  the action. By making </a:t>
            </a:r>
            <a:r>
              <a:rPr lang="en-US" sz="2000" u="sng" dirty="0"/>
              <a:t>arbitrary infinitesimal</a:t>
            </a:r>
            <a:r>
              <a:rPr lang="en-US" sz="2000" dirty="0"/>
              <a:t> perturbations of </a:t>
            </a:r>
            <a:r>
              <a:rPr lang="en-CA" sz="1400" dirty="0">
                <a:latin typeface="Symbol" panose="05050102010706020507" pitchFamily="18" charset="2"/>
              </a:rPr>
              <a:t>d</a:t>
            </a:r>
            <a:r>
              <a:rPr lang="en-US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sz="2000" i="1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), </a:t>
            </a:r>
            <a:r>
              <a:rPr lang="en-US" sz="2000" dirty="0"/>
              <a:t>the time integral of the elastic energy varies as  </a:t>
            </a:r>
            <a:endParaRPr lang="en-US" sz="1600" dirty="0">
              <a:solidFill>
                <a:schemeClr val="accent4">
                  <a:lumMod val="50000"/>
                </a:schemeClr>
              </a:solidFill>
            </a:endParaRPr>
          </a:p>
          <a:p>
            <a:endParaRPr lang="en-US" sz="2000" dirty="0">
              <a:solidFill>
                <a:schemeClr val="accent4">
                  <a:lumMod val="50000"/>
                </a:schemeClr>
              </a:solidFill>
            </a:endParaRPr>
          </a:p>
          <a:p>
            <a:endParaRPr lang="en-US" sz="2000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BC20F51-19B7-A2E5-9E5B-C4078A4CE3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8" y="212377"/>
            <a:ext cx="8164288" cy="998723"/>
          </a:xfrm>
        </p:spPr>
        <p:txBody>
          <a:bodyPr>
            <a:normAutofit/>
          </a:bodyPr>
          <a:lstStyle/>
          <a:p>
            <a:r>
              <a:rPr lang="en-CA" sz="3200" dirty="0"/>
              <a:t>Dissipation function (pseudo-potential)</a:t>
            </a: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EC38E535-2187-AB2F-0F7C-60888E103200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CA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0B54059-5E18-AEAF-CD11-AFD6D07DAC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CA" dirty="0"/>
              <a:t>Dissipation Function</a:t>
            </a: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6114FC5B-D388-67CE-2CC0-3F915ABA63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7E1DAD-4979-4288-AA49-3B811F18F449}" type="slidenum">
              <a:rPr lang="en-CA" smtClean="0"/>
              <a:t>7</a:t>
            </a:fld>
            <a:endParaRPr lang="en-CA" dirty="0"/>
          </a:p>
        </p:txBody>
      </p:sp>
      <p:graphicFrame>
        <p:nvGraphicFramePr>
          <p:cNvPr id="9" name="Object 8">
            <a:extLst>
              <a:ext uri="{FF2B5EF4-FFF2-40B4-BE49-F238E27FC236}">
                <a16:creationId xmlns:a16="http://schemas.microsoft.com/office/drawing/2014/main" id="{C310275D-4B20-CEF3-4162-58BB88F9B415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023965727"/>
              </p:ext>
            </p:extLst>
          </p:nvPr>
        </p:nvGraphicFramePr>
        <p:xfrm>
          <a:off x="4164295" y="2200250"/>
          <a:ext cx="2480309" cy="80196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1612900" imgH="533400" progId="Equation.DSMT4">
                  <p:embed/>
                </p:oleObj>
              </mc:Choice>
              <mc:Fallback>
                <p:oleObj name="Equation" r:id="rId2" imgW="1612900" imgH="533400" progId="Equation.DSMT4">
                  <p:embed/>
                  <p:pic>
                    <p:nvPicPr>
                      <p:cNvPr id="0" name="Object 3"/>
                      <p:cNvPicPr>
                        <a:picLocks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164295" y="2200250"/>
                        <a:ext cx="2480309" cy="801961"/>
                      </a:xfrm>
                      <a:prstGeom prst="rect">
                        <a:avLst/>
                      </a:prstGeom>
                      <a:solidFill>
                        <a:srgbClr val="FFFFFF"/>
                      </a:solidFill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" name="Callout: Bent Line 9">
            <a:extLst>
              <a:ext uri="{FF2B5EF4-FFF2-40B4-BE49-F238E27FC236}">
                <a16:creationId xmlns:a16="http://schemas.microsoft.com/office/drawing/2014/main" id="{F9C1F972-CE4B-82E2-D908-4A148FDF98EF}"/>
              </a:ext>
            </a:extLst>
          </p:cNvPr>
          <p:cNvSpPr/>
          <p:nvPr/>
        </p:nvSpPr>
        <p:spPr>
          <a:xfrm>
            <a:off x="7187656" y="2136613"/>
            <a:ext cx="3262943" cy="522165"/>
          </a:xfrm>
          <a:prstGeom prst="borderCallout2">
            <a:avLst>
              <a:gd name="adj1" fmla="val 19708"/>
              <a:gd name="adj2" fmla="val -229"/>
              <a:gd name="adj3" fmla="val 35732"/>
              <a:gd name="adj4" fmla="val -32897"/>
              <a:gd name="adj5" fmla="val 60526"/>
              <a:gd name="adj6" fmla="val -37553"/>
            </a:avLst>
          </a:prstGeom>
          <a:solidFill>
            <a:schemeClr val="accent4">
              <a:lumMod val="20000"/>
              <a:lumOff val="80000"/>
            </a:schemeClr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sz="1600" dirty="0">
                <a:solidFill>
                  <a:srgbClr val="7030A0"/>
                </a:solidFill>
              </a:rPr>
              <a:t>This factor in front of </a:t>
            </a:r>
            <a:r>
              <a:rPr lang="en-CA" sz="1600" dirty="0">
                <a:solidFill>
                  <a:srgbClr val="7030A0"/>
                </a:solidFill>
                <a:latin typeface="Symbol" panose="05050102010706020507" pitchFamily="18" charset="2"/>
              </a:rPr>
              <a:t>d</a:t>
            </a:r>
            <a:r>
              <a:rPr lang="en-CA" sz="16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CA" sz="1600" dirty="0">
                <a:solidFill>
                  <a:srgbClr val="7030A0"/>
                </a:solidFill>
              </a:rPr>
              <a:t> (variational derivative) is the </a:t>
            </a:r>
            <a:r>
              <a:rPr lang="en-CA" sz="1600" b="1" dirty="0">
                <a:solidFill>
                  <a:srgbClr val="7030A0"/>
                </a:solidFill>
              </a:rPr>
              <a:t>force</a:t>
            </a:r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3E147B17-5013-6B16-0A0A-4B5357E552C6}"/>
              </a:ext>
            </a:extLst>
          </p:cNvPr>
          <p:cNvSpPr txBox="1">
            <a:spLocks/>
          </p:cNvSpPr>
          <p:nvPr/>
        </p:nvSpPr>
        <p:spPr>
          <a:xfrm>
            <a:off x="968214" y="3041711"/>
            <a:ext cx="9177272" cy="110707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CA" sz="2000" dirty="0"/>
              <a:t>Similarly, the </a:t>
            </a:r>
            <a:r>
              <a:rPr lang="en-CA" sz="2000" dirty="0">
                <a:solidFill>
                  <a:srgbClr val="7030A0"/>
                </a:solidFill>
              </a:rPr>
              <a:t>forces of friction</a:t>
            </a:r>
            <a:r>
              <a:rPr lang="en-CA" sz="2000" dirty="0"/>
              <a:t> can be obtained by variation of another functional, but with respect to perturbations of </a:t>
            </a:r>
            <a:r>
              <a:rPr lang="en-CA" sz="2000" u="sng" dirty="0"/>
              <a:t>velocities</a:t>
            </a:r>
            <a:r>
              <a:rPr lang="en-CA" sz="2000" dirty="0"/>
              <a:t>          :</a:t>
            </a:r>
            <a:endParaRPr lang="en-US" sz="1600" dirty="0">
              <a:solidFill>
                <a:schemeClr val="accent4">
                  <a:lumMod val="50000"/>
                </a:schemeClr>
              </a:solidFill>
            </a:endParaRPr>
          </a:p>
          <a:p>
            <a:endParaRPr lang="en-US" sz="2000" dirty="0">
              <a:solidFill>
                <a:schemeClr val="accent4">
                  <a:lumMod val="50000"/>
                </a:schemeClr>
              </a:solidFill>
            </a:endParaRPr>
          </a:p>
          <a:p>
            <a:endParaRPr lang="en-US" sz="2000" dirty="0"/>
          </a:p>
        </p:txBody>
      </p:sp>
      <p:graphicFrame>
        <p:nvGraphicFramePr>
          <p:cNvPr id="14" name="Object 13">
            <a:extLst>
              <a:ext uri="{FF2B5EF4-FFF2-40B4-BE49-F238E27FC236}">
                <a16:creationId xmlns:a16="http://schemas.microsoft.com/office/drawing/2014/main" id="{5DCC0D1C-536A-0167-E416-2164A889DC11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607388199"/>
              </p:ext>
            </p:extLst>
          </p:nvPr>
        </p:nvGraphicFramePr>
        <p:xfrm>
          <a:off x="4164295" y="3705846"/>
          <a:ext cx="2480309" cy="82046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1625600" imgH="533400" progId="Equation.DSMT4">
                  <p:embed/>
                </p:oleObj>
              </mc:Choice>
              <mc:Fallback>
                <p:oleObj name="Equation" r:id="rId4" imgW="1625600" imgH="533400" progId="Equation.DSMT4">
                  <p:embed/>
                  <p:pic>
                    <p:nvPicPr>
                      <p:cNvPr id="0" name="Object 5"/>
                      <p:cNvPicPr preferRelativeResize="0">
                        <a:picLocks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164295" y="3705846"/>
                        <a:ext cx="2480309" cy="820468"/>
                      </a:xfrm>
                      <a:prstGeom prst="rect">
                        <a:avLst/>
                      </a:prstGeom>
                      <a:solidFill>
                        <a:srgbClr val="FFFFFF"/>
                      </a:solidFill>
                    </p:spPr>
                  </p:pic>
                </p:oleObj>
              </mc:Fallback>
            </mc:AlternateContent>
          </a:graphicData>
        </a:graphic>
      </p:graphicFrame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658D75FA-0655-E06F-DA1F-5DEC22614E1B}"/>
              </a:ext>
            </a:extLst>
          </p:cNvPr>
          <p:cNvSpPr txBox="1">
            <a:spLocks/>
          </p:cNvSpPr>
          <p:nvPr/>
        </p:nvSpPr>
        <p:spPr>
          <a:xfrm>
            <a:off x="968214" y="4576829"/>
            <a:ext cx="9177272" cy="141175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CA" sz="2000" dirty="0"/>
              <a:t>The integrand </a:t>
            </a:r>
            <a:r>
              <a:rPr lang="en-CA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r>
              <a:rPr lang="en-CA" sz="2000" dirty="0"/>
              <a:t> here is called the </a:t>
            </a:r>
            <a:r>
              <a:rPr lang="en-CA" sz="2000" dirty="0">
                <a:solidFill>
                  <a:srgbClr val="7030A0"/>
                </a:solidFill>
              </a:rPr>
              <a:t>dissipation function</a:t>
            </a:r>
            <a:r>
              <a:rPr lang="en-CA" sz="2000" dirty="0"/>
              <a:t>, or pseudo-potential</a:t>
            </a:r>
          </a:p>
          <a:p>
            <a:r>
              <a:rPr lang="en-CA" sz="2000" dirty="0"/>
              <a:t>For example, if each of the bodies is </a:t>
            </a:r>
            <a:r>
              <a:rPr lang="en-US" sz="2000" dirty="0"/>
              <a:t>a spherical particle of radius </a:t>
            </a:r>
            <a:r>
              <a:rPr lang="en-US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sz="2000" i="1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sz="2000" dirty="0"/>
              <a:t> moving through fluid with viscosity </a:t>
            </a:r>
            <a:r>
              <a:rPr lang="en-US" sz="2000" i="1" dirty="0">
                <a:latin typeface="Symbol" panose="05050102010706020507" pitchFamily="18" charset="2"/>
              </a:rPr>
              <a:t>h</a:t>
            </a:r>
            <a:r>
              <a:rPr lang="en-US" sz="2000" i="1" dirty="0"/>
              <a:t>, </a:t>
            </a:r>
            <a:r>
              <a:rPr lang="en-US" sz="2000" dirty="0"/>
              <a:t>then it will experience a viscous friction force                             (Stokes’ law), and the dissipation function for the system is:</a:t>
            </a:r>
            <a:endParaRPr lang="en-US" sz="2000" dirty="0">
              <a:solidFill>
                <a:schemeClr val="accent4">
                  <a:lumMod val="50000"/>
                </a:schemeClr>
              </a:solidFill>
            </a:endParaRPr>
          </a:p>
          <a:p>
            <a:endParaRPr lang="en-US" sz="2000" dirty="0"/>
          </a:p>
        </p:txBody>
      </p:sp>
      <p:graphicFrame>
        <p:nvGraphicFramePr>
          <p:cNvPr id="16" name="Object 15">
            <a:extLst>
              <a:ext uri="{FF2B5EF4-FFF2-40B4-BE49-F238E27FC236}">
                <a16:creationId xmlns:a16="http://schemas.microsoft.com/office/drawing/2014/main" id="{6EBBD318-6789-0FCA-0765-A1D5176BA0AF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47727030"/>
              </p:ext>
            </p:extLst>
          </p:nvPr>
        </p:nvGraphicFramePr>
        <p:xfrm>
          <a:off x="6096000" y="3319362"/>
          <a:ext cx="489796" cy="3624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266400" imgH="228600" progId="Equation.DSMT4">
                  <p:embed/>
                </p:oleObj>
              </mc:Choice>
              <mc:Fallback>
                <p:oleObj name="Equation" r:id="rId6" imgW="266400" imgH="228600" progId="Equation.DSMT4">
                  <p:embed/>
                  <p:pic>
                    <p:nvPicPr>
                      <p:cNvPr id="14" name="Object 13">
                        <a:extLst>
                          <a:ext uri="{FF2B5EF4-FFF2-40B4-BE49-F238E27FC236}">
                            <a16:creationId xmlns:a16="http://schemas.microsoft.com/office/drawing/2014/main" id="{5DCC0D1C-536A-0167-E416-2164A889DC11}"/>
                          </a:ext>
                        </a:extLst>
                      </p:cNvPr>
                      <p:cNvPicPr preferRelativeResize="0">
                        <a:picLocks noChangeArrowheads="1"/>
                      </p:cNvPicPr>
                      <p:nvPr/>
                    </p:nvPicPr>
                    <p:blipFill>
                      <a:blip r:embed="rId7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096000" y="3319362"/>
                        <a:ext cx="489796" cy="362450"/>
                      </a:xfrm>
                      <a:prstGeom prst="rect">
                        <a:avLst/>
                      </a:prstGeom>
                      <a:solidFill>
                        <a:srgbClr val="FFFFFF"/>
                      </a:solidFill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8" name="Object 17">
            <a:extLst>
              <a:ext uri="{FF2B5EF4-FFF2-40B4-BE49-F238E27FC236}">
                <a16:creationId xmlns:a16="http://schemas.microsoft.com/office/drawing/2014/main" id="{7C013095-D14E-B071-9349-C4773AB65A8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370327802"/>
              </p:ext>
            </p:extLst>
          </p:nvPr>
        </p:nvGraphicFramePr>
        <p:xfrm>
          <a:off x="8253174" y="5253717"/>
          <a:ext cx="1456883" cy="33004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8" imgW="876300" imgH="228600" progId="Equation.DSMT4">
                  <p:embed/>
                </p:oleObj>
              </mc:Choice>
              <mc:Fallback>
                <p:oleObj name="Equation" r:id="rId8" imgW="876300" imgH="228600" progId="Equation.DSMT4">
                  <p:embed/>
                  <p:pic>
                    <p:nvPicPr>
                      <p:cNvPr id="0" name="Object 7"/>
                      <p:cNvPicPr preferRelativeResize="0">
                        <a:picLocks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253174" y="5253717"/>
                        <a:ext cx="1456883" cy="330049"/>
                      </a:xfrm>
                      <a:prstGeom prst="rect">
                        <a:avLst/>
                      </a:prstGeom>
                      <a:solidFill>
                        <a:srgbClr val="FFFFFF"/>
                      </a:solidFill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0" name="Object 19">
            <a:extLst>
              <a:ext uri="{FF2B5EF4-FFF2-40B4-BE49-F238E27FC236}">
                <a16:creationId xmlns:a16="http://schemas.microsoft.com/office/drawing/2014/main" id="{422A54F7-1AD7-4962-B549-34CC6C6B6A93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583157518"/>
              </p:ext>
            </p:extLst>
          </p:nvPr>
        </p:nvGraphicFramePr>
        <p:xfrm>
          <a:off x="7432862" y="5565444"/>
          <a:ext cx="1903922" cy="68645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0" imgW="990600" imgH="457200" progId="Equation.DSMT4">
                  <p:embed/>
                </p:oleObj>
              </mc:Choice>
              <mc:Fallback>
                <p:oleObj name="Equation" r:id="rId10" imgW="990600" imgH="457200" progId="Equation.DSMT4">
                  <p:embed/>
                  <p:pic>
                    <p:nvPicPr>
                      <p:cNvPr id="0" name="Object 9"/>
                      <p:cNvPicPr preferRelativeResize="0">
                        <a:picLocks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432862" y="5565444"/>
                        <a:ext cx="1903922" cy="686456"/>
                      </a:xfrm>
                      <a:prstGeom prst="rect">
                        <a:avLst/>
                      </a:prstGeom>
                      <a:solidFill>
                        <a:srgbClr val="FFFFFF"/>
                      </a:solidFill>
                    </p:spPr>
                  </p:pic>
                </p:oleObj>
              </mc:Fallback>
            </mc:AlternateContent>
          </a:graphicData>
        </a:graphic>
      </p:graphicFrame>
      <p:sp>
        <p:nvSpPr>
          <p:cNvPr id="22" name="TextBox 21">
            <a:extLst>
              <a:ext uri="{FF2B5EF4-FFF2-40B4-BE49-F238E27FC236}">
                <a16:creationId xmlns:a16="http://schemas.microsoft.com/office/drawing/2014/main" id="{0BF2660E-4CAD-3CCE-A2B7-39D35286EA72}"/>
              </a:ext>
            </a:extLst>
          </p:cNvPr>
          <p:cNvSpPr txBox="1"/>
          <p:nvPr/>
        </p:nvSpPr>
        <p:spPr>
          <a:xfrm>
            <a:off x="9336784" y="5691329"/>
            <a:ext cx="255775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CA" sz="1600" dirty="0">
                <a:solidFill>
                  <a:schemeClr val="accent4">
                    <a:lumMod val="50000"/>
                  </a:schemeClr>
                </a:solidFill>
              </a:rPr>
              <a:t>Note that </a:t>
            </a:r>
            <a:r>
              <a:rPr lang="en-CA" sz="1600" i="1" dirty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r>
              <a:rPr lang="en-CA" sz="1600" dirty="0">
                <a:solidFill>
                  <a:schemeClr val="accent4">
                    <a:lumMod val="50000"/>
                  </a:schemeClr>
                </a:solidFill>
              </a:rPr>
              <a:t> often looks like kinetic energy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68140036-560B-61D7-7FAE-B2A39DD27A06}"/>
              </a:ext>
            </a:extLst>
          </p:cNvPr>
          <p:cNvSpPr/>
          <p:nvPr/>
        </p:nvSpPr>
        <p:spPr>
          <a:xfrm>
            <a:off x="838198" y="4576829"/>
            <a:ext cx="8719459" cy="413570"/>
          </a:xfrm>
          <a:prstGeom prst="rect">
            <a:avLst/>
          </a:prstGeom>
          <a:noFill/>
          <a:ln w="127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91618783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8693D4A9-6DCA-FC1C-FF59-FD0BBE91514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68214" y="1178924"/>
            <a:ext cx="9177272" cy="1814648"/>
          </a:xfrm>
        </p:spPr>
        <p:txBody>
          <a:bodyPr>
            <a:normAutofit/>
          </a:bodyPr>
          <a:lstStyle/>
          <a:p>
            <a:r>
              <a:rPr lang="en-US" sz="2000" dirty="0"/>
              <a:t>Often, it is required that the system satisfies additional constraints </a:t>
            </a:r>
          </a:p>
          <a:p>
            <a:pPr lvl="1"/>
            <a:r>
              <a:rPr lang="en-US" sz="1800" dirty="0"/>
              <a:t>For example, such constraints can be boundary conditions at the free surface or open or closed conditions for pore-fluid flow across various boundaries</a:t>
            </a:r>
          </a:p>
          <a:p>
            <a:r>
              <a:rPr lang="en-US" sz="2000" dirty="0"/>
              <a:t>Let us denote the constraint by equation                                             (**)</a:t>
            </a:r>
          </a:p>
          <a:p>
            <a:r>
              <a:rPr lang="en-US" sz="2000" dirty="0"/>
              <a:t>Then, we need to find the extremum of action                                            </a:t>
            </a:r>
          </a:p>
          <a:p>
            <a:endParaRPr lang="en-US" sz="2000" dirty="0">
              <a:solidFill>
                <a:schemeClr val="accent4">
                  <a:lumMod val="50000"/>
                </a:schemeClr>
              </a:solidFill>
            </a:endParaRPr>
          </a:p>
          <a:p>
            <a:endParaRPr lang="en-US" sz="2000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BC20F51-19B7-A2E5-9E5B-C4078A4CE3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8" y="212377"/>
            <a:ext cx="8164288" cy="998723"/>
          </a:xfrm>
        </p:spPr>
        <p:txBody>
          <a:bodyPr>
            <a:normAutofit/>
          </a:bodyPr>
          <a:lstStyle/>
          <a:p>
            <a:r>
              <a:rPr lang="en-CA" sz="3200" dirty="0"/>
              <a:t>External forces and constraints</a:t>
            </a: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EC38E535-2187-AB2F-0F7C-60888E103200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CA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0B54059-5E18-AEAF-CD11-AFD6D07DAC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CA" dirty="0"/>
              <a:t>Constraints</a:t>
            </a: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6114FC5B-D388-67CE-2CC0-3F915ABA63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7E1DAD-4979-4288-AA49-3B811F18F449}" type="slidenum">
              <a:rPr lang="en-CA" smtClean="0"/>
              <a:t>8</a:t>
            </a:fld>
            <a:endParaRPr lang="en-CA" dirty="0"/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3E147B17-5013-6B16-0A0A-4B5357E552C6}"/>
              </a:ext>
            </a:extLst>
          </p:cNvPr>
          <p:cNvSpPr txBox="1">
            <a:spLocks/>
          </p:cNvSpPr>
          <p:nvPr/>
        </p:nvSpPr>
        <p:spPr>
          <a:xfrm>
            <a:off x="968214" y="3847253"/>
            <a:ext cx="9177272" cy="75001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lvl="1" indent="0">
              <a:buNone/>
            </a:pPr>
            <a:r>
              <a:rPr lang="en-CA" sz="1800" dirty="0"/>
              <a:t>not for arbitrary functions </a:t>
            </a:r>
            <a:r>
              <a:rPr lang="en-US" sz="1800" i="1" dirty="0" err="1">
                <a:latin typeface="Symbol" panose="05050102010706020507" pitchFamily="18" charset="2"/>
              </a:rPr>
              <a:t>d</a:t>
            </a:r>
            <a:r>
              <a:rPr lang="en-US" sz="1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sz="1800" i="1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sz="1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en-US" sz="1800" dirty="0"/>
              <a:t>but only for those satisfying </a:t>
            </a:r>
            <a:r>
              <a:rPr lang="en-US" sz="1800" dirty="0" err="1"/>
              <a:t>eqs</a:t>
            </a:r>
            <a:r>
              <a:rPr lang="en-US" sz="1800" dirty="0"/>
              <a:t>. (**). This can be done by adding </a:t>
            </a:r>
            <a:r>
              <a:rPr lang="en-US" sz="1800" dirty="0">
                <a:solidFill>
                  <a:srgbClr val="7030A0"/>
                </a:solidFill>
              </a:rPr>
              <a:t>constraint terms </a:t>
            </a:r>
            <a:r>
              <a:rPr lang="en-US" sz="1800" dirty="0"/>
              <a:t>to the </a:t>
            </a:r>
            <a:r>
              <a:rPr lang="en-US" sz="1800" dirty="0" err="1"/>
              <a:t>Lagrangian</a:t>
            </a:r>
            <a:r>
              <a:rPr lang="en-CA" sz="1800" dirty="0"/>
              <a:t>:</a:t>
            </a:r>
            <a:endParaRPr lang="en-US" sz="1400" dirty="0">
              <a:solidFill>
                <a:schemeClr val="accent4">
                  <a:lumMod val="50000"/>
                </a:schemeClr>
              </a:solidFill>
            </a:endParaRPr>
          </a:p>
          <a:p>
            <a:endParaRPr lang="en-US" sz="2000" dirty="0">
              <a:solidFill>
                <a:schemeClr val="accent4">
                  <a:lumMod val="50000"/>
                </a:schemeClr>
              </a:solidFill>
            </a:endParaRPr>
          </a:p>
          <a:p>
            <a:endParaRPr lang="en-US" sz="2000" dirty="0"/>
          </a:p>
        </p:txBody>
      </p:sp>
      <p:graphicFrame>
        <p:nvGraphicFramePr>
          <p:cNvPr id="4" name="Object 3">
            <a:extLst>
              <a:ext uri="{FF2B5EF4-FFF2-40B4-BE49-F238E27FC236}">
                <a16:creationId xmlns:a16="http://schemas.microsoft.com/office/drawing/2014/main" id="{5054DBB7-E73B-E5DC-5B43-B7F2941955E8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112064583"/>
              </p:ext>
            </p:extLst>
          </p:nvPr>
        </p:nvGraphicFramePr>
        <p:xfrm>
          <a:off x="5688420" y="2113415"/>
          <a:ext cx="1912366" cy="39613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1231366" imgH="253890" progId="Equation.DSMT4">
                  <p:embed/>
                </p:oleObj>
              </mc:Choice>
              <mc:Fallback>
                <p:oleObj name="Equation" r:id="rId2" imgW="1231366" imgH="253890" progId="Equation.DSMT4">
                  <p:embed/>
                  <p:pic>
                    <p:nvPicPr>
                      <p:cNvPr id="0" name="Object 1"/>
                      <p:cNvPicPr>
                        <a:picLocks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688420" y="2113415"/>
                        <a:ext cx="1912366" cy="396134"/>
                      </a:xfrm>
                      <a:prstGeom prst="rect">
                        <a:avLst/>
                      </a:prstGeom>
                      <a:solidFill>
                        <a:srgbClr val="FFFFFF"/>
                      </a:solidFill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Object 4">
            <a:extLst>
              <a:ext uri="{FF2B5EF4-FFF2-40B4-BE49-F238E27FC236}">
                <a16:creationId xmlns:a16="http://schemas.microsoft.com/office/drawing/2014/main" id="{331772CF-D006-6FA5-AAA5-13813EC31918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770244954"/>
              </p:ext>
            </p:extLst>
          </p:nvPr>
        </p:nvGraphicFramePr>
        <p:xfrm>
          <a:off x="4191201" y="2912773"/>
          <a:ext cx="1798281" cy="8538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1167893" imgH="533169" progId="Equation.DSMT4">
                  <p:embed/>
                </p:oleObj>
              </mc:Choice>
              <mc:Fallback>
                <p:oleObj name="Equation" r:id="rId4" imgW="1167893" imgH="533169" progId="Equation.DSMT4">
                  <p:embed/>
                  <p:pic>
                    <p:nvPicPr>
                      <p:cNvPr id="15" name="Object 14">
                        <a:extLst>
                          <a:ext uri="{FF2B5EF4-FFF2-40B4-BE49-F238E27FC236}">
                            <a16:creationId xmlns:a16="http://schemas.microsoft.com/office/drawing/2014/main" id="{0229F9DA-5ADC-03C2-19A4-E66D8009A310}"/>
                          </a:ext>
                        </a:extLst>
                      </p:cNvPr>
                      <p:cNvPicPr preferRelativeResize="0">
                        <a:picLocks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191201" y="2912773"/>
                        <a:ext cx="1798281" cy="853825"/>
                      </a:xfrm>
                      <a:prstGeom prst="rect">
                        <a:avLst/>
                      </a:prstGeom>
                      <a:solidFill>
                        <a:srgbClr val="FFFFFF"/>
                      </a:solidFill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9" name="Object 18">
            <a:extLst>
              <a:ext uri="{FF2B5EF4-FFF2-40B4-BE49-F238E27FC236}">
                <a16:creationId xmlns:a16="http://schemas.microsoft.com/office/drawing/2014/main" id="{5093478A-95C9-5BC3-6BEC-56EBB681722C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038034223"/>
              </p:ext>
            </p:extLst>
          </p:nvPr>
        </p:nvGraphicFramePr>
        <p:xfrm>
          <a:off x="4009910" y="4519227"/>
          <a:ext cx="1979572" cy="74518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1054080" imgH="457200" progId="Equation.DSMT4">
                  <p:embed/>
                </p:oleObj>
              </mc:Choice>
              <mc:Fallback>
                <p:oleObj name="Equation" r:id="rId6" imgW="1054080" imgH="457200" progId="Equation.DSMT4">
                  <p:embed/>
                  <p:pic>
                    <p:nvPicPr>
                      <p:cNvPr id="0" name="Object 3"/>
                      <p:cNvPicPr preferRelativeResize="0">
                        <a:picLocks noChangeArrowheads="1"/>
                      </p:cNvPicPr>
                      <p:nvPr/>
                    </p:nvPicPr>
                    <p:blipFill>
                      <a:blip r:embed="rId7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009910" y="4519227"/>
                        <a:ext cx="1979572" cy="745185"/>
                      </a:xfrm>
                      <a:prstGeom prst="rect">
                        <a:avLst/>
                      </a:prstGeom>
                      <a:solidFill>
                        <a:srgbClr val="FFFFFF"/>
                      </a:solidFill>
                    </p:spPr>
                  </p:pic>
                </p:oleObj>
              </mc:Fallback>
            </mc:AlternateContent>
          </a:graphicData>
        </a:graphic>
      </p:graphicFrame>
      <p:sp>
        <p:nvSpPr>
          <p:cNvPr id="21" name="TextBox 20">
            <a:extLst>
              <a:ext uri="{FF2B5EF4-FFF2-40B4-BE49-F238E27FC236}">
                <a16:creationId xmlns:a16="http://schemas.microsoft.com/office/drawing/2014/main" id="{7D0B8DE7-9171-0148-FF01-4323BC395D8C}"/>
              </a:ext>
            </a:extLst>
          </p:cNvPr>
          <p:cNvSpPr txBox="1"/>
          <p:nvPr/>
        </p:nvSpPr>
        <p:spPr>
          <a:xfrm>
            <a:off x="6478147" y="4559629"/>
            <a:ext cx="41148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1600" i="1" dirty="0" err="1">
                <a:solidFill>
                  <a:srgbClr val="7030A0"/>
                </a:solidFill>
                <a:latin typeface="Symbol" panose="05050102010706020507" pitchFamily="18" charset="2"/>
              </a:rPr>
              <a:t>l</a:t>
            </a:r>
            <a:r>
              <a:rPr lang="en-CA" sz="1600" i="1" baseline="-250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j</a:t>
            </a:r>
            <a:r>
              <a:rPr lang="en-CA" sz="1600" dirty="0">
                <a:solidFill>
                  <a:srgbClr val="7030A0"/>
                </a:solidFill>
              </a:rPr>
              <a:t> is called the Lagrange multiplier. It has the meaning of </a:t>
            </a:r>
            <a:r>
              <a:rPr lang="en-CA" sz="1600" b="1" dirty="0">
                <a:solidFill>
                  <a:srgbClr val="7030A0"/>
                </a:solidFill>
              </a:rPr>
              <a:t>external force </a:t>
            </a:r>
            <a:r>
              <a:rPr lang="en-CA" sz="1600" dirty="0">
                <a:solidFill>
                  <a:srgbClr val="7030A0"/>
                </a:solidFill>
              </a:rPr>
              <a:t>required to hold the variables at the constraint surface </a:t>
            </a:r>
            <a:r>
              <a:rPr lang="en-CA" sz="1600" i="1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en-CA" sz="1600" i="1" baseline="-250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j</a:t>
            </a:r>
            <a:r>
              <a:rPr lang="en-CA" sz="1600" i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CA" sz="16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= 0</a:t>
            </a:r>
          </a:p>
        </p:txBody>
      </p:sp>
      <p:sp>
        <p:nvSpPr>
          <p:cNvPr id="23" name="Content Placeholder 2">
            <a:extLst>
              <a:ext uri="{FF2B5EF4-FFF2-40B4-BE49-F238E27FC236}">
                <a16:creationId xmlns:a16="http://schemas.microsoft.com/office/drawing/2014/main" id="{8FC79954-4359-C9C2-E3B9-62D20D2D398B}"/>
              </a:ext>
            </a:extLst>
          </p:cNvPr>
          <p:cNvSpPr txBox="1">
            <a:spLocks/>
          </p:cNvSpPr>
          <p:nvPr/>
        </p:nvSpPr>
        <p:spPr>
          <a:xfrm>
            <a:off x="937185" y="5478626"/>
            <a:ext cx="9177272" cy="83099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CA" sz="2000" dirty="0"/>
              <a:t>Then, variations of </a:t>
            </a:r>
            <a:r>
              <a:rPr lang="en-US" sz="2000" i="1" dirty="0" err="1">
                <a:latin typeface="Symbol" panose="05050102010706020507" pitchFamily="18" charset="2"/>
              </a:rPr>
              <a:t>d</a:t>
            </a:r>
            <a:r>
              <a:rPr lang="en-US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sz="2000" i="1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en-CA" sz="2000" dirty="0"/>
              <a:t>can again be considered </a:t>
            </a:r>
            <a:r>
              <a:rPr lang="en-CA" sz="2000" u="sng" dirty="0"/>
              <a:t>as arbitrary</a:t>
            </a:r>
            <a:r>
              <a:rPr lang="en-CA" sz="2000" dirty="0"/>
              <a:t>, and parameters </a:t>
            </a:r>
            <a:r>
              <a:rPr lang="en-CA" sz="2000" i="1" dirty="0" err="1">
                <a:latin typeface="Symbol" panose="05050102010706020507" pitchFamily="18" charset="2"/>
              </a:rPr>
              <a:t>l</a:t>
            </a:r>
            <a:r>
              <a:rPr lang="en-CA" sz="2000" i="1" baseline="-25000" dirty="0" err="1"/>
              <a:t>j</a:t>
            </a:r>
            <a:r>
              <a:rPr lang="en-CA" sz="2000" i="1" baseline="-25000" dirty="0"/>
              <a:t> </a:t>
            </a:r>
            <a:r>
              <a:rPr lang="en-CA" sz="2000" dirty="0"/>
              <a:t>selected to make the solution satisfy </a:t>
            </a:r>
            <a:r>
              <a:rPr lang="en-CA" sz="2000" dirty="0" err="1"/>
              <a:t>eqs</a:t>
            </a:r>
            <a:r>
              <a:rPr lang="en-CA" sz="2000" dirty="0"/>
              <a:t>. (**) </a:t>
            </a:r>
            <a:endParaRPr lang="en-US" sz="1600" dirty="0">
              <a:solidFill>
                <a:schemeClr val="accent4">
                  <a:lumMod val="50000"/>
                </a:schemeClr>
              </a:solidFill>
            </a:endParaRPr>
          </a:p>
          <a:p>
            <a:pPr marL="0" indent="0">
              <a:buNone/>
            </a:pPr>
            <a:endParaRPr lang="en-US" sz="2000" dirty="0">
              <a:solidFill>
                <a:schemeClr val="accent4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1012900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8693D4A9-6DCA-FC1C-FF59-FD0BBE91514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8" y="5048514"/>
            <a:ext cx="7447091" cy="853825"/>
          </a:xfrm>
        </p:spPr>
        <p:txBody>
          <a:bodyPr>
            <a:normAutofit/>
          </a:bodyPr>
          <a:lstStyle/>
          <a:p>
            <a:r>
              <a:rPr lang="en-US" sz="2000" dirty="0"/>
              <a:t>The </a:t>
            </a:r>
            <a:r>
              <a:rPr lang="en-US" sz="2000" dirty="0" err="1"/>
              <a:t>Lagrangian</a:t>
            </a:r>
            <a:r>
              <a:rPr lang="en-US" sz="2000" dirty="0"/>
              <a:t> and dissipation function are</a:t>
            </a:r>
            <a:r>
              <a:rPr lang="en-US" sz="2000" dirty="0">
                <a:solidFill>
                  <a:srgbClr val="7030A0"/>
                </a:solidFill>
              </a:rPr>
              <a:t> </a:t>
            </a:r>
            <a:r>
              <a:rPr lang="en-US" sz="2000" dirty="0"/>
              <a:t>functions of generalized coordinates </a:t>
            </a:r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q</a:t>
            </a:r>
            <a:r>
              <a:rPr lang="en-US" sz="2000" dirty="0"/>
              <a:t> and their time derivatives    , and possibly time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sz="2000" dirty="0"/>
              <a:t>:</a:t>
            </a:r>
            <a:endParaRPr lang="en-US" sz="2000" dirty="0">
              <a:solidFill>
                <a:schemeClr val="accent4">
                  <a:lumMod val="50000"/>
                </a:schemeClr>
              </a:solidFill>
            </a:endParaRPr>
          </a:p>
          <a:p>
            <a:endParaRPr lang="en-US" sz="2000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BC20F51-19B7-A2E5-9E5B-C4078A4CE3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8" y="212377"/>
            <a:ext cx="8164288" cy="998723"/>
          </a:xfrm>
        </p:spPr>
        <p:txBody>
          <a:bodyPr>
            <a:normAutofit/>
          </a:bodyPr>
          <a:lstStyle/>
          <a:p>
            <a:r>
              <a:rPr lang="en-CA" sz="3200" dirty="0"/>
              <a:t>Generalized coordinates</a:t>
            </a: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EC38E535-2187-AB2F-0F7C-60888E103200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CA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0B54059-5E18-AEAF-CD11-AFD6D07DAC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CA" dirty="0"/>
              <a:t>Generalized Coordinates</a:t>
            </a: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6114FC5B-D388-67CE-2CC0-3F915ABA63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7E1DAD-4979-4288-AA49-3B811F18F449}" type="slidenum">
              <a:rPr lang="en-CA" smtClean="0"/>
              <a:t>9</a:t>
            </a:fld>
            <a:endParaRPr lang="en-CA" dirty="0"/>
          </a:p>
        </p:txBody>
      </p:sp>
      <p:graphicFrame>
        <p:nvGraphicFramePr>
          <p:cNvPr id="5" name="Object 4">
            <a:extLst>
              <a:ext uri="{FF2B5EF4-FFF2-40B4-BE49-F238E27FC236}">
                <a16:creationId xmlns:a16="http://schemas.microsoft.com/office/drawing/2014/main" id="{331772CF-D006-6FA5-AAA5-13813EC31918}"/>
              </a:ext>
            </a:extLst>
          </p:cNvPr>
          <p:cNvGraphicFramePr>
            <a:graphicFrameLocks/>
          </p:cNvGraphicFramePr>
          <p:nvPr/>
        </p:nvGraphicFramePr>
        <p:xfrm>
          <a:off x="2877894" y="4142475"/>
          <a:ext cx="1798281" cy="8538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1167893" imgH="533169" progId="Equation.DSMT4">
                  <p:embed/>
                </p:oleObj>
              </mc:Choice>
              <mc:Fallback>
                <p:oleObj name="Equation" r:id="rId2" imgW="1167893" imgH="533169" progId="Equation.DSMT4">
                  <p:embed/>
                  <p:pic>
                    <p:nvPicPr>
                      <p:cNvPr id="5" name="Object 4">
                        <a:extLst>
                          <a:ext uri="{FF2B5EF4-FFF2-40B4-BE49-F238E27FC236}">
                            <a16:creationId xmlns:a16="http://schemas.microsoft.com/office/drawing/2014/main" id="{331772CF-D006-6FA5-AAA5-13813EC31918}"/>
                          </a:ext>
                        </a:extLst>
                      </p:cNvPr>
                      <p:cNvPicPr preferRelativeResize="0">
                        <a:picLocks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877894" y="4142475"/>
                        <a:ext cx="1798281" cy="853825"/>
                      </a:xfrm>
                      <a:prstGeom prst="rect">
                        <a:avLst/>
                      </a:prstGeom>
                      <a:solidFill>
                        <a:srgbClr val="FFFFFF"/>
                      </a:solidFill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9" name="Picture 8" descr="Diagram&#10;&#10;Description automatically generated">
            <a:extLst>
              <a:ext uri="{FF2B5EF4-FFF2-40B4-BE49-F238E27FC236}">
                <a16:creationId xmlns:a16="http://schemas.microsoft.com/office/drawing/2014/main" id="{D02A74F5-777C-FF8F-1FEA-81A471201D5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85290" y="212377"/>
            <a:ext cx="3393819" cy="1639104"/>
          </a:xfrm>
          <a:prstGeom prst="rect">
            <a:avLst/>
          </a:prstGeom>
        </p:spPr>
      </p:pic>
      <p:pic>
        <p:nvPicPr>
          <p:cNvPr id="13" name="Picture 12" descr="A picture containing diagram&#10;&#10;Description automatically generated">
            <a:extLst>
              <a:ext uri="{FF2B5EF4-FFF2-40B4-BE49-F238E27FC236}">
                <a16:creationId xmlns:a16="http://schemas.microsoft.com/office/drawing/2014/main" id="{2D9F99AB-F896-F52F-B039-AEEF6329CAA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78577" y="1937448"/>
            <a:ext cx="3300532" cy="1478679"/>
          </a:xfrm>
          <a:prstGeom prst="rect">
            <a:avLst/>
          </a:prstGeom>
        </p:spPr>
      </p:pic>
      <p:pic>
        <p:nvPicPr>
          <p:cNvPr id="14" name="Picture 13" descr="Diagram&#10;&#10;Description automatically generated">
            <a:extLst>
              <a:ext uri="{FF2B5EF4-FFF2-40B4-BE49-F238E27FC236}">
                <a16:creationId xmlns:a16="http://schemas.microsoft.com/office/drawing/2014/main" id="{E0D5F0B7-6184-1547-9F3A-24E2ED18C869}"/>
              </a:ext>
            </a:extLst>
          </p:cNvPr>
          <p:cNvPicPr>
            <a:picLocks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56268" y="3796887"/>
            <a:ext cx="1610980" cy="1528446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4" name="Object 3">
            <a:extLst>
              <a:ext uri="{FF2B5EF4-FFF2-40B4-BE49-F238E27FC236}">
                <a16:creationId xmlns:a16="http://schemas.microsoft.com/office/drawing/2014/main" id="{12E9166A-FB5D-2EB6-5CBB-0915B531090F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188212944"/>
              </p:ext>
            </p:extLst>
          </p:nvPr>
        </p:nvGraphicFramePr>
        <p:xfrm>
          <a:off x="2525713" y="5770563"/>
          <a:ext cx="909637" cy="381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7" imgW="596880" imgH="253800" progId="Equation.DSMT4">
                  <p:embed/>
                </p:oleObj>
              </mc:Choice>
              <mc:Fallback>
                <p:oleObj name="Equation" r:id="rId7" imgW="596880" imgH="253800" progId="Equation.DSMT4">
                  <p:embed/>
                  <p:pic>
                    <p:nvPicPr>
                      <p:cNvPr id="4" name="Object 3">
                        <a:extLst>
                          <a:ext uri="{FF2B5EF4-FFF2-40B4-BE49-F238E27FC236}">
                            <a16:creationId xmlns:a16="http://schemas.microsoft.com/office/drawing/2014/main" id="{12E9166A-FB5D-2EB6-5CBB-0915B531090F}"/>
                          </a:ext>
                        </a:extLst>
                      </p:cNvPr>
                      <p:cNvPicPr preferRelativeResize="0">
                        <a:picLocks noChangeArrowheads="1"/>
                      </p:cNvPicPr>
                      <p:nvPr/>
                    </p:nvPicPr>
                    <p:blipFill>
                      <a:blip r:embed="rId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25713" y="5770563"/>
                        <a:ext cx="909637" cy="381000"/>
                      </a:xfrm>
                      <a:prstGeom prst="rect">
                        <a:avLst/>
                      </a:prstGeom>
                      <a:solidFill>
                        <a:srgbClr val="FFFFFF"/>
                      </a:solidFill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00430F0B-92A5-85AB-AD77-951422D22319}"/>
              </a:ext>
            </a:extLst>
          </p:cNvPr>
          <p:cNvSpPr txBox="1">
            <a:spLocks/>
          </p:cNvSpPr>
          <p:nvPr/>
        </p:nvSpPr>
        <p:spPr>
          <a:xfrm>
            <a:off x="1120614" y="1157145"/>
            <a:ext cx="6151043" cy="3289999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000" dirty="0"/>
              <a:t>Up to this point, we used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sz="20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sz="2000" dirty="0"/>
              <a:t> particles with Cartesian coordinates </a:t>
            </a:r>
            <a:r>
              <a:rPr lang="en-US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sz="2000" i="1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sz="2000" dirty="0"/>
              <a:t> to describe the mechanical system (rock)</a:t>
            </a:r>
          </a:p>
          <a:p>
            <a:r>
              <a:rPr lang="en-US" sz="2000" dirty="0"/>
              <a:t>However, the variational approach allows much broader parameterizations by arbitrary selections of </a:t>
            </a:r>
            <a:r>
              <a:rPr lang="en-US" sz="2000" dirty="0">
                <a:solidFill>
                  <a:srgbClr val="7030A0"/>
                </a:solidFill>
              </a:rPr>
              <a:t>generalized coordinates </a:t>
            </a:r>
            <a:r>
              <a:rPr lang="en-US" sz="2000" dirty="0"/>
              <a:t>to describe the state of the system</a:t>
            </a:r>
          </a:p>
          <a:p>
            <a:pPr lvl="1"/>
            <a:r>
              <a:rPr lang="en-US" sz="1900" dirty="0"/>
              <a:t>The generalized coordinates should be some parameters which are the simplest, most sensitive, or most important for the goals of  analysis </a:t>
            </a:r>
          </a:p>
          <a:p>
            <a:pPr lvl="2"/>
            <a:r>
              <a:rPr lang="en-US" sz="1500" dirty="0"/>
              <a:t>For example, the green or red elements of bridges undergoing compression and tension, or shearing angles of a rock sample on the right)</a:t>
            </a:r>
          </a:p>
          <a:p>
            <a:r>
              <a:rPr lang="en-US" sz="2000" dirty="0"/>
              <a:t> The equation of stationary action is the same </a:t>
            </a:r>
            <a:r>
              <a:rPr lang="en-US" sz="2000" dirty="0">
                <a:solidFill>
                  <a:srgbClr val="7030A0"/>
                </a:solidFill>
              </a:rPr>
              <a:t>in any coordinates                                       </a:t>
            </a:r>
          </a:p>
        </p:txBody>
      </p:sp>
      <p:sp>
        <p:nvSpPr>
          <p:cNvPr id="11" name="Rectangle 4">
            <a:extLst>
              <a:ext uri="{FF2B5EF4-FFF2-40B4-BE49-F238E27FC236}">
                <a16:creationId xmlns:a16="http://schemas.microsoft.com/office/drawing/2014/main" id="{855A77C6-C55C-0C27-ED67-6259AFDF18D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CA"/>
          </a:p>
        </p:txBody>
      </p:sp>
      <p:graphicFrame>
        <p:nvGraphicFramePr>
          <p:cNvPr id="16" name="Object 15">
            <a:extLst>
              <a:ext uri="{FF2B5EF4-FFF2-40B4-BE49-F238E27FC236}">
                <a16:creationId xmlns:a16="http://schemas.microsoft.com/office/drawing/2014/main" id="{251BDC83-3028-2844-201D-7B50B36A5ED7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018826974"/>
              </p:ext>
            </p:extLst>
          </p:nvPr>
        </p:nvGraphicFramePr>
        <p:xfrm>
          <a:off x="4419600" y="5791200"/>
          <a:ext cx="946150" cy="381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9" imgW="622080" imgH="253800" progId="Equation.DSMT4">
                  <p:embed/>
                </p:oleObj>
              </mc:Choice>
              <mc:Fallback>
                <p:oleObj name="Equation" r:id="rId9" imgW="622080" imgH="253800" progId="Equation.DSMT4">
                  <p:embed/>
                  <p:pic>
                    <p:nvPicPr>
                      <p:cNvPr id="16" name="Object 15">
                        <a:extLst>
                          <a:ext uri="{FF2B5EF4-FFF2-40B4-BE49-F238E27FC236}">
                            <a16:creationId xmlns:a16="http://schemas.microsoft.com/office/drawing/2014/main" id="{251BDC83-3028-2844-201D-7B50B36A5ED7}"/>
                          </a:ext>
                        </a:extLst>
                      </p:cNvPr>
                      <p:cNvPicPr preferRelativeResize="0">
                        <a:picLocks noChangeArrowheads="1"/>
                      </p:cNvPicPr>
                      <p:nvPr/>
                    </p:nvPicPr>
                    <p:blipFill>
                      <a:blip r:embed="rId10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419600" y="5791200"/>
                        <a:ext cx="946150" cy="381000"/>
                      </a:xfrm>
                      <a:prstGeom prst="rect">
                        <a:avLst/>
                      </a:prstGeom>
                      <a:solidFill>
                        <a:srgbClr val="FFFFFF"/>
                      </a:solidFill>
                    </p:spPr>
                  </p:pic>
                </p:oleObj>
              </mc:Fallback>
            </mc:AlternateContent>
          </a:graphicData>
        </a:graphic>
      </p:graphicFrame>
      <p:sp>
        <p:nvSpPr>
          <p:cNvPr id="17" name="TextBox 16">
            <a:extLst>
              <a:ext uri="{FF2B5EF4-FFF2-40B4-BE49-F238E27FC236}">
                <a16:creationId xmlns:a16="http://schemas.microsoft.com/office/drawing/2014/main" id="{A3186B84-CEFC-092D-EEBF-0A96E56489FE}"/>
              </a:ext>
            </a:extLst>
          </p:cNvPr>
          <p:cNvSpPr txBox="1"/>
          <p:nvPr/>
        </p:nvSpPr>
        <p:spPr>
          <a:xfrm>
            <a:off x="3657204" y="5770831"/>
            <a:ext cx="5389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dirty="0"/>
              <a:t>and</a:t>
            </a:r>
          </a:p>
        </p:txBody>
      </p:sp>
      <p:graphicFrame>
        <p:nvGraphicFramePr>
          <p:cNvPr id="18" name="Object 17">
            <a:extLst>
              <a:ext uri="{FF2B5EF4-FFF2-40B4-BE49-F238E27FC236}">
                <a16:creationId xmlns:a16="http://schemas.microsoft.com/office/drawing/2014/main" id="{B3D4CDF2-11C2-0C71-411F-186A3CDFD3D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98162441"/>
              </p:ext>
            </p:extLst>
          </p:nvPr>
        </p:nvGraphicFramePr>
        <p:xfrm>
          <a:off x="5287498" y="5368939"/>
          <a:ext cx="193675" cy="304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1" imgW="126720" imgH="203040" progId="Equation.DSMT4">
                  <p:embed/>
                </p:oleObj>
              </mc:Choice>
              <mc:Fallback>
                <p:oleObj name="Equation" r:id="rId11" imgW="126720" imgH="203040" progId="Equation.DSMT4">
                  <p:embed/>
                  <p:pic>
                    <p:nvPicPr>
                      <p:cNvPr id="18" name="Object 17">
                        <a:extLst>
                          <a:ext uri="{FF2B5EF4-FFF2-40B4-BE49-F238E27FC236}">
                            <a16:creationId xmlns:a16="http://schemas.microsoft.com/office/drawing/2014/main" id="{B3D4CDF2-11C2-0C71-411F-186A3CDFD3D0}"/>
                          </a:ext>
                        </a:extLst>
                      </p:cNvPr>
                      <p:cNvPicPr preferRelativeResize="0">
                        <a:picLocks noChangeArrowheads="1"/>
                      </p:cNvPicPr>
                      <p:nvPr/>
                    </p:nvPicPr>
                    <p:blipFill>
                      <a:blip r:embed="rId12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287498" y="5368939"/>
                        <a:ext cx="193675" cy="304800"/>
                      </a:xfrm>
                      <a:prstGeom prst="rect">
                        <a:avLst/>
                      </a:prstGeom>
                      <a:solidFill>
                        <a:srgbClr val="FFFFFF"/>
                      </a:solidFill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20" name="Picture 19" descr="A black and white image of a person's face&#10;&#10;Description automatically generated with medium confidence">
            <a:extLst>
              <a:ext uri="{FF2B5EF4-FFF2-40B4-BE49-F238E27FC236}">
                <a16:creationId xmlns:a16="http://schemas.microsoft.com/office/drawing/2014/main" id="{74FECADF-0AA0-E04D-0021-B18DF3F5F7B1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82714" y="4067668"/>
            <a:ext cx="1338072" cy="758952"/>
          </a:xfrm>
          <a:prstGeom prst="rect">
            <a:avLst/>
          </a:prstGeom>
        </p:spPr>
      </p:pic>
      <p:sp>
        <p:nvSpPr>
          <p:cNvPr id="21" name="TextBox 20">
            <a:extLst>
              <a:ext uri="{FF2B5EF4-FFF2-40B4-BE49-F238E27FC236}">
                <a16:creationId xmlns:a16="http://schemas.microsoft.com/office/drawing/2014/main" id="{5F08F596-380A-B3CB-3A2D-E8458234ED52}"/>
              </a:ext>
            </a:extLst>
          </p:cNvPr>
          <p:cNvSpPr txBox="1"/>
          <p:nvPr/>
        </p:nvSpPr>
        <p:spPr>
          <a:xfrm>
            <a:off x="10282714" y="4938714"/>
            <a:ext cx="117647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i="1" dirty="0">
                <a:solidFill>
                  <a:srgbClr val="C00000"/>
                </a:solidFill>
                <a:latin typeface="Symbol" panose="05050102010706020507" pitchFamily="18" charset="2"/>
              </a:rPr>
              <a:t>f</a:t>
            </a:r>
            <a:r>
              <a:rPr lang="en-CA" dirty="0">
                <a:solidFill>
                  <a:srgbClr val="C00000"/>
                </a:solidFill>
              </a:rPr>
              <a:t>, </a:t>
            </a:r>
            <a:r>
              <a:rPr lang="en-CA" i="1" dirty="0" err="1">
                <a:solidFill>
                  <a:srgbClr val="C00000"/>
                </a:solidFill>
                <a:latin typeface="Symbol" panose="05050102010706020507" pitchFamily="18" charset="2"/>
              </a:rPr>
              <a:t>a</a:t>
            </a:r>
            <a:r>
              <a:rPr lang="en-CA" i="1" baseline="-25000" dirty="0" err="1">
                <a:solidFill>
                  <a:srgbClr val="C00000"/>
                </a:solidFill>
              </a:rPr>
              <a:t>ij</a:t>
            </a:r>
            <a:r>
              <a:rPr lang="en-CA" i="1" dirty="0">
                <a:solidFill>
                  <a:srgbClr val="C00000"/>
                </a:solidFill>
              </a:rPr>
              <a:t>, </a:t>
            </a:r>
            <a:r>
              <a:rPr lang="en-CA" i="1" dirty="0">
                <a:solidFill>
                  <a:srgbClr val="C00000"/>
                </a:solidFill>
                <a:latin typeface="Symbol" panose="05050102010706020507" pitchFamily="18" charset="2"/>
              </a:rPr>
              <a:t>d</a:t>
            </a:r>
            <a:r>
              <a:rPr lang="en-CA" i="1" dirty="0">
                <a:solidFill>
                  <a:srgbClr val="C00000"/>
                </a:solidFill>
              </a:rPr>
              <a:t>T, </a:t>
            </a:r>
            <a:r>
              <a:rPr lang="en-CA" i="1" dirty="0">
                <a:solidFill>
                  <a:srgbClr val="C00000"/>
                </a:solidFill>
                <a:latin typeface="Symbol" panose="05050102010706020507" pitchFamily="18" charset="2"/>
              </a:rPr>
              <a:t>q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BD567BE3-FF42-1231-2662-FEE7472AC0C1}"/>
              </a:ext>
            </a:extLst>
          </p:cNvPr>
          <p:cNvSpPr txBox="1"/>
          <p:nvPr/>
        </p:nvSpPr>
        <p:spPr>
          <a:xfrm>
            <a:off x="8852367" y="4077812"/>
            <a:ext cx="40107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i="1" dirty="0">
                <a:solidFill>
                  <a:srgbClr val="C00000"/>
                </a:solidFill>
                <a:latin typeface="Symbol" panose="05050102010706020507" pitchFamily="18" charset="2"/>
              </a:rPr>
              <a:t>j</a:t>
            </a:r>
            <a:r>
              <a:rPr lang="en-CA" baseline="-25000" dirty="0">
                <a:solidFill>
                  <a:srgbClr val="C00000"/>
                </a:solidFill>
                <a:latin typeface="Symbol" panose="05050102010706020507" pitchFamily="18" charset="2"/>
              </a:rPr>
              <a:t>1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6BF7FB60-8CBA-9919-74CB-3867588E9CFF}"/>
              </a:ext>
            </a:extLst>
          </p:cNvPr>
          <p:cNvSpPr txBox="1"/>
          <p:nvPr/>
        </p:nvSpPr>
        <p:spPr>
          <a:xfrm>
            <a:off x="8684779" y="4661715"/>
            <a:ext cx="5686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i="1" dirty="0">
                <a:solidFill>
                  <a:srgbClr val="C00000"/>
                </a:solidFill>
                <a:latin typeface="Symbol" panose="05050102010706020507" pitchFamily="18" charset="2"/>
              </a:rPr>
              <a:t>j</a:t>
            </a:r>
            <a:r>
              <a:rPr lang="en-CA" baseline="-25000" dirty="0">
                <a:solidFill>
                  <a:srgbClr val="C00000"/>
                </a:solidFill>
                <a:latin typeface="Symbol" panose="05050102010706020507" pitchFamily="18" charset="2"/>
              </a:rPr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78018613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8693D4A9-6DCA-FC1C-FF59-FD0BBE91514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20612" y="5136278"/>
            <a:ext cx="8317301" cy="425084"/>
          </a:xfrm>
        </p:spPr>
        <p:txBody>
          <a:bodyPr>
            <a:normAutofit/>
          </a:bodyPr>
          <a:lstStyle/>
          <a:p>
            <a:r>
              <a:rPr lang="en-US" sz="2000" dirty="0"/>
              <a:t>Adding forces of friction from dissipation function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r>
              <a:rPr lang="en-US" sz="2000" dirty="0"/>
              <a:t>, this equation becomes:</a:t>
            </a:r>
            <a:endParaRPr lang="en-US" sz="2000" dirty="0">
              <a:solidFill>
                <a:schemeClr val="accent4">
                  <a:lumMod val="50000"/>
                </a:schemeClr>
              </a:solidFill>
            </a:endParaRPr>
          </a:p>
          <a:p>
            <a:endParaRPr lang="en-US" sz="2000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BC20F51-19B7-A2E5-9E5B-C4078A4CE3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2962" y="206931"/>
            <a:ext cx="8164288" cy="998723"/>
          </a:xfrm>
        </p:spPr>
        <p:txBody>
          <a:bodyPr>
            <a:normAutofit/>
          </a:bodyPr>
          <a:lstStyle/>
          <a:p>
            <a:r>
              <a:rPr lang="en-CA" sz="3200" dirty="0"/>
              <a:t>Euler-Lagrange equations</a:t>
            </a: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EC38E535-2187-AB2F-0F7C-60888E103200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CA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0B54059-5E18-AEAF-CD11-AFD6D07DAC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CA" dirty="0"/>
              <a:t>Euler-Lagrange Equations</a:t>
            </a: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6114FC5B-D388-67CE-2CC0-3F915ABA63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7E1DAD-4979-4288-AA49-3B811F18F449}" type="slidenum">
              <a:rPr lang="en-CA" smtClean="0"/>
              <a:t>10</a:t>
            </a:fld>
            <a:endParaRPr lang="en-CA" dirty="0"/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00430F0B-92A5-85AB-AD77-951422D22319}"/>
              </a:ext>
            </a:extLst>
          </p:cNvPr>
          <p:cNvSpPr txBox="1">
            <a:spLocks/>
          </p:cNvSpPr>
          <p:nvPr/>
        </p:nvSpPr>
        <p:spPr>
          <a:xfrm>
            <a:off x="1120614" y="1157147"/>
            <a:ext cx="9688900" cy="64564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000" dirty="0"/>
              <a:t>In terms of the generalized variables, the perturbation of action                         equals (summation over repeated subscripts ‘</a:t>
            </a:r>
            <a:r>
              <a:rPr lang="en-US" sz="2000" i="1" baseline="-25000" dirty="0" err="1"/>
              <a:t>i</a:t>
            </a:r>
            <a:r>
              <a:rPr lang="en-US" sz="2000" dirty="0"/>
              <a:t>’ assumed) </a:t>
            </a:r>
            <a:endParaRPr lang="en-US" sz="2000" dirty="0">
              <a:solidFill>
                <a:srgbClr val="7030A0"/>
              </a:solidFill>
            </a:endParaRPr>
          </a:p>
        </p:txBody>
      </p:sp>
      <p:sp>
        <p:nvSpPr>
          <p:cNvPr id="11" name="Rectangle 4">
            <a:extLst>
              <a:ext uri="{FF2B5EF4-FFF2-40B4-BE49-F238E27FC236}">
                <a16:creationId xmlns:a16="http://schemas.microsoft.com/office/drawing/2014/main" id="{855A77C6-C55C-0C27-ED67-6259AFDF18D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CA"/>
          </a:p>
        </p:txBody>
      </p:sp>
      <p:graphicFrame>
        <p:nvGraphicFramePr>
          <p:cNvPr id="15" name="Object 14">
            <a:extLst>
              <a:ext uri="{FF2B5EF4-FFF2-40B4-BE49-F238E27FC236}">
                <a16:creationId xmlns:a16="http://schemas.microsoft.com/office/drawing/2014/main" id="{AA1B763B-2B12-1E46-7683-E7477A43A1BA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645731822"/>
              </p:ext>
            </p:extLst>
          </p:nvPr>
        </p:nvGraphicFramePr>
        <p:xfrm>
          <a:off x="8153400" y="944771"/>
          <a:ext cx="1066801" cy="8255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596641" imgH="495085" progId="Equation.DSMT4">
                  <p:embed/>
                </p:oleObj>
              </mc:Choice>
              <mc:Fallback>
                <p:oleObj name="Equation" r:id="rId2" imgW="596641" imgH="495085" progId="Equation.DSMT4">
                  <p:embed/>
                  <p:pic>
                    <p:nvPicPr>
                      <p:cNvPr id="0" name="Object 1"/>
                      <p:cNvPicPr preferRelativeResize="0">
                        <a:picLocks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153400" y="944771"/>
                        <a:ext cx="1066801" cy="825562"/>
                      </a:xfrm>
                      <a:prstGeom prst="rect">
                        <a:avLst/>
                      </a:prstGeom>
                      <a:solidFill>
                        <a:srgbClr val="FFFFFF"/>
                      </a:solidFill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0" name="Object 19">
            <a:extLst>
              <a:ext uri="{FF2B5EF4-FFF2-40B4-BE49-F238E27FC236}">
                <a16:creationId xmlns:a16="http://schemas.microsoft.com/office/drawing/2014/main" id="{97A4DF06-2FD5-7B4A-5B75-8F730869A441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83143942"/>
              </p:ext>
            </p:extLst>
          </p:nvPr>
        </p:nvGraphicFramePr>
        <p:xfrm>
          <a:off x="3358002" y="1836995"/>
          <a:ext cx="3231917" cy="72882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1777229" imgH="495085" progId="Equation.DSMT4">
                  <p:embed/>
                </p:oleObj>
              </mc:Choice>
              <mc:Fallback>
                <p:oleObj name="Equation" r:id="rId4" imgW="1777229" imgH="495085" progId="Equation.DSMT4">
                  <p:embed/>
                  <p:pic>
                    <p:nvPicPr>
                      <p:cNvPr id="0" name="Object 3"/>
                      <p:cNvPicPr>
                        <a:picLocks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358002" y="1836995"/>
                        <a:ext cx="3231917" cy="728826"/>
                      </a:xfrm>
                      <a:prstGeom prst="rect">
                        <a:avLst/>
                      </a:prstGeom>
                      <a:solidFill>
                        <a:srgbClr val="FFFFFF"/>
                      </a:solidFill>
                    </p:spPr>
                  </p:pic>
                </p:oleObj>
              </mc:Fallback>
            </mc:AlternateContent>
          </a:graphicData>
        </a:graphic>
      </p:graphicFrame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D52CBBC1-8D4D-8601-2373-1A192B101A4D}"/>
              </a:ext>
            </a:extLst>
          </p:cNvPr>
          <p:cNvSpPr txBox="1">
            <a:spLocks/>
          </p:cNvSpPr>
          <p:nvPr/>
        </p:nvSpPr>
        <p:spPr>
          <a:xfrm>
            <a:off x="1458379" y="2593785"/>
            <a:ext cx="9688900" cy="5412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800" dirty="0"/>
              <a:t>Transforming the second term by integration by parts, so that it contains </a:t>
            </a:r>
            <a:r>
              <a:rPr lang="en-US" sz="1800" i="1" dirty="0" err="1">
                <a:latin typeface="Symbol" panose="05050102010706020507" pitchFamily="18" charset="2"/>
              </a:rPr>
              <a:t>d</a:t>
            </a:r>
            <a:r>
              <a:rPr lang="en-US" sz="18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q</a:t>
            </a:r>
            <a:r>
              <a:rPr lang="en-US" sz="1800" i="1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sz="1800" dirty="0">
                <a:cs typeface="Times New Roman" panose="02020603050405020304" pitchFamily="18" charset="0"/>
              </a:rPr>
              <a:t> this eq. becomes</a:t>
            </a:r>
            <a:r>
              <a:rPr lang="en-US" sz="1800" dirty="0"/>
              <a:t>: </a:t>
            </a:r>
            <a:endParaRPr lang="en-US" sz="1800" dirty="0">
              <a:solidFill>
                <a:srgbClr val="7030A0"/>
              </a:solidFill>
            </a:endParaRPr>
          </a:p>
        </p:txBody>
      </p:sp>
      <p:graphicFrame>
        <p:nvGraphicFramePr>
          <p:cNvPr id="23" name="Object 22">
            <a:extLst>
              <a:ext uri="{FF2B5EF4-FFF2-40B4-BE49-F238E27FC236}">
                <a16:creationId xmlns:a16="http://schemas.microsoft.com/office/drawing/2014/main" id="{B9F7F0C2-05CF-102F-8140-DD44DEAA371A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871927240"/>
              </p:ext>
            </p:extLst>
          </p:nvPr>
        </p:nvGraphicFramePr>
        <p:xfrm>
          <a:off x="3227388" y="3064555"/>
          <a:ext cx="3467100" cy="7461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1917360" imgH="495000" progId="Equation.DSMT4">
                  <p:embed/>
                </p:oleObj>
              </mc:Choice>
              <mc:Fallback>
                <p:oleObj name="Equation" r:id="rId6" imgW="1917360" imgH="495000" progId="Equation.DSMT4">
                  <p:embed/>
                  <p:pic>
                    <p:nvPicPr>
                      <p:cNvPr id="0" name="Object 5"/>
                      <p:cNvPicPr preferRelativeResize="0">
                        <a:picLocks noChangeArrowheads="1"/>
                      </p:cNvPicPr>
                      <p:nvPr/>
                    </p:nvPicPr>
                    <p:blipFill>
                      <a:blip r:embed="rId7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27388" y="3064555"/>
                        <a:ext cx="3467100" cy="746125"/>
                      </a:xfrm>
                      <a:prstGeom prst="rect">
                        <a:avLst/>
                      </a:prstGeom>
                      <a:solidFill>
                        <a:srgbClr val="FFFFFF"/>
                      </a:solidFill>
                    </p:spPr>
                  </p:pic>
                </p:oleObj>
              </mc:Fallback>
            </mc:AlternateContent>
          </a:graphicData>
        </a:graphic>
      </p:graphicFrame>
      <p:sp>
        <p:nvSpPr>
          <p:cNvPr id="24" name="Content Placeholder 2">
            <a:extLst>
              <a:ext uri="{FF2B5EF4-FFF2-40B4-BE49-F238E27FC236}">
                <a16:creationId xmlns:a16="http://schemas.microsoft.com/office/drawing/2014/main" id="{8B91A5B3-60B9-6D41-F2B3-A8053EB8E6FA}"/>
              </a:ext>
            </a:extLst>
          </p:cNvPr>
          <p:cNvSpPr txBox="1">
            <a:spLocks/>
          </p:cNvSpPr>
          <p:nvPr/>
        </p:nvSpPr>
        <p:spPr>
          <a:xfrm>
            <a:off x="1120613" y="3939303"/>
            <a:ext cx="8796273" cy="64564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000" dirty="0"/>
              <a:t>Therefore, for any </a:t>
            </a:r>
            <a:r>
              <a:rPr lang="en-US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q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>
                <a:cs typeface="Times New Roman" panose="02020603050405020304" pitchFamily="18" charset="0"/>
              </a:rPr>
              <a:t>must satisfy the Euler-Lagrange equation:</a:t>
            </a:r>
            <a:endParaRPr lang="en-US" sz="2000" dirty="0">
              <a:solidFill>
                <a:srgbClr val="7030A0"/>
              </a:solidFill>
              <a:cs typeface="Times New Roman" panose="02020603050405020304" pitchFamily="18" charset="0"/>
            </a:endParaRPr>
          </a:p>
        </p:txBody>
      </p:sp>
      <p:graphicFrame>
        <p:nvGraphicFramePr>
          <p:cNvPr id="26" name="Object 25">
            <a:extLst>
              <a:ext uri="{FF2B5EF4-FFF2-40B4-BE49-F238E27FC236}">
                <a16:creationId xmlns:a16="http://schemas.microsoft.com/office/drawing/2014/main" id="{05079DE4-3FD1-31A3-3CE1-384D5016B2D9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836654389"/>
              </p:ext>
            </p:extLst>
          </p:nvPr>
        </p:nvGraphicFramePr>
        <p:xfrm>
          <a:off x="3751327" y="4319499"/>
          <a:ext cx="2137844" cy="64564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8" imgW="1384200" imgH="431640" progId="Equation.DSMT4">
                  <p:embed/>
                </p:oleObj>
              </mc:Choice>
              <mc:Fallback>
                <p:oleObj name="Equation" r:id="rId8" imgW="1384200" imgH="431640" progId="Equation.DSMT4">
                  <p:embed/>
                  <p:pic>
                    <p:nvPicPr>
                      <p:cNvPr id="0" name="Object 7"/>
                      <p:cNvPicPr preferRelativeResize="0">
                        <a:picLocks noChangeArrowheads="1"/>
                      </p:cNvPicPr>
                      <p:nvPr/>
                    </p:nvPicPr>
                    <p:blipFill>
                      <a:blip r:embed="rId9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751327" y="4319499"/>
                        <a:ext cx="2137844" cy="645640"/>
                      </a:xfrm>
                      <a:prstGeom prst="rect">
                        <a:avLst/>
                      </a:prstGeom>
                      <a:solidFill>
                        <a:srgbClr val="FFFFFF"/>
                      </a:solidFill>
                    </p:spPr>
                  </p:pic>
                </p:oleObj>
              </mc:Fallback>
            </mc:AlternateContent>
          </a:graphicData>
        </a:graphic>
      </p:graphicFrame>
      <p:sp>
        <p:nvSpPr>
          <p:cNvPr id="27" name="TextBox 26">
            <a:extLst>
              <a:ext uri="{FF2B5EF4-FFF2-40B4-BE49-F238E27FC236}">
                <a16:creationId xmlns:a16="http://schemas.microsoft.com/office/drawing/2014/main" id="{E770FDB9-2FBA-8515-7CB9-D0D794F72A51}"/>
              </a:ext>
            </a:extLst>
          </p:cNvPr>
          <p:cNvSpPr txBox="1"/>
          <p:nvPr/>
        </p:nvSpPr>
        <p:spPr>
          <a:xfrm>
            <a:off x="6302829" y="4354225"/>
            <a:ext cx="463731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1600" dirty="0">
                <a:solidFill>
                  <a:schemeClr val="accent4">
                    <a:lumMod val="50000"/>
                  </a:schemeClr>
                </a:solidFill>
              </a:rPr>
              <a:t>This expression is called the functional derivative of functional </a:t>
            </a:r>
            <a:r>
              <a:rPr lang="en-CA" sz="1600" i="1" dirty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</a:t>
            </a:r>
            <a:r>
              <a:rPr lang="en-CA" sz="1600" dirty="0">
                <a:solidFill>
                  <a:schemeClr val="accent4">
                    <a:lumMod val="50000"/>
                  </a:schemeClr>
                </a:solidFill>
              </a:rPr>
              <a:t> with respect to function </a:t>
            </a:r>
            <a:r>
              <a:rPr lang="en-CA" sz="1600" i="1" dirty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</a:t>
            </a:r>
            <a:r>
              <a:rPr lang="en-CA" sz="1600" i="1" baseline="-25000" dirty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CA" sz="1600" dirty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CA" sz="1600" i="1" dirty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CA" sz="1600" dirty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8F713679-7999-C4AE-4B07-4E98D8FCA095}"/>
              </a:ext>
            </a:extLst>
          </p:cNvPr>
          <p:cNvSpPr/>
          <p:nvPr/>
        </p:nvSpPr>
        <p:spPr>
          <a:xfrm>
            <a:off x="968827" y="3952576"/>
            <a:ext cx="10482944" cy="2274052"/>
          </a:xfrm>
          <a:prstGeom prst="rect">
            <a:avLst/>
          </a:prstGeom>
          <a:noFill/>
          <a:ln w="127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graphicFrame>
        <p:nvGraphicFramePr>
          <p:cNvPr id="30" name="Object 29">
            <a:extLst>
              <a:ext uri="{FF2B5EF4-FFF2-40B4-BE49-F238E27FC236}">
                <a16:creationId xmlns:a16="http://schemas.microsoft.com/office/drawing/2014/main" id="{4B363F81-97AB-5CDF-2373-588483002CCC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874054181"/>
              </p:ext>
            </p:extLst>
          </p:nvPr>
        </p:nvGraphicFramePr>
        <p:xfrm>
          <a:off x="3729864" y="5491006"/>
          <a:ext cx="2159307" cy="65942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0" imgW="1346200" imgH="431800" progId="Equation.DSMT4">
                  <p:embed/>
                </p:oleObj>
              </mc:Choice>
              <mc:Fallback>
                <p:oleObj name="Equation" r:id="rId10" imgW="1346200" imgH="431800" progId="Equation.DSMT4">
                  <p:embed/>
                  <p:pic>
                    <p:nvPicPr>
                      <p:cNvPr id="0" name="Object 9"/>
                      <p:cNvPicPr preferRelativeResize="0">
                        <a:picLocks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729864" y="5491006"/>
                        <a:ext cx="2159307" cy="659422"/>
                      </a:xfrm>
                      <a:prstGeom prst="rect">
                        <a:avLst/>
                      </a:prstGeom>
                      <a:solidFill>
                        <a:srgbClr val="FFFFFF"/>
                      </a:solidFill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85078479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C20F51-19B7-A2E5-9E5B-C4078A4CE3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2962" y="206932"/>
            <a:ext cx="8164288" cy="964798"/>
          </a:xfrm>
        </p:spPr>
        <p:txBody>
          <a:bodyPr>
            <a:normAutofit/>
          </a:bodyPr>
          <a:lstStyle/>
          <a:p>
            <a:r>
              <a:rPr lang="en-CA" sz="3200" dirty="0"/>
              <a:t>Generalized momentum, forces, and energy</a:t>
            </a: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EC38E535-2187-AB2F-0F7C-60888E103200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CA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0B54059-5E18-AEAF-CD11-AFD6D07DAC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CA" dirty="0"/>
              <a:t>Euler-Lagrange Equations</a:t>
            </a: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6114FC5B-D388-67CE-2CC0-3F915ABA63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7E1DAD-4979-4288-AA49-3B811F18F449}" type="slidenum">
              <a:rPr lang="en-CA" smtClean="0"/>
              <a:t>11</a:t>
            </a:fld>
            <a:endParaRPr lang="en-CA" dirty="0"/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00430F0B-92A5-85AB-AD77-951422D22319}"/>
              </a:ext>
            </a:extLst>
          </p:cNvPr>
          <p:cNvSpPr txBox="1">
            <a:spLocks/>
          </p:cNvSpPr>
          <p:nvPr/>
        </p:nvSpPr>
        <p:spPr>
          <a:xfrm>
            <a:off x="1120612" y="1276892"/>
            <a:ext cx="10228425" cy="282701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000" dirty="0"/>
              <a:t>The derivative</a:t>
            </a:r>
            <a:endParaRPr lang="en-US" sz="2000" dirty="0">
              <a:solidFill>
                <a:srgbClr val="7030A0"/>
              </a:solidFill>
            </a:endParaRPr>
          </a:p>
          <a:p>
            <a:pPr marL="0" indent="0">
              <a:buNone/>
            </a:pPr>
            <a:r>
              <a:rPr lang="en-US" sz="2000" dirty="0"/>
              <a:t>     is called </a:t>
            </a:r>
            <a:r>
              <a:rPr lang="en-US" sz="2000" dirty="0">
                <a:solidFill>
                  <a:srgbClr val="7030A0"/>
                </a:solidFill>
              </a:rPr>
              <a:t>the generalized momentum</a:t>
            </a:r>
            <a:r>
              <a:rPr lang="en-US" sz="2000" dirty="0"/>
              <a:t>:</a:t>
            </a:r>
          </a:p>
          <a:p>
            <a:pPr lvl="1"/>
            <a:r>
              <a:rPr lang="en-US" sz="1800" dirty="0"/>
              <a:t>Regular momentum when </a:t>
            </a:r>
            <a:r>
              <a:rPr lang="en-US" sz="1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q</a:t>
            </a:r>
            <a:r>
              <a:rPr lang="en-US" sz="18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sz="1800" dirty="0"/>
              <a:t> is a coordinate</a:t>
            </a:r>
          </a:p>
          <a:p>
            <a:pPr lvl="1"/>
            <a:r>
              <a:rPr lang="en-US" sz="1800" dirty="0"/>
              <a:t>Angular momentum when </a:t>
            </a:r>
            <a:r>
              <a:rPr lang="en-US" sz="1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q</a:t>
            </a:r>
            <a:r>
              <a:rPr lang="en-US" sz="18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sz="1800" dirty="0"/>
              <a:t> is a rotation angle, etc.</a:t>
            </a:r>
          </a:p>
          <a:p>
            <a:pPr lvl="1"/>
            <a:endParaRPr lang="en-US" sz="1800" dirty="0"/>
          </a:p>
          <a:p>
            <a:r>
              <a:rPr lang="en-US" sz="2000" dirty="0"/>
              <a:t>Similarly, the derivatives                   and                    are </a:t>
            </a:r>
            <a:r>
              <a:rPr lang="en-US" sz="2000" dirty="0">
                <a:solidFill>
                  <a:srgbClr val="7030A0"/>
                </a:solidFill>
              </a:rPr>
              <a:t>generalized forces</a:t>
            </a:r>
            <a:r>
              <a:rPr lang="en-US" sz="2000" dirty="0"/>
              <a:t> (conservative and dissipative</a:t>
            </a:r>
            <a:r>
              <a:rPr lang="en-US" sz="2000" dirty="0">
                <a:solidFill>
                  <a:srgbClr val="7030A0"/>
                </a:solidFill>
              </a:rPr>
              <a:t>  </a:t>
            </a:r>
          </a:p>
          <a:p>
            <a:r>
              <a:rPr lang="en-US" sz="2000" dirty="0"/>
              <a:t>Therefore, the Euler-Lagrange equations become just like second Newton’s law:</a:t>
            </a:r>
          </a:p>
          <a:p>
            <a:pPr lvl="1"/>
            <a:endParaRPr lang="en-US" sz="1800" dirty="0"/>
          </a:p>
        </p:txBody>
      </p:sp>
      <p:sp>
        <p:nvSpPr>
          <p:cNvPr id="11" name="Rectangle 4">
            <a:extLst>
              <a:ext uri="{FF2B5EF4-FFF2-40B4-BE49-F238E27FC236}">
                <a16:creationId xmlns:a16="http://schemas.microsoft.com/office/drawing/2014/main" id="{855A77C6-C55C-0C27-ED67-6259AFDF18D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CA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25407ECA-B8C3-262F-BD0D-749CF9CDBFD2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CA"/>
          </a:p>
        </p:txBody>
      </p:sp>
      <p:graphicFrame>
        <p:nvGraphicFramePr>
          <p:cNvPr id="4" name="Object 3">
            <a:extLst>
              <a:ext uri="{FF2B5EF4-FFF2-40B4-BE49-F238E27FC236}">
                <a16:creationId xmlns:a16="http://schemas.microsoft.com/office/drawing/2014/main" id="{CB744F01-9455-6577-2970-696009DFCFB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333175146"/>
              </p:ext>
            </p:extLst>
          </p:nvPr>
        </p:nvGraphicFramePr>
        <p:xfrm>
          <a:off x="3187700" y="1113521"/>
          <a:ext cx="850900" cy="62819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545760" imgH="431640" progId="Equation.DSMT4">
                  <p:embed/>
                </p:oleObj>
              </mc:Choice>
              <mc:Fallback>
                <p:oleObj name="Equation" r:id="rId2" imgW="545760" imgH="431640" progId="Equation.DSMT4">
                  <p:embed/>
                  <p:pic>
                    <p:nvPicPr>
                      <p:cNvPr id="0" name="Object 1"/>
                      <p:cNvPicPr preferRelativeResize="0">
                        <a:picLocks noChangeArrowheads="1"/>
                      </p:cNvPicPr>
                      <p:nvPr/>
                    </p:nvPicPr>
                    <p:blipFill>
                      <a:blip r:embed="rId3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187700" y="1113521"/>
                        <a:ext cx="850900" cy="628196"/>
                      </a:xfrm>
                      <a:prstGeom prst="rect">
                        <a:avLst/>
                      </a:prstGeom>
                      <a:solidFill>
                        <a:srgbClr val="FFFFFF"/>
                      </a:solidFill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" name="Object 12">
            <a:extLst>
              <a:ext uri="{FF2B5EF4-FFF2-40B4-BE49-F238E27FC236}">
                <a16:creationId xmlns:a16="http://schemas.microsoft.com/office/drawing/2014/main" id="{9F2950BB-13EC-1E1B-AFAB-719D4637F1AA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174836487"/>
              </p:ext>
            </p:extLst>
          </p:nvPr>
        </p:nvGraphicFramePr>
        <p:xfrm>
          <a:off x="4038600" y="2863850"/>
          <a:ext cx="742950" cy="6286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558720" imgH="431640" progId="Equation.DSMT4">
                  <p:embed/>
                </p:oleObj>
              </mc:Choice>
              <mc:Fallback>
                <p:oleObj name="Equation" r:id="rId4" imgW="558720" imgH="431640" progId="Equation.DSMT4">
                  <p:embed/>
                  <p:pic>
                    <p:nvPicPr>
                      <p:cNvPr id="0" name="Object 3"/>
                      <p:cNvPicPr>
                        <a:picLocks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038600" y="2863850"/>
                        <a:ext cx="742950" cy="628650"/>
                      </a:xfrm>
                      <a:prstGeom prst="rect">
                        <a:avLst/>
                      </a:prstGeom>
                      <a:solidFill>
                        <a:srgbClr val="FFFFFF"/>
                      </a:solidFill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6" name="Object 15">
            <a:extLst>
              <a:ext uri="{FF2B5EF4-FFF2-40B4-BE49-F238E27FC236}">
                <a16:creationId xmlns:a16="http://schemas.microsoft.com/office/drawing/2014/main" id="{A1006FD9-DAF8-7681-DF1C-36AEB6BDE85D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377337839"/>
              </p:ext>
            </p:extLst>
          </p:nvPr>
        </p:nvGraphicFramePr>
        <p:xfrm>
          <a:off x="5573178" y="2900338"/>
          <a:ext cx="868135" cy="5921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647640" imgH="431640" progId="Equation.DSMT4">
                  <p:embed/>
                </p:oleObj>
              </mc:Choice>
              <mc:Fallback>
                <p:oleObj name="Equation" r:id="rId6" imgW="647640" imgH="431640" progId="Equation.DSMT4">
                  <p:embed/>
                  <p:pic>
                    <p:nvPicPr>
                      <p:cNvPr id="0" name="Object 5"/>
                      <p:cNvPicPr preferRelativeResize="0">
                        <a:picLocks noChangeArrowheads="1"/>
                      </p:cNvPicPr>
                      <p:nvPr/>
                    </p:nvPicPr>
                    <p:blipFill>
                      <a:blip r:embed="rId7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573178" y="2900338"/>
                        <a:ext cx="868135" cy="592162"/>
                      </a:xfrm>
                      <a:prstGeom prst="rect">
                        <a:avLst/>
                      </a:prstGeom>
                      <a:solidFill>
                        <a:srgbClr val="FFFFFF"/>
                      </a:solidFill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8" name="Object 17">
            <a:extLst>
              <a:ext uri="{FF2B5EF4-FFF2-40B4-BE49-F238E27FC236}">
                <a16:creationId xmlns:a16="http://schemas.microsoft.com/office/drawing/2014/main" id="{E4735F42-0063-5701-EA6E-53C3EF53B8BE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901165255"/>
              </p:ext>
            </p:extLst>
          </p:nvPr>
        </p:nvGraphicFramePr>
        <p:xfrm>
          <a:off x="4310742" y="4070932"/>
          <a:ext cx="1578429" cy="66126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8" imgW="812447" imgH="393529" progId="Equation.DSMT4">
                  <p:embed/>
                </p:oleObj>
              </mc:Choice>
              <mc:Fallback>
                <p:oleObj name="Equation" r:id="rId8" imgW="812447" imgH="393529" progId="Equation.DSMT4">
                  <p:embed/>
                  <p:pic>
                    <p:nvPicPr>
                      <p:cNvPr id="0" name="Object 7"/>
                      <p:cNvPicPr preferRelativeResize="0">
                        <a:picLocks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310742" y="4070932"/>
                        <a:ext cx="1578429" cy="661264"/>
                      </a:xfrm>
                      <a:prstGeom prst="rect">
                        <a:avLst/>
                      </a:prstGeom>
                      <a:solidFill>
                        <a:srgbClr val="FFFFFF"/>
                      </a:solidFill>
                    </p:spPr>
                  </p:pic>
                </p:oleObj>
              </mc:Fallback>
            </mc:AlternateContent>
          </a:graphicData>
        </a:graphic>
      </p:graphicFrame>
      <p:sp>
        <p:nvSpPr>
          <p:cNvPr id="25" name="Content Placeholder 2">
            <a:extLst>
              <a:ext uri="{FF2B5EF4-FFF2-40B4-BE49-F238E27FC236}">
                <a16:creationId xmlns:a16="http://schemas.microsoft.com/office/drawing/2014/main" id="{39E41717-5C00-1B1A-F5DA-FB4674567E0E}"/>
              </a:ext>
            </a:extLst>
          </p:cNvPr>
          <p:cNvSpPr txBox="1">
            <a:spLocks/>
          </p:cNvSpPr>
          <p:nvPr/>
        </p:nvSpPr>
        <p:spPr>
          <a:xfrm>
            <a:off x="1120612" y="4849774"/>
            <a:ext cx="10228425" cy="16054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000" dirty="0"/>
              <a:t>Function                          (if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sz="20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sz="2000" dirty="0"/>
              <a:t> is expressed through  </a:t>
            </a:r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q</a:t>
            </a:r>
            <a:r>
              <a:rPr lang="en-US" sz="2000" dirty="0"/>
              <a:t> and      ) is called the </a:t>
            </a:r>
            <a:r>
              <a:rPr lang="en-US" sz="2000" dirty="0">
                <a:solidFill>
                  <a:srgbClr val="7030A0"/>
                </a:solidFill>
              </a:rPr>
              <a:t>generalized energy </a:t>
            </a:r>
            <a:r>
              <a:rPr lang="en-US" sz="2000" dirty="0"/>
              <a:t>(total mechanical energy of the system; </a:t>
            </a:r>
            <a:r>
              <a:rPr lang="en-US" sz="1600" dirty="0">
                <a:solidFill>
                  <a:schemeClr val="accent4">
                    <a:lumMod val="50000"/>
                  </a:schemeClr>
                </a:solidFill>
              </a:rPr>
              <a:t>again note the summation over repeated subscripts ‘</a:t>
            </a:r>
            <a:r>
              <a:rPr lang="en-US" sz="1600" i="1" dirty="0" err="1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sz="1600" dirty="0">
                <a:solidFill>
                  <a:schemeClr val="accent4">
                    <a:lumMod val="50000"/>
                  </a:schemeClr>
                </a:solidFill>
              </a:rPr>
              <a:t>’</a:t>
            </a:r>
            <a:r>
              <a:rPr lang="en-US" sz="2000" dirty="0"/>
              <a:t>) </a:t>
            </a:r>
          </a:p>
          <a:p>
            <a:pPr lvl="1"/>
            <a:r>
              <a:rPr lang="en-US" sz="1800" dirty="0"/>
              <a:t>Function </a:t>
            </a:r>
            <a:r>
              <a:rPr lang="en-US" sz="1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sz="1800" dirty="0"/>
              <a:t> is also called </a:t>
            </a:r>
            <a:r>
              <a:rPr lang="en-US" sz="1800" u="sng" dirty="0"/>
              <a:t>the Hamiltonian</a:t>
            </a:r>
            <a:r>
              <a:rPr lang="en-US" sz="1800" dirty="0"/>
              <a:t> if expressed through </a:t>
            </a:r>
            <a:r>
              <a:rPr 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 </a:t>
            </a:r>
            <a:r>
              <a:rPr lang="en-US" sz="1800" dirty="0"/>
              <a:t>and </a:t>
            </a:r>
            <a:r>
              <a:rPr 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q</a:t>
            </a:r>
            <a:r>
              <a:rPr lang="en-US" sz="1800" dirty="0"/>
              <a:t>, or </a:t>
            </a:r>
            <a:r>
              <a:rPr lang="en-US" sz="1800" u="sng" dirty="0"/>
              <a:t>the Helmholtz free energy </a:t>
            </a:r>
            <a:r>
              <a:rPr lang="en-US" sz="1800" dirty="0"/>
              <a:t>if adding effects of temperature                    </a:t>
            </a:r>
          </a:p>
        </p:txBody>
      </p:sp>
      <p:graphicFrame>
        <p:nvGraphicFramePr>
          <p:cNvPr id="31" name="Object 30">
            <a:extLst>
              <a:ext uri="{FF2B5EF4-FFF2-40B4-BE49-F238E27FC236}">
                <a16:creationId xmlns:a16="http://schemas.microsoft.com/office/drawing/2014/main" id="{A6BBF68A-8449-9797-CBF4-A8AD4AED71CE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813403003"/>
              </p:ext>
            </p:extLst>
          </p:nvPr>
        </p:nvGraphicFramePr>
        <p:xfrm>
          <a:off x="2497780" y="4861966"/>
          <a:ext cx="1150937" cy="3571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0" imgW="799920" imgH="228600" progId="Equation.DSMT4">
                  <p:embed/>
                </p:oleObj>
              </mc:Choice>
              <mc:Fallback>
                <p:oleObj name="Equation" r:id="rId10" imgW="799920" imgH="228600" progId="Equation.DSMT4">
                  <p:embed/>
                  <p:pic>
                    <p:nvPicPr>
                      <p:cNvPr id="0" name="Object 9"/>
                      <p:cNvPicPr preferRelativeResize="0">
                        <a:picLocks noChangeArrowheads="1"/>
                      </p:cNvPicPr>
                      <p:nvPr/>
                    </p:nvPicPr>
                    <p:blipFill>
                      <a:blip r:embed="rId11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497780" y="4861966"/>
                        <a:ext cx="1150937" cy="357188"/>
                      </a:xfrm>
                      <a:prstGeom prst="rect">
                        <a:avLst/>
                      </a:prstGeom>
                      <a:solidFill>
                        <a:srgbClr val="FFFFFF"/>
                      </a:solidFill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2" name="Object 31">
            <a:extLst>
              <a:ext uri="{FF2B5EF4-FFF2-40B4-BE49-F238E27FC236}">
                <a16:creationId xmlns:a16="http://schemas.microsoft.com/office/drawing/2014/main" id="{E17CD689-19A8-BB98-4A41-5D851B0AE777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050109866"/>
              </p:ext>
            </p:extLst>
          </p:nvPr>
        </p:nvGraphicFramePr>
        <p:xfrm>
          <a:off x="7327758" y="4861966"/>
          <a:ext cx="182563" cy="317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2" imgW="126720" imgH="203040" progId="Equation.DSMT4">
                  <p:embed/>
                </p:oleObj>
              </mc:Choice>
              <mc:Fallback>
                <p:oleObj name="Equation" r:id="rId12" imgW="126720" imgH="203040" progId="Equation.DSMT4">
                  <p:embed/>
                  <p:pic>
                    <p:nvPicPr>
                      <p:cNvPr id="31" name="Object 30">
                        <a:extLst>
                          <a:ext uri="{FF2B5EF4-FFF2-40B4-BE49-F238E27FC236}">
                            <a16:creationId xmlns:a16="http://schemas.microsoft.com/office/drawing/2014/main" id="{A6BBF68A-8449-9797-CBF4-A8AD4AED71CE}"/>
                          </a:ext>
                        </a:extLst>
                      </p:cNvPr>
                      <p:cNvPicPr preferRelativeResize="0">
                        <a:picLocks noChangeArrowheads="1"/>
                      </p:cNvPicPr>
                      <p:nvPr/>
                    </p:nvPicPr>
                    <p:blipFill>
                      <a:blip r:embed="rId13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327758" y="4861966"/>
                        <a:ext cx="182563" cy="317500"/>
                      </a:xfrm>
                      <a:prstGeom prst="rect">
                        <a:avLst/>
                      </a:prstGeom>
                      <a:solidFill>
                        <a:srgbClr val="FFFFFF"/>
                      </a:solidFill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52475052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C20F51-19B7-A2E5-9E5B-C4078A4CE3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2962" y="206931"/>
            <a:ext cx="8164288" cy="998723"/>
          </a:xfrm>
        </p:spPr>
        <p:txBody>
          <a:bodyPr>
            <a:normAutofit/>
          </a:bodyPr>
          <a:lstStyle/>
          <a:p>
            <a:r>
              <a:rPr lang="en-CA" sz="3200" dirty="0"/>
              <a:t>Conservation laws</a:t>
            </a: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EC38E535-2187-AB2F-0F7C-60888E103200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CA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0B54059-5E18-AEAF-CD11-AFD6D07DAC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CA" dirty="0"/>
              <a:t>Conservation Laws</a:t>
            </a: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6114FC5B-D388-67CE-2CC0-3F915ABA63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7E1DAD-4979-4288-AA49-3B811F18F449}" type="slidenum">
              <a:rPr lang="en-CA" smtClean="0"/>
              <a:t>12</a:t>
            </a:fld>
            <a:endParaRPr lang="en-CA" dirty="0"/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00430F0B-92A5-85AB-AD77-951422D22319}"/>
              </a:ext>
            </a:extLst>
          </p:cNvPr>
          <p:cNvSpPr txBox="1">
            <a:spLocks/>
          </p:cNvSpPr>
          <p:nvPr/>
        </p:nvSpPr>
        <p:spPr>
          <a:xfrm>
            <a:off x="1120614" y="1157147"/>
            <a:ext cx="9688900" cy="130869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000" dirty="0">
                <a:solidFill>
                  <a:srgbClr val="7030A0"/>
                </a:solidFill>
              </a:rPr>
              <a:t>Conservation laws </a:t>
            </a:r>
            <a:r>
              <a:rPr lang="en-US" sz="2000" dirty="0"/>
              <a:t>are obtained by noting the general properties of functions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L</a:t>
            </a:r>
            <a:r>
              <a:rPr lang="en-US" sz="2000" dirty="0"/>
              <a:t> and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lvl="1"/>
            <a:r>
              <a:rPr lang="en-US" sz="1800" dirty="0">
                <a:solidFill>
                  <a:srgbClr val="7030A0"/>
                </a:solidFill>
                <a:cs typeface="Times New Roman" panose="02020603050405020304" pitchFamily="18" charset="0"/>
              </a:rPr>
              <a:t>Conservation of mechanical energy</a:t>
            </a:r>
            <a:r>
              <a:rPr lang="en-US" sz="1800" dirty="0">
                <a:cs typeface="Times New Roman" panose="02020603050405020304" pitchFamily="18" charset="0"/>
              </a:rPr>
              <a:t>: If </a:t>
            </a:r>
            <a:r>
              <a:rPr lang="en-US" sz="1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= 0 </a:t>
            </a:r>
            <a:r>
              <a:rPr lang="en-US" sz="1800" dirty="0">
                <a:cs typeface="Times New Roman" panose="02020603050405020304" pitchFamily="18" charset="0"/>
              </a:rPr>
              <a:t>and function </a:t>
            </a:r>
            <a:r>
              <a:rPr lang="en-US" sz="1800" i="1" dirty="0">
                <a:cs typeface="Times New Roman" panose="02020603050405020304" pitchFamily="18" charset="0"/>
              </a:rPr>
              <a:t>L</a:t>
            </a:r>
            <a:r>
              <a:rPr lang="en-US" sz="1800" dirty="0">
                <a:cs typeface="Times New Roman" panose="02020603050405020304" pitchFamily="18" charset="0"/>
              </a:rPr>
              <a:t> is explicitly independent of time, then </a:t>
            </a:r>
            <a:r>
              <a:rPr lang="en-US" sz="1800" u="sng" dirty="0">
                <a:cs typeface="Times New Roman" panose="02020603050405020304" pitchFamily="18" charset="0"/>
              </a:rPr>
              <a:t>the total mechanical energy </a:t>
            </a:r>
            <a:r>
              <a:rPr lang="en-US" sz="1800" i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sz="1800" u="sng" dirty="0">
                <a:cs typeface="Times New Roman" panose="02020603050405020304" pitchFamily="18" charset="0"/>
              </a:rPr>
              <a:t> is conserved</a:t>
            </a:r>
            <a:r>
              <a:rPr lang="en-US" sz="1800" dirty="0">
                <a:cs typeface="Times New Roman" panose="02020603050405020304" pitchFamily="18" charset="0"/>
              </a:rPr>
              <a:t>: </a:t>
            </a:r>
          </a:p>
        </p:txBody>
      </p:sp>
      <p:sp>
        <p:nvSpPr>
          <p:cNvPr id="11" name="Rectangle 4">
            <a:extLst>
              <a:ext uri="{FF2B5EF4-FFF2-40B4-BE49-F238E27FC236}">
                <a16:creationId xmlns:a16="http://schemas.microsoft.com/office/drawing/2014/main" id="{855A77C6-C55C-0C27-ED67-6259AFDF18D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CA"/>
          </a:p>
        </p:txBody>
      </p:sp>
      <p:graphicFrame>
        <p:nvGraphicFramePr>
          <p:cNvPr id="9" name="Object 8">
            <a:extLst>
              <a:ext uri="{FF2B5EF4-FFF2-40B4-BE49-F238E27FC236}">
                <a16:creationId xmlns:a16="http://schemas.microsoft.com/office/drawing/2014/main" id="{A94C86D5-A740-46CA-FBFD-93F0F63D86FD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598431403"/>
              </p:ext>
            </p:extLst>
          </p:nvPr>
        </p:nvGraphicFramePr>
        <p:xfrm>
          <a:off x="3292928" y="2226848"/>
          <a:ext cx="5606144" cy="71233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3594100" imgH="431800" progId="Equation.DSMT4">
                  <p:embed/>
                </p:oleObj>
              </mc:Choice>
              <mc:Fallback>
                <p:oleObj name="Equation" r:id="rId2" imgW="3594100" imgH="431800" progId="Equation.DSMT4">
                  <p:embed/>
                  <p:pic>
                    <p:nvPicPr>
                      <p:cNvPr id="0" name="Object 1"/>
                      <p:cNvPicPr preferRelativeResize="0">
                        <a:picLocks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92928" y="2226848"/>
                        <a:ext cx="5606144" cy="712334"/>
                      </a:xfrm>
                      <a:prstGeom prst="rect">
                        <a:avLst/>
                      </a:prstGeom>
                      <a:solidFill>
                        <a:srgbClr val="FFFFFF"/>
                      </a:solidFill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7050A1F3-3794-F296-AC2A-1F0063D5D893}"/>
              </a:ext>
            </a:extLst>
          </p:cNvPr>
          <p:cNvSpPr txBox="1">
            <a:spLocks/>
          </p:cNvSpPr>
          <p:nvPr/>
        </p:nvSpPr>
        <p:spPr>
          <a:xfrm>
            <a:off x="1022643" y="3174669"/>
            <a:ext cx="9688900" cy="71233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1"/>
            <a:r>
              <a:rPr lang="en-US" sz="1800" dirty="0">
                <a:solidFill>
                  <a:srgbClr val="7030A0"/>
                </a:solidFill>
                <a:cs typeface="Times New Roman" panose="02020603050405020304" pitchFamily="18" charset="0"/>
              </a:rPr>
              <a:t>Conservation of momentum</a:t>
            </a:r>
            <a:r>
              <a:rPr lang="en-US" sz="1800" dirty="0">
                <a:cs typeface="Times New Roman" panose="02020603050405020304" pitchFamily="18" charset="0"/>
              </a:rPr>
              <a:t>: If </a:t>
            </a:r>
            <a:r>
              <a:rPr lang="en-US" sz="1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= 0 </a:t>
            </a:r>
            <a:r>
              <a:rPr lang="en-US" sz="1800" dirty="0">
                <a:cs typeface="Times New Roman" panose="02020603050405020304" pitchFamily="18" charset="0"/>
              </a:rPr>
              <a:t>and function </a:t>
            </a:r>
            <a:r>
              <a:rPr lang="en-US" sz="1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L</a:t>
            </a:r>
            <a:r>
              <a:rPr lang="en-US" sz="1800" dirty="0">
                <a:cs typeface="Times New Roman" panose="02020603050405020304" pitchFamily="18" charset="0"/>
              </a:rPr>
              <a:t> is explicitly independent of some </a:t>
            </a:r>
            <a:r>
              <a:rPr lang="en-US" sz="1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q</a:t>
            </a:r>
            <a:r>
              <a:rPr lang="en-US" sz="1800" i="1" baseline="-25000" dirty="0">
                <a:cs typeface="Times New Roman" panose="02020603050405020304" pitchFamily="18" charset="0"/>
              </a:rPr>
              <a:t>i</a:t>
            </a:r>
            <a:r>
              <a:rPr lang="en-US" sz="1800" dirty="0">
                <a:cs typeface="Times New Roman" panose="02020603050405020304" pitchFamily="18" charset="0"/>
              </a:rPr>
              <a:t>, then the corresponding </a:t>
            </a:r>
            <a:r>
              <a:rPr lang="en-US" sz="1800" u="sng" dirty="0">
                <a:cs typeface="Times New Roman" panose="02020603050405020304" pitchFamily="18" charset="0"/>
              </a:rPr>
              <a:t>momentum </a:t>
            </a:r>
            <a:r>
              <a:rPr lang="en-US" sz="1800" i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sz="1800" i="1" u="sng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sz="1800" u="sng" dirty="0">
                <a:cs typeface="Times New Roman" panose="02020603050405020304" pitchFamily="18" charset="0"/>
              </a:rPr>
              <a:t> is conserved</a:t>
            </a:r>
            <a:r>
              <a:rPr lang="en-US" sz="1800" dirty="0">
                <a:cs typeface="Times New Roman" panose="02020603050405020304" pitchFamily="18" charset="0"/>
              </a:rPr>
              <a:t>: </a:t>
            </a:r>
          </a:p>
        </p:txBody>
      </p:sp>
      <p:graphicFrame>
        <p:nvGraphicFramePr>
          <p:cNvPr id="14" name="Object 13">
            <a:extLst>
              <a:ext uri="{FF2B5EF4-FFF2-40B4-BE49-F238E27FC236}">
                <a16:creationId xmlns:a16="http://schemas.microsoft.com/office/drawing/2014/main" id="{A8ACA67A-F7A4-8D42-5534-785FE33F255D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954863888"/>
              </p:ext>
            </p:extLst>
          </p:nvPr>
        </p:nvGraphicFramePr>
        <p:xfrm>
          <a:off x="3976688" y="3893126"/>
          <a:ext cx="2246312" cy="7254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1155600" imgH="431640" progId="Equation.DSMT4">
                  <p:embed/>
                </p:oleObj>
              </mc:Choice>
              <mc:Fallback>
                <p:oleObj name="Equation" r:id="rId4" imgW="1155600" imgH="431640" progId="Equation.DSMT4">
                  <p:embed/>
                  <p:pic>
                    <p:nvPicPr>
                      <p:cNvPr id="18" name="Object 17">
                        <a:extLst>
                          <a:ext uri="{FF2B5EF4-FFF2-40B4-BE49-F238E27FC236}">
                            <a16:creationId xmlns:a16="http://schemas.microsoft.com/office/drawing/2014/main" id="{E4735F42-0063-5701-EA6E-53C3EF53B8BE}"/>
                          </a:ext>
                        </a:extLst>
                      </p:cNvPr>
                      <p:cNvPicPr preferRelativeResize="0">
                        <a:picLocks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976688" y="3893126"/>
                        <a:ext cx="2246312" cy="725488"/>
                      </a:xfrm>
                      <a:prstGeom prst="rect">
                        <a:avLst/>
                      </a:prstGeom>
                      <a:solidFill>
                        <a:srgbClr val="FFFFFF"/>
                      </a:solidFill>
                    </p:spPr>
                  </p:pic>
                </p:oleObj>
              </mc:Fallback>
            </mc:AlternateContent>
          </a:graphicData>
        </a:graphic>
      </p:graphicFrame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F6A52E85-C1CF-DF21-3C96-F190FE782D00}"/>
              </a:ext>
            </a:extLst>
          </p:cNvPr>
          <p:cNvSpPr txBox="1">
            <a:spLocks/>
          </p:cNvSpPr>
          <p:nvPr/>
        </p:nvSpPr>
        <p:spPr>
          <a:xfrm>
            <a:off x="1120614" y="4644240"/>
            <a:ext cx="9688900" cy="130869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000" dirty="0"/>
              <a:t>If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r>
              <a:rPr lang="en-US" sz="2000" dirty="0"/>
              <a:t> </a:t>
            </a:r>
            <a:r>
              <a:rPr lang="en-US" sz="2000" dirty="0">
                <a:sym typeface="Symbol" panose="05050102010706020507" pitchFamily="18" charset="2"/>
              </a:rPr>
              <a:t>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0</a:t>
            </a:r>
            <a:r>
              <a:rPr lang="en-US" sz="2000" dirty="0">
                <a:cs typeface="Times New Roman" panose="02020603050405020304" pitchFamily="18" charset="0"/>
                <a:sym typeface="Symbol" panose="05050102010706020507" pitchFamily="18" charset="2"/>
              </a:rPr>
              <a:t>, mechanical energy varies (dissipates) at rate </a:t>
            </a:r>
            <a:endParaRPr lang="en-US" sz="1800" dirty="0">
              <a:cs typeface="Times New Roman" panose="02020603050405020304" pitchFamily="18" charset="0"/>
            </a:endParaRPr>
          </a:p>
        </p:txBody>
      </p:sp>
      <p:graphicFrame>
        <p:nvGraphicFramePr>
          <p:cNvPr id="18" name="Object 17">
            <a:extLst>
              <a:ext uri="{FF2B5EF4-FFF2-40B4-BE49-F238E27FC236}">
                <a16:creationId xmlns:a16="http://schemas.microsoft.com/office/drawing/2014/main" id="{9127DAA7-B132-8032-9691-90D5F415069E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064814032"/>
              </p:ext>
            </p:extLst>
          </p:nvPr>
        </p:nvGraphicFramePr>
        <p:xfrm>
          <a:off x="3976688" y="4994851"/>
          <a:ext cx="2109787" cy="762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1257120" imgH="431640" progId="Equation.DSMT4">
                  <p:embed/>
                </p:oleObj>
              </mc:Choice>
              <mc:Fallback>
                <p:oleObj name="Equation" r:id="rId6" imgW="1257120" imgH="431640" progId="Equation.DSMT4">
                  <p:embed/>
                  <p:pic>
                    <p:nvPicPr>
                      <p:cNvPr id="0" name="Object 3"/>
                      <p:cNvPicPr preferRelativeResize="0">
                        <a:picLocks noChangeArrowheads="1"/>
                      </p:cNvPicPr>
                      <p:nvPr/>
                    </p:nvPicPr>
                    <p:blipFill>
                      <a:blip r:embed="rId7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976688" y="4994851"/>
                        <a:ext cx="2109787" cy="762000"/>
                      </a:xfrm>
                      <a:prstGeom prst="rect">
                        <a:avLst/>
                      </a:prstGeom>
                      <a:solidFill>
                        <a:srgbClr val="FFFFFF"/>
                      </a:solidFill>
                    </p:spPr>
                  </p:pic>
                </p:oleObj>
              </mc:Fallback>
            </mc:AlternateContent>
          </a:graphicData>
        </a:graphic>
      </p:graphicFrame>
      <p:sp>
        <p:nvSpPr>
          <p:cNvPr id="19" name="TextBox 18">
            <a:extLst>
              <a:ext uri="{FF2B5EF4-FFF2-40B4-BE49-F238E27FC236}">
                <a16:creationId xmlns:a16="http://schemas.microsoft.com/office/drawing/2014/main" id="{702C47EC-4592-306E-CD0A-EB5BFB5E056F}"/>
              </a:ext>
            </a:extLst>
          </p:cNvPr>
          <p:cNvSpPr txBox="1"/>
          <p:nvPr/>
        </p:nvSpPr>
        <p:spPr>
          <a:xfrm>
            <a:off x="6600145" y="5147190"/>
            <a:ext cx="369569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CA" sz="1600" dirty="0">
                <a:solidFill>
                  <a:srgbClr val="7030A0"/>
                </a:solidFill>
              </a:rPr>
              <a:t>If function </a:t>
            </a:r>
            <a:r>
              <a:rPr lang="en-CA" sz="1600" i="1" dirty="0">
                <a:solidFill>
                  <a:srgbClr val="7030A0"/>
                </a:solidFill>
              </a:rPr>
              <a:t>D</a:t>
            </a:r>
            <a:r>
              <a:rPr lang="en-CA" sz="1600" dirty="0">
                <a:solidFill>
                  <a:srgbClr val="7030A0"/>
                </a:solidFill>
              </a:rPr>
              <a:t> is quadratic (as it usually is), this rate equals (</a:t>
            </a:r>
            <a:r>
              <a:rPr lang="en-CA" sz="16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-2</a:t>
            </a:r>
            <a:r>
              <a:rPr lang="en-CA" sz="1600" i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r>
              <a:rPr lang="en-CA" sz="16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55943351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C20F51-19B7-A2E5-9E5B-C4078A4CE3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2962" y="206931"/>
            <a:ext cx="8164288" cy="998723"/>
          </a:xfrm>
        </p:spPr>
        <p:txBody>
          <a:bodyPr>
            <a:normAutofit/>
          </a:bodyPr>
          <a:lstStyle/>
          <a:p>
            <a:r>
              <a:rPr lang="en-CA" sz="3200" dirty="0"/>
              <a:t>Spatially-dependent variables (fields)</a:t>
            </a: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EC38E535-2187-AB2F-0F7C-60888E103200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CA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0B54059-5E18-AEAF-CD11-AFD6D07DAC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CA" dirty="0"/>
              <a:t>Fields</a:t>
            </a: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6114FC5B-D388-67CE-2CC0-3F915ABA63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7E1DAD-4979-4288-AA49-3B811F18F449}" type="slidenum">
              <a:rPr lang="en-CA" smtClean="0"/>
              <a:t>13</a:t>
            </a:fld>
            <a:endParaRPr lang="en-CA" dirty="0"/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00430F0B-92A5-85AB-AD77-951422D22319}"/>
              </a:ext>
            </a:extLst>
          </p:cNvPr>
          <p:cNvSpPr txBox="1">
            <a:spLocks/>
          </p:cNvSpPr>
          <p:nvPr/>
        </p:nvSpPr>
        <p:spPr>
          <a:xfrm>
            <a:off x="1120614" y="1157146"/>
            <a:ext cx="9688900" cy="228751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000" dirty="0"/>
              <a:t>When modeling continuous media, variables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q</a:t>
            </a:r>
            <a:r>
              <a:rPr lang="en-US" sz="20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sz="2000" dirty="0"/>
              <a:t> often represent functions of spatial coordinates </a:t>
            </a:r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x.</a:t>
            </a:r>
            <a:r>
              <a:rPr lang="en-US" sz="2000" dirty="0"/>
              <a:t> Therefore, in addition to </a:t>
            </a:r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q</a:t>
            </a:r>
            <a:r>
              <a:rPr lang="en-US" sz="2000" dirty="0"/>
              <a:t> and time derivatives    , the </a:t>
            </a:r>
            <a:r>
              <a:rPr lang="en-US" sz="2000" dirty="0" err="1"/>
              <a:t>Lagrangian</a:t>
            </a:r>
            <a:r>
              <a:rPr lang="en-US" sz="2000" dirty="0"/>
              <a:t> and dissipation functions depend on the </a:t>
            </a:r>
            <a:r>
              <a:rPr lang="en-US" sz="2000" dirty="0">
                <a:solidFill>
                  <a:srgbClr val="7030A0"/>
                </a:solidFill>
              </a:rPr>
              <a:t>spatial derivatives </a:t>
            </a:r>
            <a:r>
              <a:rPr lang="en-US" sz="2000" dirty="0"/>
              <a:t>of </a:t>
            </a:r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q:</a:t>
            </a:r>
          </a:p>
          <a:p>
            <a:pPr lvl="1"/>
            <a:r>
              <a:rPr lang="en-US" sz="1800" dirty="0"/>
              <a:t>For example, this is the common case in the mechanics of solids: </a:t>
            </a:r>
            <a:r>
              <a:rPr lang="en-US" sz="1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q</a:t>
            </a:r>
            <a:r>
              <a:rPr lang="en-US" sz="18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sz="1800" dirty="0"/>
              <a:t> is the components of spatially-variable displacement, and their spatial derivatives are </a:t>
            </a:r>
            <a:r>
              <a:rPr lang="en-US" sz="1800" u="sng" dirty="0"/>
              <a:t>the strain tensor</a:t>
            </a:r>
          </a:p>
          <a:p>
            <a:r>
              <a:rPr lang="en-US" sz="2000" dirty="0"/>
              <a:t>Let us denote the spatial derivative with respect to coordinate </a:t>
            </a:r>
            <a:r>
              <a:rPr lang="en-US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sz="2000" i="1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j</a:t>
            </a:r>
            <a:r>
              <a:rPr lang="en-US" sz="2000" dirty="0"/>
              <a:t> by comma in the subscript: </a:t>
            </a:r>
            <a:endParaRPr lang="en-US" sz="1800" dirty="0">
              <a:cs typeface="Times New Roman" panose="02020603050405020304" pitchFamily="18" charset="0"/>
            </a:endParaRPr>
          </a:p>
        </p:txBody>
      </p:sp>
      <p:sp>
        <p:nvSpPr>
          <p:cNvPr id="11" name="Rectangle 4">
            <a:extLst>
              <a:ext uri="{FF2B5EF4-FFF2-40B4-BE49-F238E27FC236}">
                <a16:creationId xmlns:a16="http://schemas.microsoft.com/office/drawing/2014/main" id="{855A77C6-C55C-0C27-ED67-6259AFDF18D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CA"/>
          </a:p>
        </p:txBody>
      </p:sp>
      <p:graphicFrame>
        <p:nvGraphicFramePr>
          <p:cNvPr id="4" name="Object 3">
            <a:extLst>
              <a:ext uri="{FF2B5EF4-FFF2-40B4-BE49-F238E27FC236}">
                <a16:creationId xmlns:a16="http://schemas.microsoft.com/office/drawing/2014/main" id="{4A164E39-7928-BD28-608E-D3DEB67841CB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053131832"/>
              </p:ext>
            </p:extLst>
          </p:nvPr>
        </p:nvGraphicFramePr>
        <p:xfrm>
          <a:off x="3268634" y="4639017"/>
          <a:ext cx="5145201" cy="67339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2679700" imgH="444500" progId="Equation.DSMT4">
                  <p:embed/>
                </p:oleObj>
              </mc:Choice>
              <mc:Fallback>
                <p:oleObj name="Equation" r:id="rId2" imgW="2679700" imgH="444500" progId="Equation.DSMT4">
                  <p:embed/>
                  <p:pic>
                    <p:nvPicPr>
                      <p:cNvPr id="0" name="Object 1"/>
                      <p:cNvPicPr preferRelativeResize="0">
                        <a:picLocks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68634" y="4639017"/>
                        <a:ext cx="5145201" cy="673394"/>
                      </a:xfrm>
                      <a:prstGeom prst="rect">
                        <a:avLst/>
                      </a:prstGeom>
                      <a:solidFill>
                        <a:srgbClr val="FFFFFF"/>
                      </a:solidFill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Object 4">
            <a:extLst>
              <a:ext uri="{FF2B5EF4-FFF2-40B4-BE49-F238E27FC236}">
                <a16:creationId xmlns:a16="http://schemas.microsoft.com/office/drawing/2014/main" id="{87C4B935-5A49-94AF-16B4-CB5F5DDA7C7D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820456402"/>
              </p:ext>
            </p:extLst>
          </p:nvPr>
        </p:nvGraphicFramePr>
        <p:xfrm>
          <a:off x="7865124" y="1474737"/>
          <a:ext cx="182563" cy="317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126720" imgH="203040" progId="Equation.DSMT4">
                  <p:embed/>
                </p:oleObj>
              </mc:Choice>
              <mc:Fallback>
                <p:oleObj name="Equation" r:id="rId4" imgW="126720" imgH="203040" progId="Equation.DSMT4">
                  <p:embed/>
                  <p:pic>
                    <p:nvPicPr>
                      <p:cNvPr id="32" name="Object 31">
                        <a:extLst>
                          <a:ext uri="{FF2B5EF4-FFF2-40B4-BE49-F238E27FC236}">
                            <a16:creationId xmlns:a16="http://schemas.microsoft.com/office/drawing/2014/main" id="{E17CD689-19A8-BB98-4A41-5D851B0AE777}"/>
                          </a:ext>
                        </a:extLst>
                      </p:cNvPr>
                      <p:cNvPicPr preferRelativeResize="0">
                        <a:picLocks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865124" y="1474737"/>
                        <a:ext cx="182563" cy="317500"/>
                      </a:xfrm>
                      <a:prstGeom prst="rect">
                        <a:avLst/>
                      </a:prstGeom>
                      <a:solidFill>
                        <a:srgbClr val="FFFFFF"/>
                      </a:solidFill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5" name="Object 14">
            <a:extLst>
              <a:ext uri="{FF2B5EF4-FFF2-40B4-BE49-F238E27FC236}">
                <a16:creationId xmlns:a16="http://schemas.microsoft.com/office/drawing/2014/main" id="{62CFD599-98BF-4125-6964-E86A50003B85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272185103"/>
              </p:ext>
            </p:extLst>
          </p:nvPr>
        </p:nvGraphicFramePr>
        <p:xfrm>
          <a:off x="2848985" y="3073400"/>
          <a:ext cx="992187" cy="711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622080" imgH="444240" progId="Equation.DSMT4">
                  <p:embed/>
                </p:oleObj>
              </mc:Choice>
              <mc:Fallback>
                <p:oleObj name="Equation" r:id="rId6" imgW="622080" imgH="444240" progId="Equation.DSMT4">
                  <p:embed/>
                  <p:pic>
                    <p:nvPicPr>
                      <p:cNvPr id="0" name="Object 3"/>
                      <p:cNvPicPr preferRelativeResize="0">
                        <a:picLocks noChangeArrowheads="1"/>
                      </p:cNvPicPr>
                      <p:nvPr/>
                    </p:nvPicPr>
                    <p:blipFill>
                      <a:blip r:embed="rId7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848985" y="3073400"/>
                        <a:ext cx="992187" cy="711200"/>
                      </a:xfrm>
                      <a:prstGeom prst="rect">
                        <a:avLst/>
                      </a:prstGeom>
                      <a:solidFill>
                        <a:srgbClr val="FFFFFF"/>
                      </a:solidFill>
                    </p:spPr>
                  </p:pic>
                </p:oleObj>
              </mc:Fallback>
            </mc:AlternateContent>
          </a:graphicData>
        </a:graphic>
      </p:graphicFrame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F036C8C3-5CE8-672A-064D-3BD6C89383B7}"/>
              </a:ext>
            </a:extLst>
          </p:cNvPr>
          <p:cNvSpPr txBox="1">
            <a:spLocks/>
          </p:cNvSpPr>
          <p:nvPr/>
        </p:nvSpPr>
        <p:spPr>
          <a:xfrm>
            <a:off x="1120614" y="3901974"/>
            <a:ext cx="9688900" cy="78961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000" dirty="0"/>
              <a:t>Then, the </a:t>
            </a:r>
            <a:r>
              <a:rPr lang="en-US" sz="2000" dirty="0">
                <a:solidFill>
                  <a:srgbClr val="7030A0"/>
                </a:solidFill>
              </a:rPr>
              <a:t>Euler-Lagrange equations include additional spatial derivatives similar to the derivatives with respect to </a:t>
            </a:r>
            <a:r>
              <a:rPr lang="en-US" sz="2000" i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sz="2000" dirty="0"/>
              <a:t>: </a:t>
            </a:r>
            <a:endParaRPr lang="en-US" sz="1800" dirty="0">
              <a:cs typeface="Times New Roman" panose="02020603050405020304" pitchFamily="18" charset="0"/>
            </a:endParaRPr>
          </a:p>
        </p:txBody>
      </p:sp>
      <p:graphicFrame>
        <p:nvGraphicFramePr>
          <p:cNvPr id="3" name="Object 2">
            <a:extLst>
              <a:ext uri="{FF2B5EF4-FFF2-40B4-BE49-F238E27FC236}">
                <a16:creationId xmlns:a16="http://schemas.microsoft.com/office/drawing/2014/main" id="{7196E672-4CFD-9658-B398-7B3C5912E4B9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494023248"/>
              </p:ext>
            </p:extLst>
          </p:nvPr>
        </p:nvGraphicFramePr>
        <p:xfrm>
          <a:off x="7956406" y="1730037"/>
          <a:ext cx="1666875" cy="381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8" imgW="1091880" imgH="253800" progId="Equation.DSMT4">
                  <p:embed/>
                </p:oleObj>
              </mc:Choice>
              <mc:Fallback>
                <p:oleObj name="Equation" r:id="rId8" imgW="1091880" imgH="253800" progId="Equation.DSMT4">
                  <p:embed/>
                  <p:pic>
                    <p:nvPicPr>
                      <p:cNvPr id="4" name="Object 3">
                        <a:extLst>
                          <a:ext uri="{FF2B5EF4-FFF2-40B4-BE49-F238E27FC236}">
                            <a16:creationId xmlns:a16="http://schemas.microsoft.com/office/drawing/2014/main" id="{12E9166A-FB5D-2EB6-5CBB-0915B531090F}"/>
                          </a:ext>
                        </a:extLst>
                      </p:cNvPr>
                      <p:cNvPicPr preferRelativeResize="0">
                        <a:picLocks noChangeArrowheads="1"/>
                      </p:cNvPicPr>
                      <p:nvPr/>
                    </p:nvPicPr>
                    <p:blipFill>
                      <a:blip r:embed="rId9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956406" y="1730037"/>
                        <a:ext cx="1666875" cy="381000"/>
                      </a:xfrm>
                      <a:prstGeom prst="rect">
                        <a:avLst/>
                      </a:prstGeom>
                      <a:solidFill>
                        <a:srgbClr val="FFFFFF"/>
                      </a:solidFill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41402173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5445</TotalTime>
  <Words>1593</Words>
  <Application>Microsoft Office PowerPoint</Application>
  <PresentationFormat>Widescreen</PresentationFormat>
  <Paragraphs>132</Paragraphs>
  <Slides>13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20" baseType="lpstr">
      <vt:lpstr>Arial</vt:lpstr>
      <vt:lpstr>Calibri</vt:lpstr>
      <vt:lpstr>Calibri Light</vt:lpstr>
      <vt:lpstr>Symbol</vt:lpstr>
      <vt:lpstr>Times New Roman</vt:lpstr>
      <vt:lpstr>Office Theme</vt:lpstr>
      <vt:lpstr>Equation</vt:lpstr>
      <vt:lpstr>Lecture 3: Introduction to Analytical Mechanics</vt:lpstr>
      <vt:lpstr>Mechanics</vt:lpstr>
      <vt:lpstr>D’Alembert’s principle</vt:lpstr>
      <vt:lpstr>Hamiltonian principle</vt:lpstr>
      <vt:lpstr>Lagrangian</vt:lpstr>
      <vt:lpstr>Lagrangian</vt:lpstr>
      <vt:lpstr>Dissipation function (pseudo-potential)</vt:lpstr>
      <vt:lpstr>External forces and constraints</vt:lpstr>
      <vt:lpstr>Generalized coordinates</vt:lpstr>
      <vt:lpstr>Euler-Lagrange equations</vt:lpstr>
      <vt:lpstr>Generalized momentum, forces, and energy</vt:lpstr>
      <vt:lpstr>Conservation laws</vt:lpstr>
      <vt:lpstr>Spatially-dependent variables (fields)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Igor Morozov</dc:creator>
  <cp:lastModifiedBy>Igor Morozov</cp:lastModifiedBy>
  <cp:revision>160</cp:revision>
  <dcterms:created xsi:type="dcterms:W3CDTF">2022-11-03T01:25:55Z</dcterms:created>
  <dcterms:modified xsi:type="dcterms:W3CDTF">2024-05-17T01:45:22Z</dcterms:modified>
</cp:coreProperties>
</file>