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7">
  <p:sldMasterIdLst>
    <p:sldMasterId id="2147483648" r:id="rId1"/>
  </p:sldMasterIdLst>
  <p:notesMasterIdLst>
    <p:notesMasterId r:id="rId24"/>
  </p:notesMasterIdLst>
  <p:sldIdLst>
    <p:sldId id="257" r:id="rId2"/>
    <p:sldId id="288" r:id="rId3"/>
    <p:sldId id="268" r:id="rId4"/>
    <p:sldId id="270" r:id="rId5"/>
    <p:sldId id="271" r:id="rId6"/>
    <p:sldId id="272" r:id="rId7"/>
    <p:sldId id="273" r:id="rId8"/>
    <p:sldId id="286" r:id="rId9"/>
    <p:sldId id="280" r:id="rId10"/>
    <p:sldId id="274" r:id="rId11"/>
    <p:sldId id="276" r:id="rId12"/>
    <p:sldId id="275" r:id="rId13"/>
    <p:sldId id="284" r:id="rId14"/>
    <p:sldId id="278" r:id="rId15"/>
    <p:sldId id="282" r:id="rId16"/>
    <p:sldId id="279" r:id="rId17"/>
    <p:sldId id="283" r:id="rId18"/>
    <p:sldId id="277" r:id="rId19"/>
    <p:sldId id="287" r:id="rId20"/>
    <p:sldId id="281" r:id="rId21"/>
    <p:sldId id="285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5F095-71F4-4430-857A-605C6899A687}" type="datetimeFigureOut">
              <a:rPr lang="en-CA" smtClean="0"/>
              <a:t>2024-05-18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C2BCC-8964-4B91-812E-0FB56697B1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5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C961-756D-6545-A5E2-9000B9DD1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2E98A-D26C-B96E-553E-122AF5921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D369-ACBB-D8C1-04C7-3C3A6018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A172-1A88-4289-BC70-B00E6E76FCE6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AB0C-BA1B-0F38-BC09-90392C65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5A998-6011-A506-474E-F1C10FDB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4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8FF5-BFA8-3418-D457-F8F60915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480-BBDE-4457-1B16-124E32BCE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59D-915C-1B7A-9F8A-DD1A4CCF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C64F-9392-4C3D-9976-64B1667F3403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6F804-419B-BEE5-3F60-E6003D8A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6DF38-6E3D-133F-B25B-FCC06429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12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87D9-80E0-BD29-432B-2765A3CC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D7AD2-FD81-1089-E6C4-5EB429C48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7DD1-4683-CD3C-171B-23F0400F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C192-8F55-40EC-949A-40F62F28D8C0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36E7-7148-02C2-7D27-5D1223F5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11F10-59D1-197B-6735-46A7C2FA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37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0BA7-4205-14DC-B124-9D27BAFF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D28A-00FE-8249-7136-8B2534BAC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630D-C677-0CEA-A852-2B1A9F63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BA07-98CC-11CD-5CA1-A0FBFA7C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1B7B-17F3-45B1-B91E-FFAC637AE7F9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0762-B2D8-5533-3B6E-4725C04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68F4-EB1F-6F0A-97A9-6481C34F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15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17B-87F2-529A-A55A-3A817636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E4DC-7ED4-9CE6-2606-1B676C9B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43C11-2DB9-F96A-970E-D21ABBC74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B1AC5-E93A-16C7-8609-E55FA7358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A45F7-4CD0-6525-FAA0-3CE1622DB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26F45-65A8-8C11-6E52-C18067797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7544A-EFAF-4DC0-9E4E-A9FC402E400C}" type="datetime1">
              <a:rPr lang="en-CA" smtClean="0"/>
              <a:t>2024-05-18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FD76D-D44D-D9BA-4A7A-7A9F2CAF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0D0DA-866F-B6E9-C1A5-D0CD8D15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9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CA9D-8B2C-7E2B-123C-0432951D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3BEC2-CBE9-8A08-A995-7745B683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DAB3-14C4-4217-9A70-458833F62C76}" type="datetime1">
              <a:rPr lang="en-CA" smtClean="0"/>
              <a:t>2024-05-18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C2D18-96A8-0CFC-306F-9918D49C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E81BF-4C20-BDCE-AE90-398EDB29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49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9DA24-B60B-3BBA-BDE1-1F6C7FAC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0113-5ABE-4650-BDA9-2F389A6D9D0C}" type="datetime1">
              <a:rPr lang="en-CA" smtClean="0"/>
              <a:t>2024-05-18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25BA4-58C7-1F06-71AD-0CA3350C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6FA1D-C25E-F8E5-D42A-2B7D3D77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31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7DA1-511E-1B4B-153C-099CAD65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E2D2E-99E3-321E-7E12-DE581270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7F68-94A5-3C23-BFF2-71BD8D95A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4C927-D5D7-F04B-2476-1D7769D5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7A25-0228-4D6F-9D7C-ED5897492477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E822-9B32-F929-D63F-0FF503E8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5DEC7-2181-568F-17B7-FF6BE3B4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3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3958-1C05-1327-42B5-0819400F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4AF4A-D016-DC12-5E97-5D1577A3E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8A8DE-411E-59EC-EB56-D871C0D97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7761A-9331-1C3B-00A2-7C2D9D4DC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3590-F57A-4835-86D9-4C0E85B7B734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EDDB5-1906-64DB-1E9A-9BC70AD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BE657-443E-F355-6E67-2FDC3ADC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2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9465-FCDF-9E91-0E8B-0A6BCCC8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8EB36-1F84-5A4E-221A-2493DCD49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F3BBE-5FF2-EA2F-CD1C-A59A25B3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CF1D-DE8C-4DA1-948A-CA3E0DEA42D8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D8BC0-72BC-7A1D-5D6C-2A36ADAA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C1D2-B043-A11A-E016-7B707CF7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5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4792A7-B88F-2765-FB3F-FFEEFFC38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84BC3-D6C0-B55A-115F-7164AE464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CCCE-9829-105F-3F3C-4C20AE58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DFA6C-1ACA-4166-B484-93FD9CC86768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ED119-993D-B1E5-4B47-D7D6BF57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5DA91-686E-D583-72D1-AC77CDEF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5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9EE223-3EEA-58CE-0FDB-AF34485C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EB15D-47AA-7C79-C8C6-15A90FBBD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6659-5837-062D-FDA1-499F4985A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9414C-1907-411F-AE23-CC436598CCA9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E0D9-5640-0950-E601-4FC85911D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34F8B-4EBD-AAC6-EE18-315DFED4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7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5.wmf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8.bin"/><Relationship Id="rId5" Type="http://schemas.openxmlformats.org/officeDocument/2006/relationships/image" Target="../media/image6.wmf"/><Relationship Id="rId10" Type="http://schemas.openxmlformats.org/officeDocument/2006/relationships/image" Target="../media/image8.wmf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28.bin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29.wmf"/><Relationship Id="rId2" Type="http://schemas.openxmlformats.org/officeDocument/2006/relationships/oleObject" Target="../embeddings/oleObject20.bin"/><Relationship Id="rId16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2.wmf"/><Relationship Id="rId3" Type="http://schemas.openxmlformats.org/officeDocument/2006/relationships/oleObject" Target="../embeddings/oleObject34.bin"/><Relationship Id="rId7" Type="http://schemas.openxmlformats.org/officeDocument/2006/relationships/image" Target="../media/image39.jpeg"/><Relationship Id="rId12" Type="http://schemas.openxmlformats.org/officeDocument/2006/relationships/oleObject" Target="../embeddings/oleObject38.bin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11" Type="http://schemas.openxmlformats.org/officeDocument/2006/relationships/image" Target="../media/image41.wmf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37.wmf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3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2.bin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60.wmf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5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7" Type="http://schemas.openxmlformats.org/officeDocument/2006/relationships/image" Target="../media/image63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5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65.wmf"/><Relationship Id="rId10" Type="http://schemas.openxmlformats.org/officeDocument/2006/relationships/image" Target="../media/image68.jpg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77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74.wmf"/><Relationship Id="rId17" Type="http://schemas.openxmlformats.org/officeDocument/2006/relationships/oleObject" Target="../embeddings/oleObject70.bin"/><Relationship Id="rId2" Type="http://schemas.openxmlformats.org/officeDocument/2006/relationships/image" Target="../media/image69.jpeg"/><Relationship Id="rId16" Type="http://schemas.openxmlformats.org/officeDocument/2006/relationships/image" Target="../media/image7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75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7" Type="http://schemas.openxmlformats.org/officeDocument/2006/relationships/image" Target="../media/image80.w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7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Lecture 4: Applications of </a:t>
            </a:r>
            <a:r>
              <a:rPr lang="en-CA" sz="3200"/>
              <a:t>Lagrangian </a:t>
            </a:r>
            <a:r>
              <a:rPr lang="en-CA" sz="3200" dirty="0"/>
              <a:t>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03167-AF12-54A1-DC1E-C5B4E70E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735"/>
            <a:ext cx="9995074" cy="327046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Key examples: Linear oscillator, multidimensional oscillator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Mass-Stiffness-Damping model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Oscillation modes and waves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Attenuation coefficient </a:t>
            </a:r>
          </a:p>
          <a:p>
            <a:pPr>
              <a:spcBef>
                <a:spcPts val="600"/>
              </a:spcBef>
            </a:pPr>
            <a:r>
              <a:rPr lang="en-US" sz="2000" i="1" dirty="0"/>
              <a:t>Q</a:t>
            </a:r>
            <a:r>
              <a:rPr lang="en-US" sz="2000" dirty="0"/>
              <a:t>-factor: meaning, definitions, resonance and forced-oscillation </a:t>
            </a:r>
            <a:r>
              <a:rPr lang="en-US" sz="2000" i="1" dirty="0"/>
              <a:t>Q</a:t>
            </a:r>
            <a:r>
              <a:rPr lang="en-US" sz="2000" dirty="0"/>
              <a:t>, multiple forms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Frequency dependence of </a:t>
            </a:r>
            <a:r>
              <a:rPr lang="en-US" sz="1800" i="1" dirty="0"/>
              <a:t>Q</a:t>
            </a:r>
            <a:r>
              <a:rPr lang="en-US" sz="1800" dirty="0"/>
              <a:t> 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Effective viscoelasticity and effective density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47B32D-8E4C-7B69-A27C-2A4620230851}"/>
              </a:ext>
            </a:extLst>
          </p:cNvPr>
          <p:cNvSpPr txBox="1">
            <a:spLocks/>
          </p:cNvSpPr>
          <p:nvPr/>
        </p:nvSpPr>
        <p:spPr>
          <a:xfrm>
            <a:off x="838200" y="5647620"/>
            <a:ext cx="10515600" cy="53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Reading: Chapter 4 in the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EB83A14-196B-318F-14BF-D8EEDB111F56}"/>
              </a:ext>
            </a:extLst>
          </p:cNvPr>
          <p:cNvCxnSpPr>
            <a:cxnSpLocks/>
          </p:cNvCxnSpPr>
          <p:nvPr/>
        </p:nvCxnSpPr>
        <p:spPr>
          <a:xfrm>
            <a:off x="711374" y="5489924"/>
            <a:ext cx="10121900" cy="206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0318-EDDF-EFDF-27C8-9B984E67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Lecture 4: Applications of Analytical Mechanics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D3386-45A3-FEC9-F9B0-0D9A4834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236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24602" cy="998723"/>
          </a:xfrm>
        </p:spPr>
        <p:txBody>
          <a:bodyPr>
            <a:normAutofit/>
          </a:bodyPr>
          <a:lstStyle/>
          <a:p>
            <a:r>
              <a:rPr lang="en-CA" sz="3200" dirty="0"/>
              <a:t>Goals of this lecture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Goals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66560" y="1423476"/>
            <a:ext cx="8226565" cy="2606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You have likely heard about the “</a:t>
            </a:r>
            <a:r>
              <a:rPr lang="en-US" sz="2000" i="1" dirty="0"/>
              <a:t>Q</a:t>
            </a:r>
            <a:r>
              <a:rPr lang="en-US" sz="2000" dirty="0"/>
              <a:t>-factor” for Earth materials</a:t>
            </a:r>
          </a:p>
          <a:p>
            <a:r>
              <a:rPr lang="en-US" sz="2000" dirty="0"/>
              <a:t>Is </a:t>
            </a:r>
            <a:r>
              <a:rPr lang="en-US" sz="2000" i="1" dirty="0"/>
              <a:t>Q</a:t>
            </a:r>
            <a:r>
              <a:rPr lang="en-US" sz="2000" dirty="0"/>
              <a:t> the same thing as “attenuation” and “energy dissipation”?</a:t>
            </a:r>
          </a:p>
          <a:p>
            <a:r>
              <a:rPr lang="en-US" sz="2000" u="sng" dirty="0"/>
              <a:t>This is not quite so</a:t>
            </a:r>
            <a:r>
              <a:rPr lang="en-US" sz="2000" dirty="0"/>
              <a:t>, and we are going to elucidate these concepts</a:t>
            </a:r>
          </a:p>
        </p:txBody>
      </p:sp>
    </p:spTree>
    <p:extLst>
      <p:ext uri="{BB962C8B-B14F-4D97-AF65-F5344CB8AC3E}">
        <p14:creationId xmlns:p14="http://schemas.microsoft.com/office/powerpoint/2010/main" val="2096849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Linear harmonic oscillator with damping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Linear Oscillator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29475"/>
            <a:ext cx="7021288" cy="2810267"/>
          </a:xfrm>
        </p:spPr>
        <p:txBody>
          <a:bodyPr>
            <a:normAutofit/>
          </a:bodyPr>
          <a:lstStyle/>
          <a:p>
            <a:r>
              <a:rPr lang="en-US" sz="2000" dirty="0"/>
              <a:t>Linear harmonic oscillator is the simplest mechanical system containing </a:t>
            </a:r>
            <a:r>
              <a:rPr lang="en-US" sz="2000" u="sng" dirty="0"/>
              <a:t>all key features of laboratory experiments and waves</a:t>
            </a:r>
          </a:p>
          <a:p>
            <a:pPr lvl="1"/>
            <a:r>
              <a:rPr lang="en-US" sz="1800" dirty="0"/>
              <a:t>This may be a good model of low-frequency mechanical testing of a rock core in the laboratory</a:t>
            </a:r>
          </a:p>
          <a:p>
            <a:pPr lvl="1"/>
            <a:r>
              <a:rPr lang="en-US" sz="1800" dirty="0"/>
              <a:t>This is a system with a single observable variable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dirty="0"/>
              <a:t>and elastic force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/>
              <a:t> proportional to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/>
              <a:t> (‘linear’)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Three “material properties”: </a:t>
            </a:r>
            <a:r>
              <a:rPr lang="en-US" sz="1800" dirty="0"/>
              <a:t>mass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m,</a:t>
            </a:r>
            <a:r>
              <a:rPr lang="en-US" sz="1800" dirty="0"/>
              <a:t> natural frequency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baseline="-25000" dirty="0"/>
              <a:t>0</a:t>
            </a:r>
            <a:r>
              <a:rPr lang="en-US" sz="1800" dirty="0"/>
              <a:t>, and damping constant </a:t>
            </a:r>
            <a:r>
              <a:rPr lang="en-US" sz="1800" i="1" dirty="0">
                <a:latin typeface="Symbol" panose="05050102010706020507" pitchFamily="18" charset="2"/>
              </a:rPr>
              <a:t>x</a:t>
            </a:r>
            <a:endParaRPr lang="en-US" sz="2000" i="1" dirty="0">
              <a:latin typeface="Symbol" panose="05050102010706020507" pitchFamily="18" charset="2"/>
            </a:endParaRPr>
          </a:p>
          <a:p>
            <a:r>
              <a:rPr lang="en-US" sz="2000" dirty="0"/>
              <a:t>The </a:t>
            </a:r>
            <a:r>
              <a:rPr lang="en-US" sz="2000" dirty="0" err="1"/>
              <a:t>Lagrangian</a:t>
            </a:r>
            <a:r>
              <a:rPr lang="en-US" sz="2000" dirty="0"/>
              <a:t> (kinetic energy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minus potential energy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/>
              <a:t>) is: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E1F564D-F174-809A-75CA-D5BBFB1B80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846234"/>
              </p:ext>
            </p:extLst>
          </p:nvPr>
        </p:nvGraphicFramePr>
        <p:xfrm>
          <a:off x="2499090" y="4134701"/>
          <a:ext cx="2539878" cy="630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900" imgH="419100" progId="Equation.DSMT4">
                  <p:embed/>
                </p:oleObj>
              </mc:Choice>
              <mc:Fallback>
                <p:oleObj name="Equation" r:id="rId2" imgW="1485900" imgH="4191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090" y="4134701"/>
                        <a:ext cx="2539878" cy="6309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 descr="Diagram, schematic&#10;&#10;Description automatically generated">
            <a:extLst>
              <a:ext uri="{FF2B5EF4-FFF2-40B4-BE49-F238E27FC236}">
                <a16:creationId xmlns:a16="http://schemas.microsoft.com/office/drawing/2014/main" id="{59556195-166F-2F7D-BDD8-75F99AEB3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628" y="691003"/>
            <a:ext cx="3553321" cy="28102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974B58-0F5B-1712-C71A-12E24CBF8329}"/>
              </a:ext>
            </a:extLst>
          </p:cNvPr>
          <p:cNvSpPr txBox="1"/>
          <p:nvPr/>
        </p:nvSpPr>
        <p:spPr>
          <a:xfrm>
            <a:off x="8304628" y="1738509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At equilibrium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C30205-C4BC-6376-B8C3-C1DAE6C28114}"/>
              </a:ext>
            </a:extLst>
          </p:cNvPr>
          <p:cNvSpPr txBox="1"/>
          <p:nvPr/>
        </p:nvSpPr>
        <p:spPr>
          <a:xfrm>
            <a:off x="8304628" y="3070160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Displaced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838198" y="4843205"/>
            <a:ext cx="7881259" cy="420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dissipation function is proportional to the kinetic energy: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26BC6C8B-E350-0B81-6075-10FAC59B66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984884"/>
              </p:ext>
            </p:extLst>
          </p:nvPr>
        </p:nvGraphicFramePr>
        <p:xfrm>
          <a:off x="6249447" y="4312136"/>
          <a:ext cx="96837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58720" imgH="241200" progId="Equation.DSMT4">
                  <p:embed/>
                </p:oleObj>
              </mc:Choice>
              <mc:Fallback>
                <p:oleObj name="Equation" r:id="rId5" imgW="558720" imgH="2412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E1F564D-F174-809A-75CA-D5BBFB1B809D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447" y="4312136"/>
                        <a:ext cx="968375" cy="420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3590F1B-976A-A70F-9C20-AF8EB007FDCA}"/>
              </a:ext>
            </a:extLst>
          </p:cNvPr>
          <p:cNvSpPr txBox="1"/>
          <p:nvPr/>
        </p:nvSpPr>
        <p:spPr>
          <a:xfrm>
            <a:off x="7504298" y="4325470"/>
            <a:ext cx="218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is the </a:t>
            </a:r>
            <a:r>
              <a:rPr lang="en-CA" u="sng" dirty="0"/>
              <a:t>spring constant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88AB62-7221-BB24-217E-AC65118D4CAF}"/>
              </a:ext>
            </a:extLst>
          </p:cNvPr>
          <p:cNvSpPr txBox="1"/>
          <p:nvPr/>
        </p:nvSpPr>
        <p:spPr>
          <a:xfrm>
            <a:off x="5038968" y="4301394"/>
            <a:ext cx="110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,     where</a:t>
            </a:r>
            <a:endParaRPr lang="en-CA" u="sng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8CDD16B7-878F-4E26-2F97-E88E7E532C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117674"/>
              </p:ext>
            </p:extLst>
          </p:nvPr>
        </p:nvGraphicFramePr>
        <p:xfrm>
          <a:off x="2499090" y="5220860"/>
          <a:ext cx="2355940" cy="681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71600" imgH="393480" progId="Equation.DSMT4">
                  <p:embed/>
                </p:oleObj>
              </mc:Choice>
              <mc:Fallback>
                <p:oleObj name="Equation" r:id="rId7" imgW="1371600" imgH="39348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090" y="5220860"/>
                        <a:ext cx="2355940" cy="6816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518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Linear oscillator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Linear Oscillator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4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8" y="1146558"/>
            <a:ext cx="3222172" cy="28102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7030A0"/>
                </a:solidFill>
              </a:rPr>
              <a:t>From the </a:t>
            </a:r>
            <a:r>
              <a:rPr lang="en-US" sz="2000" dirty="0" err="1">
                <a:solidFill>
                  <a:srgbClr val="7030A0"/>
                </a:solidFill>
              </a:rPr>
              <a:t>Lagrangian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Momentum: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Mechanical energy (denoted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sz="1800" dirty="0"/>
              <a:t>in Lecture 3):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Elastic force (denoted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dirty="0"/>
              <a:t> </a:t>
            </a:r>
            <a:r>
              <a:rPr lang="en-US" sz="1800" dirty="0"/>
              <a:t>before):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265A29D9-5FDD-BC7F-FCE2-69BEFA9A2C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112336"/>
              </p:ext>
            </p:extLst>
          </p:nvPr>
        </p:nvGraphicFramePr>
        <p:xfrm>
          <a:off x="4168239" y="2210253"/>
          <a:ext cx="3339466" cy="685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19240" imgH="419040" progId="Equation.DSMT4">
                  <p:embed/>
                </p:oleObj>
              </mc:Choice>
              <mc:Fallback>
                <p:oleObj name="Equation" r:id="rId2" imgW="2019240" imgH="41904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265A29D9-5FDD-BC7F-FCE2-69BEFA9A2CD1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39" y="2210253"/>
                        <a:ext cx="3339466" cy="6858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420EFF0-8010-82AE-06C1-0D9123D2F3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005693"/>
              </p:ext>
            </p:extLst>
          </p:nvPr>
        </p:nvGraphicFramePr>
        <p:xfrm>
          <a:off x="4168239" y="1383929"/>
          <a:ext cx="1431471" cy="653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9920" imgH="393480" progId="Equation.DSMT4">
                  <p:embed/>
                </p:oleObj>
              </mc:Choice>
              <mc:Fallback>
                <p:oleObj name="Equation" r:id="rId4" imgW="799920" imgH="39348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8420EFF0-8010-82AE-06C1-0D9123D2F33B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39" y="1383929"/>
                        <a:ext cx="1431471" cy="653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AFD9B911-9295-7B43-4D8A-56833278D0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628" y="691003"/>
            <a:ext cx="3553321" cy="2810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B850A-7317-EC88-326D-25368488693C}"/>
              </a:ext>
            </a:extLst>
          </p:cNvPr>
          <p:cNvSpPr txBox="1"/>
          <p:nvPr/>
        </p:nvSpPr>
        <p:spPr>
          <a:xfrm>
            <a:off x="8304628" y="1738509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At equilibrium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DE280-89D6-23FE-2C4A-AAB8D8A19BB9}"/>
              </a:ext>
            </a:extLst>
          </p:cNvPr>
          <p:cNvSpPr txBox="1"/>
          <p:nvPr/>
        </p:nvSpPr>
        <p:spPr>
          <a:xfrm>
            <a:off x="8304628" y="3070160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Displaced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328BDA9-B83B-055A-5583-D17153240C28}"/>
              </a:ext>
            </a:extLst>
          </p:cNvPr>
          <p:cNvSpPr txBox="1">
            <a:spLocks/>
          </p:cNvSpPr>
          <p:nvPr/>
        </p:nvSpPr>
        <p:spPr>
          <a:xfrm>
            <a:off x="587828" y="4167805"/>
            <a:ext cx="3820886" cy="22170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7030A0"/>
                </a:solidFill>
              </a:rPr>
              <a:t>From the dissipation function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pPr lvl="1"/>
            <a:r>
              <a:rPr lang="en-US" sz="1800" dirty="0"/>
              <a:t>Force of friction 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800" dirty="0"/>
              <a:t> before):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Mechanical-energy rate of change: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5A4BBE7-DB75-1BAA-43D4-8378D9690C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304170"/>
              </p:ext>
            </p:extLst>
          </p:nvPr>
        </p:nvGraphicFramePr>
        <p:xfrm>
          <a:off x="4168239" y="3226391"/>
          <a:ext cx="2482818" cy="631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400" imgH="393480" progId="Equation.DSMT4">
                  <p:embed/>
                </p:oleObj>
              </mc:Choice>
              <mc:Fallback>
                <p:oleObj name="Equation" r:id="rId7" imgW="1409400" imgH="39348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265A29D9-5FDD-BC7F-FCE2-69BEFA9A2CD1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39" y="3226391"/>
                        <a:ext cx="2482818" cy="6317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589A6037-4BBC-1A69-6955-05F999EC79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916787"/>
              </p:ext>
            </p:extLst>
          </p:nvPr>
        </p:nvGraphicFramePr>
        <p:xfrm>
          <a:off x="4168239" y="4661423"/>
          <a:ext cx="23733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95280" imgH="393480" progId="Equation.DSMT4">
                  <p:embed/>
                </p:oleObj>
              </mc:Choice>
              <mc:Fallback>
                <p:oleObj name="Equation" r:id="rId9" imgW="1295280" imgH="39348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39" y="4661423"/>
                        <a:ext cx="2373313" cy="663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714A0C95-A578-6D5D-4E67-6F4A60263603}"/>
              </a:ext>
            </a:extLst>
          </p:cNvPr>
          <p:cNvSpPr txBox="1"/>
          <p:nvPr/>
        </p:nvSpPr>
        <p:spPr>
          <a:xfrm>
            <a:off x="7860103" y="4750160"/>
            <a:ext cx="3744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Note that the force is proportional to velocity (due to linear viscosity)</a:t>
            </a:r>
            <a:endParaRPr lang="en-CA" sz="1600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400587C1-0D38-60C9-1A6C-0DEADE7B79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253544"/>
              </p:ext>
            </p:extLst>
          </p:nvPr>
        </p:nvGraphicFramePr>
        <p:xfrm>
          <a:off x="4168239" y="5589003"/>
          <a:ext cx="3691864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374560" imgH="393480" progId="Equation.DSMT4">
                  <p:embed/>
                </p:oleObj>
              </mc:Choice>
              <mc:Fallback>
                <p:oleObj name="Equation" r:id="rId11" imgW="2374560" imgH="39348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9127DAA7-B132-8032-9691-90D5F415069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39" y="5589003"/>
                        <a:ext cx="3691864" cy="6048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187B8EC8-B8C6-DE10-3F7E-A027C1C4E1C7}"/>
              </a:ext>
            </a:extLst>
          </p:cNvPr>
          <p:cNvSpPr txBox="1"/>
          <p:nvPr/>
        </p:nvSpPr>
        <p:spPr>
          <a:xfrm>
            <a:off x="8077200" y="5501221"/>
            <a:ext cx="3820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Note that </a:t>
            </a:r>
            <a:r>
              <a:rPr lang="en-CA" sz="1600" dirty="0">
                <a:solidFill>
                  <a:srgbClr val="7030A0"/>
                </a:solidFill>
              </a:rPr>
              <a:t>energy dissipation occurs “from the kinetic energy” 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rather than from the “stored” elastic energy as argued in seismology or materials-science texts</a:t>
            </a:r>
            <a:endParaRPr lang="en-CA" sz="1600" u="sng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5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24602" cy="998723"/>
          </a:xfrm>
        </p:spPr>
        <p:txBody>
          <a:bodyPr>
            <a:normAutofit/>
          </a:bodyPr>
          <a:lstStyle/>
          <a:p>
            <a:r>
              <a:rPr lang="en-CA" sz="3200" dirty="0"/>
              <a:t>Linear oscillator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Linear Oscillator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5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7" y="1146558"/>
            <a:ext cx="7141030" cy="486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Euler-Lagrange equation gives Newton’s equation of motion:</a:t>
            </a:r>
          </a:p>
        </p:txBody>
      </p:sp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AFD9B911-9295-7B43-4D8A-56833278D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628" y="691003"/>
            <a:ext cx="3553321" cy="2810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B850A-7317-EC88-326D-25368488693C}"/>
              </a:ext>
            </a:extLst>
          </p:cNvPr>
          <p:cNvSpPr txBox="1"/>
          <p:nvPr/>
        </p:nvSpPr>
        <p:spPr>
          <a:xfrm>
            <a:off x="8304628" y="1738509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At equilibrium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DE280-89D6-23FE-2C4A-AAB8D8A19BB9}"/>
              </a:ext>
            </a:extLst>
          </p:cNvPr>
          <p:cNvSpPr txBox="1"/>
          <p:nvPr/>
        </p:nvSpPr>
        <p:spPr>
          <a:xfrm>
            <a:off x="8304628" y="3070160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Displaced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5A1E794-D229-39AE-CC1A-9E7384594C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501909"/>
              </p:ext>
            </p:extLst>
          </p:nvPr>
        </p:nvGraphicFramePr>
        <p:xfrm>
          <a:off x="2945110" y="2631580"/>
          <a:ext cx="2486861" cy="422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241200" progId="Equation.DSMT4">
                  <p:embed/>
                </p:oleObj>
              </mc:Choice>
              <mc:Fallback>
                <p:oleObj name="Equation" r:id="rId3" imgW="1130040" imgH="2412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5110" y="2631580"/>
                        <a:ext cx="2486861" cy="4225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BCD1DB5-AAA2-F734-085F-8B1B8D415A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365271"/>
              </p:ext>
            </p:extLst>
          </p:nvPr>
        </p:nvGraphicFramePr>
        <p:xfrm>
          <a:off x="3038474" y="1643709"/>
          <a:ext cx="2642448" cy="41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84300" imgH="241300" progId="Equation.DSMT4">
                  <p:embed/>
                </p:oleObj>
              </mc:Choice>
              <mc:Fallback>
                <p:oleObj name="Equation" r:id="rId5" imgW="1384300" imgH="2413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4" y="1643709"/>
                        <a:ext cx="2642448" cy="413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21A95E4-5822-E8FF-D0B7-A3AAD141A2FB}"/>
              </a:ext>
            </a:extLst>
          </p:cNvPr>
          <p:cNvSpPr txBox="1">
            <a:spLocks/>
          </p:cNvSpPr>
          <p:nvPr/>
        </p:nvSpPr>
        <p:spPr>
          <a:xfrm>
            <a:off x="904193" y="2134465"/>
            <a:ext cx="6487887" cy="486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which simplifies to the “damped linear oscillator” equation: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60A51E-CB5B-DADF-C547-C02A8C97AD88}"/>
              </a:ext>
            </a:extLst>
          </p:cNvPr>
          <p:cNvSpPr txBox="1"/>
          <p:nvPr/>
        </p:nvSpPr>
        <p:spPr>
          <a:xfrm>
            <a:off x="5680922" y="2551608"/>
            <a:ext cx="2126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This is why factor ‘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’ was included in all terms in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and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B41D916-75FA-10B7-5C77-6EE6856DD606}"/>
              </a:ext>
            </a:extLst>
          </p:cNvPr>
          <p:cNvSpPr txBox="1">
            <a:spLocks/>
          </p:cNvSpPr>
          <p:nvPr/>
        </p:nvSpPr>
        <p:spPr>
          <a:xfrm>
            <a:off x="587825" y="3493855"/>
            <a:ext cx="6760032" cy="57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With </a:t>
            </a:r>
            <a:r>
              <a:rPr lang="en-US" sz="2000" i="1" dirty="0">
                <a:latin typeface="Symbol" panose="05050102010706020507" pitchFamily="18" charset="2"/>
              </a:rPr>
              <a:t>x</a:t>
            </a: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 1 </a:t>
            </a:r>
            <a:r>
              <a:rPr lang="en-US" sz="2000" dirty="0"/>
              <a:t>(weak damping), the general solution is: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135E743C-48B2-19AC-E550-AD4237B47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543573"/>
              </p:ext>
            </p:extLst>
          </p:nvPr>
        </p:nvGraphicFramePr>
        <p:xfrm>
          <a:off x="3092904" y="4028209"/>
          <a:ext cx="2489750" cy="464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00200" imgH="304800" progId="Equation.DSMT4">
                  <p:embed/>
                </p:oleObj>
              </mc:Choice>
              <mc:Fallback>
                <p:oleObj name="Equation" r:id="rId7" imgW="1600200" imgH="3048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904" y="4028209"/>
                        <a:ext cx="2489750" cy="4643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84DA7F1A-5F16-054B-6B0B-CB57BA7933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14369"/>
              </p:ext>
            </p:extLst>
          </p:nvPr>
        </p:nvGraphicFramePr>
        <p:xfrm>
          <a:off x="2284413" y="4765675"/>
          <a:ext cx="2820987" cy="677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90640" imgH="431640" progId="Equation.DSMT4">
                  <p:embed/>
                </p:oleObj>
              </mc:Choice>
              <mc:Fallback>
                <p:oleObj name="Equation" r:id="rId9" imgW="1790640" imgH="43164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4765675"/>
                        <a:ext cx="2820987" cy="6771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29F07415-242A-9CCE-563B-F6A616F8B405}"/>
              </a:ext>
            </a:extLst>
          </p:cNvPr>
          <p:cNvSpPr txBox="1"/>
          <p:nvPr/>
        </p:nvSpPr>
        <p:spPr>
          <a:xfrm>
            <a:off x="856005" y="4564200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where</a:t>
            </a:r>
            <a:endParaRPr lang="en-CA" u="sng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B8FEA4-36A0-3CE6-0FDA-9F51B9ED4239}"/>
              </a:ext>
            </a:extLst>
          </p:cNvPr>
          <p:cNvSpPr txBox="1"/>
          <p:nvPr/>
        </p:nvSpPr>
        <p:spPr>
          <a:xfrm>
            <a:off x="6833685" y="4944348"/>
            <a:ext cx="415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CA" sz="1600" dirty="0">
                <a:solidFill>
                  <a:srgbClr val="7030A0"/>
                </a:solidFill>
              </a:rPr>
              <a:t>is the </a:t>
            </a:r>
            <a:r>
              <a:rPr lang="en-CA" sz="1600" u="sng" dirty="0">
                <a:solidFill>
                  <a:srgbClr val="7030A0"/>
                </a:solidFill>
              </a:rPr>
              <a:t>attenuation coefficient </a:t>
            </a:r>
            <a:r>
              <a:rPr lang="en-CA" sz="1600" dirty="0">
                <a:solidFill>
                  <a:srgbClr val="7030A0"/>
                </a:solidFill>
              </a:rPr>
              <a:t>(discussed below) </a:t>
            </a:r>
            <a:endParaRPr lang="en-CA" sz="1600" i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6774E68E-5DC5-0E49-AAB9-4155A326BD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962949"/>
              </p:ext>
            </p:extLst>
          </p:nvPr>
        </p:nvGraphicFramePr>
        <p:xfrm>
          <a:off x="2284413" y="5729776"/>
          <a:ext cx="3727449" cy="390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209680" imgH="279360" progId="Equation.DSMT4">
                  <p:embed/>
                </p:oleObj>
              </mc:Choice>
              <mc:Fallback>
                <p:oleObj name="Equation" r:id="rId11" imgW="2209680" imgH="279360" progId="Equation.DSMT4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135E743C-48B2-19AC-E550-AD4237B47FE2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5729776"/>
                        <a:ext cx="3727449" cy="3907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A5D4C8C8-3C34-0FF7-018C-13ACA2134E82}"/>
              </a:ext>
            </a:extLst>
          </p:cNvPr>
          <p:cNvSpPr txBox="1"/>
          <p:nvPr/>
        </p:nvSpPr>
        <p:spPr>
          <a:xfrm>
            <a:off x="856005" y="531395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and so:</a:t>
            </a:r>
            <a:endParaRPr lang="en-CA" u="sng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968D01-E71A-4565-A85B-66C03D7E73B2}"/>
              </a:ext>
            </a:extLst>
          </p:cNvPr>
          <p:cNvSpPr txBox="1"/>
          <p:nvPr/>
        </p:nvSpPr>
        <p:spPr>
          <a:xfrm>
            <a:off x="6180139" y="5762978"/>
            <a:ext cx="4709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Oscillations at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w</a:t>
            </a:r>
            <a:r>
              <a:rPr lang="en-CA" sz="1600" baseline="-25000" dirty="0">
                <a:solidFill>
                  <a:schemeClr val="accent4">
                    <a:lumMod val="50000"/>
                  </a:schemeClr>
                </a:solidFill>
              </a:rPr>
              <a:t>0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with amplitude decreasing with time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605A86B-326B-4521-2809-D0FB19BD8F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6743993"/>
              </p:ext>
            </p:extLst>
          </p:nvPr>
        </p:nvGraphicFramePr>
        <p:xfrm>
          <a:off x="5877151" y="4817147"/>
          <a:ext cx="9207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83920" imgH="393480" progId="Equation.DSMT4">
                  <p:embed/>
                </p:oleObj>
              </mc:Choice>
              <mc:Fallback>
                <p:oleObj name="Equation" r:id="rId13" imgW="583920" imgH="39348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84DA7F1A-5F16-054B-6B0B-CB57BA7933B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7151" y="4817147"/>
                        <a:ext cx="920750" cy="619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91B795B-DD16-05B1-71BF-ECDC5DFC9B50}"/>
              </a:ext>
            </a:extLst>
          </p:cNvPr>
          <p:cNvSpPr txBox="1"/>
          <p:nvPr/>
        </p:nvSpPr>
        <p:spPr>
          <a:xfrm>
            <a:off x="5191830" y="494204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, and</a:t>
            </a:r>
            <a:endParaRPr lang="en-CA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0682B2-711A-6A97-FB77-56C48A00AEBF}"/>
              </a:ext>
            </a:extLst>
          </p:cNvPr>
          <p:cNvSpPr txBox="1"/>
          <p:nvPr/>
        </p:nvSpPr>
        <p:spPr>
          <a:xfrm>
            <a:off x="6962176" y="3668924"/>
            <a:ext cx="3740461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C00000"/>
                </a:solidFill>
              </a:rPr>
              <a:t>Case </a:t>
            </a:r>
            <a:r>
              <a:rPr lang="en-CA" sz="1600" i="1" dirty="0">
                <a:solidFill>
                  <a:srgbClr val="C00000"/>
                </a:solidFill>
                <a:latin typeface="Symbol" panose="05050102010706020507" pitchFamily="18" charset="2"/>
              </a:rPr>
              <a:t>x</a:t>
            </a:r>
            <a:r>
              <a:rPr lang="en-CA" sz="1600" dirty="0">
                <a:solidFill>
                  <a:srgbClr val="C00000"/>
                </a:solidFill>
              </a:rPr>
              <a:t> = 1 is called “critical damping”</a:t>
            </a:r>
            <a:endParaRPr lang="en-CA" sz="1600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A9E7F7-7AB7-DAE1-9DAA-748B3ED6C19A}"/>
              </a:ext>
            </a:extLst>
          </p:cNvPr>
          <p:cNvSpPr/>
          <p:nvPr/>
        </p:nvSpPr>
        <p:spPr>
          <a:xfrm>
            <a:off x="2145777" y="5646901"/>
            <a:ext cx="8744288" cy="5418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177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igm852\Documents\Papers\Chi Annales Geophys\graphic\mechanical Q.jpg">
            <a:extLst>
              <a:ext uri="{FF2B5EF4-FFF2-40B4-BE49-F238E27FC236}">
                <a16:creationId xmlns:a16="http://schemas.microsoft.com/office/drawing/2014/main" id="{51744A90-3A5B-D03E-5455-7693EC91A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642" y="3896538"/>
            <a:ext cx="5853113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i="1" dirty="0"/>
              <a:t>Q</a:t>
            </a:r>
            <a:r>
              <a:rPr lang="en-CA" sz="3200" dirty="0"/>
              <a:t> of a linear oscillator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Linear Oscillator Q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6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7" y="1146554"/>
            <a:ext cx="8150928" cy="22359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Let us consider two questions: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What is the </a:t>
            </a:r>
            <a:r>
              <a:rPr lang="en-US" sz="1800" dirty="0">
                <a:solidFill>
                  <a:srgbClr val="7030A0"/>
                </a:solidFill>
              </a:rPr>
              <a:t>meaning of the </a:t>
            </a:r>
            <a:r>
              <a:rPr lang="en-US" sz="1800" i="1" dirty="0">
                <a:solidFill>
                  <a:srgbClr val="7030A0"/>
                </a:solidFill>
              </a:rPr>
              <a:t>Q</a:t>
            </a:r>
            <a:r>
              <a:rPr lang="en-US" sz="1800" dirty="0">
                <a:solidFill>
                  <a:srgbClr val="7030A0"/>
                </a:solidFill>
              </a:rPr>
              <a:t>-factor </a:t>
            </a:r>
            <a:r>
              <a:rPr lang="en-US" sz="1800" dirty="0"/>
              <a:t>for an oscillator?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Does this quantity apply to </a:t>
            </a:r>
            <a:r>
              <a:rPr lang="en-US" sz="1800" dirty="0">
                <a:solidFill>
                  <a:srgbClr val="7030A0"/>
                </a:solidFill>
              </a:rPr>
              <a:t>forced oscillations</a:t>
            </a:r>
            <a:r>
              <a:rPr lang="en-US" sz="1800" dirty="0"/>
              <a:t>?</a:t>
            </a:r>
          </a:p>
          <a:p>
            <a:r>
              <a:rPr lang="en-US" sz="2000" dirty="0"/>
              <a:t>The answer to the first question is simple: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is a </a:t>
            </a:r>
            <a:r>
              <a:rPr lang="en-US" sz="2000" dirty="0">
                <a:solidFill>
                  <a:srgbClr val="7030A0"/>
                </a:solidFill>
              </a:rPr>
              <a:t>positive number measuring the relative width of the resonance peak in the amplitude response, taken </a:t>
            </a:r>
            <a:r>
              <a:rPr lang="en-US" sz="2000" dirty="0"/>
              <a:t>at             of the peak level</a:t>
            </a:r>
          </a:p>
          <a:p>
            <a:pPr lvl="1"/>
            <a:r>
              <a:rPr lang="en-US" sz="1800" dirty="0"/>
              <a:t>The same width is more directly measured by parameter </a:t>
            </a:r>
            <a:r>
              <a:rPr lang="en-US" sz="1800" i="1" dirty="0">
                <a:latin typeface="Symbol" panose="05050102010706020507" pitchFamily="18" charset="2"/>
              </a:rPr>
              <a:t>c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38CD310-5133-45BF-674B-55DB08283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450805"/>
              </p:ext>
            </p:extLst>
          </p:nvPr>
        </p:nvGraphicFramePr>
        <p:xfrm>
          <a:off x="2941304" y="2554361"/>
          <a:ext cx="548419" cy="35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5446" imgH="241195" progId="Equation.DSMT4">
                  <p:embed/>
                </p:oleObj>
              </mc:Choice>
              <mc:Fallback>
                <p:oleObj name="Equation" r:id="rId3" imgW="355446" imgH="24119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304" y="2554361"/>
                        <a:ext cx="548419" cy="359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C1FC0663-FB92-4084-919B-472D55A8F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545074"/>
              </p:ext>
            </p:extLst>
          </p:nvPr>
        </p:nvGraphicFramePr>
        <p:xfrm>
          <a:off x="3309938" y="3730625"/>
          <a:ext cx="2347912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8320" imgH="431640" progId="Equation.DSMT4">
                  <p:embed/>
                </p:oleObj>
              </mc:Choice>
              <mc:Fallback>
                <p:oleObj name="Equation" r:id="rId5" imgW="1498320" imgH="43164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8" y="3730625"/>
                        <a:ext cx="2347912" cy="6842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6A2D1C89-B941-B6E6-D839-EA6642CDED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7017489"/>
              </p:ext>
            </p:extLst>
          </p:nvPr>
        </p:nvGraphicFramePr>
        <p:xfrm>
          <a:off x="3269670" y="5171487"/>
          <a:ext cx="2329542" cy="955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74800" imgH="698500" progId="Equation.DSMT4">
                  <p:embed/>
                </p:oleObj>
              </mc:Choice>
              <mc:Fallback>
                <p:oleObj name="Equation" r:id="rId7" imgW="1574800" imgH="6985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9670" y="5171487"/>
                        <a:ext cx="2329542" cy="955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CB716C2-72E8-D560-33C5-2DE67B2AC804}"/>
              </a:ext>
            </a:extLst>
          </p:cNvPr>
          <p:cNvSpPr txBox="1"/>
          <p:nvPr/>
        </p:nvSpPr>
        <p:spPr>
          <a:xfrm>
            <a:off x="3128156" y="3332358"/>
            <a:ext cx="2743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Complex response function: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FCAE46-F23F-6747-D7C4-36EFCC250B26}"/>
              </a:ext>
            </a:extLst>
          </p:cNvPr>
          <p:cNvSpPr txBox="1"/>
          <p:nvPr/>
        </p:nvSpPr>
        <p:spPr>
          <a:xfrm>
            <a:off x="3556830" y="4701229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Power: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AFEBC3F7-9975-4978-05E6-BC6AB056E8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5016226"/>
              </p:ext>
            </p:extLst>
          </p:nvPr>
        </p:nvGraphicFramePr>
        <p:xfrm>
          <a:off x="855762" y="4042471"/>
          <a:ext cx="1684568" cy="562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82700" imgH="419100" progId="Equation.DSMT4">
                  <p:embed/>
                </p:oleObj>
              </mc:Choice>
              <mc:Fallback>
                <p:oleObj name="Equation" r:id="rId9" imgW="1282700" imgH="4191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762" y="4042471"/>
                        <a:ext cx="1684568" cy="562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4C2F94FB-CA44-C263-9A2C-974CAABE9FF0}"/>
              </a:ext>
            </a:extLst>
          </p:cNvPr>
          <p:cNvSpPr txBox="1"/>
          <p:nvPr/>
        </p:nvSpPr>
        <p:spPr>
          <a:xfrm>
            <a:off x="747276" y="3393360"/>
            <a:ext cx="178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Equation for displacement: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BC8C99-729F-7325-5DAF-240FB61B908E}"/>
              </a:ext>
            </a:extLst>
          </p:cNvPr>
          <p:cNvSpPr txBox="1"/>
          <p:nvPr/>
        </p:nvSpPr>
        <p:spPr>
          <a:xfrm>
            <a:off x="504698" y="4832933"/>
            <a:ext cx="23295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is the spectrum of the force,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is the oscillation amplitude, </a:t>
            </a:r>
            <a:r>
              <a:rPr lang="en-CA" sz="1600" dirty="0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L</a:t>
            </a:r>
            <a:r>
              <a:rPr lang="en-C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C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CA" sz="1600" dirty="0">
                <a:solidFill>
                  <a:srgbClr val="7030A0"/>
                </a:solidFill>
              </a:rPr>
              <a:t>is the response function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C268672B-99EA-7BBD-F1D6-923FD52CD427}"/>
              </a:ext>
            </a:extLst>
          </p:cNvPr>
          <p:cNvSpPr/>
          <p:nvPr/>
        </p:nvSpPr>
        <p:spPr>
          <a:xfrm>
            <a:off x="8634350" y="2640347"/>
            <a:ext cx="1632860" cy="1106769"/>
          </a:xfrm>
          <a:prstGeom prst="wedgeRectCallout">
            <a:avLst>
              <a:gd name="adj1" fmla="val -67073"/>
              <a:gd name="adj2" fmla="val 11276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>
                <a:solidFill>
                  <a:srgbClr val="7030A0"/>
                </a:solidFill>
              </a:rPr>
              <a:t>This is the meaning of the </a:t>
            </a:r>
            <a:r>
              <a:rPr lang="en-CA" sz="1600" i="1" dirty="0">
                <a:solidFill>
                  <a:srgbClr val="7030A0"/>
                </a:solidFill>
              </a:rPr>
              <a:t>Q</a:t>
            </a:r>
            <a:r>
              <a:rPr lang="en-CA" sz="1600" dirty="0">
                <a:solidFill>
                  <a:srgbClr val="7030A0"/>
                </a:solidFill>
              </a:rPr>
              <a:t> for oscillator (resonator)</a:t>
            </a:r>
            <a:endParaRPr lang="en-CA" sz="1600" i="1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D0979-9DD5-1087-BD22-51C431B6CD8F}"/>
              </a:ext>
            </a:extLst>
          </p:cNvPr>
          <p:cNvSpPr/>
          <p:nvPr/>
        </p:nvSpPr>
        <p:spPr>
          <a:xfrm>
            <a:off x="587827" y="1067175"/>
            <a:ext cx="6092106" cy="9987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16D8198-775F-4421-3AA0-1056EBD96FE8}"/>
              </a:ext>
            </a:extLst>
          </p:cNvPr>
          <p:cNvCxnSpPr>
            <a:cxnSpLocks/>
          </p:cNvCxnSpPr>
          <p:nvPr/>
        </p:nvCxnSpPr>
        <p:spPr>
          <a:xfrm flipH="1" flipV="1">
            <a:off x="7571678" y="2640347"/>
            <a:ext cx="1038922" cy="27391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75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i="1" dirty="0"/>
              <a:t>Q</a:t>
            </a:r>
            <a:r>
              <a:rPr lang="en-CA" sz="3200" dirty="0"/>
              <a:t> of a linear oscillator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Linear Oscillator Q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7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7" y="1146555"/>
            <a:ext cx="9879135" cy="709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Thus, the 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>
                <a:solidFill>
                  <a:srgbClr val="7030A0"/>
                </a:solidFill>
              </a:rPr>
              <a:t>-factor is half of the ratio of </a:t>
            </a:r>
            <a:r>
              <a:rPr lang="en-US" sz="2000" u="sng" dirty="0">
                <a:solidFill>
                  <a:srgbClr val="7030A0"/>
                </a:solidFill>
              </a:rPr>
              <a:t>the frequency of a resonance peak</a:t>
            </a:r>
            <a:r>
              <a:rPr lang="en-US" sz="2000" dirty="0">
                <a:solidFill>
                  <a:srgbClr val="7030A0"/>
                </a:solidFill>
              </a:rPr>
              <a:t> to </a:t>
            </a:r>
            <a:r>
              <a:rPr lang="en-US" sz="2000" u="sng" dirty="0">
                <a:solidFill>
                  <a:srgbClr val="7030A0"/>
                </a:solidFill>
              </a:rPr>
              <a:t>its spectral width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(which is the attenuation coefficient):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C1FC0663-FB92-4084-919B-472D55A8F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701443"/>
              </p:ext>
            </p:extLst>
          </p:nvPr>
        </p:nvGraphicFramePr>
        <p:xfrm>
          <a:off x="4001633" y="1812696"/>
          <a:ext cx="187007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419040" progId="Equation.DSMT4">
                  <p:embed/>
                </p:oleObj>
              </mc:Choice>
              <mc:Fallback>
                <p:oleObj name="Equation" r:id="rId2" imgW="1193760" imgH="41904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C1FC0663-FB92-4084-919B-472D55A8F143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1633" y="1812696"/>
                        <a:ext cx="1870075" cy="665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7BDD9-169B-7DFA-3E32-C2BF621D056F}"/>
              </a:ext>
            </a:extLst>
          </p:cNvPr>
          <p:cNvSpPr txBox="1">
            <a:spLocks/>
          </p:cNvSpPr>
          <p:nvPr/>
        </p:nvSpPr>
        <p:spPr>
          <a:xfrm>
            <a:off x="587827" y="2671680"/>
            <a:ext cx="9448802" cy="2694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Note that this quantity: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Only refers to the resonance peak. </a:t>
            </a:r>
            <a:r>
              <a:rPr lang="en-US" sz="1800" dirty="0"/>
              <a:t>It does not exist for non-resonant systems such as boundless rock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It should not be related </a:t>
            </a:r>
            <a:r>
              <a:rPr lang="en-US" sz="1800" dirty="0"/>
              <a:t>to a modification of the spring constant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/>
              <a:t> or mass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dirty="0"/>
              <a:t> 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It cannot be frequency-dependent</a:t>
            </a:r>
            <a:r>
              <a:rPr lang="en-US" sz="1800" dirty="0"/>
              <a:t> (because the resonance contains only one frequency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baseline="-25000" dirty="0"/>
              <a:t>0</a:t>
            </a:r>
            <a:r>
              <a:rPr lang="en-US" sz="1800" dirty="0"/>
              <a:t>). The </a:t>
            </a:r>
            <a:r>
              <a:rPr lang="en-US" sz="1800" i="1" dirty="0"/>
              <a:t>Q</a:t>
            </a:r>
            <a:r>
              <a:rPr lang="en-US" sz="1800" dirty="0"/>
              <a:t> of a resonator is simply a constant equal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en-US" sz="1800" i="1" dirty="0">
                <a:latin typeface="Symbol" panose="05050102010706020507" pitchFamily="18" charset="2"/>
              </a:rPr>
              <a:t>x.</a:t>
            </a:r>
            <a:endParaRPr lang="en-US" sz="1800" dirty="0"/>
          </a:p>
          <a:p>
            <a:r>
              <a:rPr lang="en-US" sz="2000" dirty="0"/>
              <a:t>So, what is meant when measuring a frequency-dependent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from strain-stress relations in a forced-oscillation experiment? 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(answers will be given below)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50F2FE-A188-33EE-0DDC-59ABF754FB79}"/>
              </a:ext>
            </a:extLst>
          </p:cNvPr>
          <p:cNvSpPr/>
          <p:nvPr/>
        </p:nvSpPr>
        <p:spPr>
          <a:xfrm>
            <a:off x="587826" y="4500106"/>
            <a:ext cx="8744288" cy="7096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1154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24602" cy="998723"/>
          </a:xfrm>
        </p:spPr>
        <p:txBody>
          <a:bodyPr>
            <a:normAutofit/>
          </a:bodyPr>
          <a:lstStyle/>
          <a:p>
            <a:r>
              <a:rPr lang="en-CA" sz="3200" dirty="0"/>
              <a:t>Quiz #1: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Quiz: deformation of a rock sample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8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6" y="1146556"/>
            <a:ext cx="6738260" cy="25022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Consider a cylindrical rock sample, of length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2000" dirty="0"/>
              <a:t>and cross-sectional area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(Figure).</a:t>
            </a:r>
            <a:r>
              <a:rPr lang="en-US" sz="2000" dirty="0"/>
              <a:t>  The cylinder is mounted on one end, and force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/>
              <a:t>is applied to the other end. The density of the cylinder is </a:t>
            </a:r>
            <a:r>
              <a:rPr lang="en-US" sz="2000" i="1" dirty="0">
                <a:latin typeface="Symbol" panose="05050102010706020507" pitchFamily="18" charset="2"/>
              </a:rPr>
              <a:t>r</a:t>
            </a:r>
            <a:r>
              <a:rPr lang="en-US" sz="2000" i="1" dirty="0"/>
              <a:t>,</a:t>
            </a:r>
            <a:r>
              <a:rPr lang="en-US" sz="2000" dirty="0"/>
              <a:t> and  the Young’s modulus is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/>
              <a:t>. In addition to elastic modulus, the sample also has extensional viscosity </a:t>
            </a:r>
            <a:r>
              <a:rPr lang="en-US" sz="2000" i="1" dirty="0" err="1">
                <a:latin typeface="Symbol" panose="05050102010706020507" pitchFamily="18" charset="2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/>
              <a:t>.</a:t>
            </a:r>
          </a:p>
          <a:p>
            <a:r>
              <a:rPr lang="en-US" sz="2000" dirty="0"/>
              <a:t>Write the equation of motion for variable </a:t>
            </a:r>
            <a:r>
              <a:rPr lang="en-US" sz="2000" i="1" dirty="0">
                <a:latin typeface="Symbol" panose="05050102010706020507" pitchFamily="18" charset="2"/>
              </a:rPr>
              <a:t>e</a:t>
            </a:r>
            <a:r>
              <a:rPr lang="en-US" sz="2000" dirty="0"/>
              <a:t>.</a:t>
            </a:r>
          </a:p>
          <a:p>
            <a:r>
              <a:rPr lang="en-US" sz="2000" dirty="0"/>
              <a:t>Determine the natural frequency of oscillation and </a:t>
            </a:r>
            <a:r>
              <a:rPr lang="en-US" sz="2000" i="1" dirty="0"/>
              <a:t>Q</a:t>
            </a:r>
            <a:r>
              <a:rPr lang="en-US" sz="2000" dirty="0"/>
              <a:t>-factor of the sample</a:t>
            </a:r>
          </a:p>
        </p:txBody>
      </p:sp>
    </p:spTree>
    <p:extLst>
      <p:ext uri="{BB962C8B-B14F-4D97-AF65-F5344CB8AC3E}">
        <p14:creationId xmlns:p14="http://schemas.microsoft.com/office/powerpoint/2010/main" val="240985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24602" cy="998723"/>
          </a:xfrm>
        </p:spPr>
        <p:txBody>
          <a:bodyPr>
            <a:normAutofit/>
          </a:bodyPr>
          <a:lstStyle/>
          <a:p>
            <a:r>
              <a:rPr lang="en-CA" sz="3200" dirty="0"/>
              <a:t>Attenuation coefficient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Attenuation Coefficient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9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5" y="1146557"/>
            <a:ext cx="9731831" cy="1178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When discussing “attenuation,” we need to look at the </a:t>
            </a:r>
            <a:r>
              <a:rPr lang="en-US" sz="2000" b="1" dirty="0">
                <a:solidFill>
                  <a:srgbClr val="7030A0"/>
                </a:solidFill>
              </a:rPr>
              <a:t>attenuation coefficient </a:t>
            </a:r>
            <a:r>
              <a:rPr lang="en-US" sz="2000" dirty="0"/>
              <a:t>first</a:t>
            </a:r>
          </a:p>
          <a:p>
            <a:r>
              <a:rPr lang="en-US" sz="2000" dirty="0"/>
              <a:t>Term “attenuation” usually refers to </a:t>
            </a:r>
            <a:r>
              <a:rPr lang="en-US" sz="2000" u="sng" dirty="0"/>
              <a:t>observing a decrease of amplitude </a:t>
            </a:r>
            <a:r>
              <a:rPr lang="en-US" sz="2000" dirty="0"/>
              <a:t>with time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 (for oscillation of a finite body) or with travel distance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/>
              <a:t> (for a wave):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C08F4AF-7C54-14F5-8C51-C2963E905D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293910"/>
              </p:ext>
            </p:extLst>
          </p:nvPr>
        </p:nvGraphicFramePr>
        <p:xfrm>
          <a:off x="3785014" y="2324998"/>
          <a:ext cx="1736271" cy="47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254" imgH="253890" progId="Equation.DSMT4">
                  <p:embed/>
                </p:oleObj>
              </mc:Choice>
              <mc:Fallback>
                <p:oleObj name="Equation" r:id="rId2" imgW="1028254" imgH="25389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5014" y="2324998"/>
                        <a:ext cx="1736271" cy="4789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3B21EB5-D325-AB7D-53F4-3478B64B6EE0}"/>
              </a:ext>
            </a:extLst>
          </p:cNvPr>
          <p:cNvSpPr txBox="1"/>
          <p:nvPr/>
        </p:nvSpPr>
        <p:spPr>
          <a:xfrm>
            <a:off x="5943599" y="2395207"/>
            <a:ext cx="4709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For a wave, the ‘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’ in the exponent is the travel time: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EAA4426-09EB-D2A9-58B2-92EE0B891B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564291"/>
              </p:ext>
            </p:extLst>
          </p:nvPr>
        </p:nvGraphicFramePr>
        <p:xfrm>
          <a:off x="10653525" y="2193009"/>
          <a:ext cx="6000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393480" progId="Equation.DSMT4">
                  <p:embed/>
                </p:oleObj>
              </mc:Choice>
              <mc:Fallback>
                <p:oleObj name="Equation" r:id="rId4" imgW="355320" imgH="3934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C08F4AF-7C54-14F5-8C51-C2963E905D2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3525" y="2193009"/>
                        <a:ext cx="600075" cy="742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1423B3E-19D3-B890-C06B-66531359255B}"/>
              </a:ext>
            </a:extLst>
          </p:cNvPr>
          <p:cNvSpPr txBox="1">
            <a:spLocks/>
          </p:cNvSpPr>
          <p:nvPr/>
        </p:nvSpPr>
        <p:spPr>
          <a:xfrm>
            <a:off x="587826" y="2882331"/>
            <a:ext cx="9557660" cy="174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Parameter </a:t>
            </a:r>
            <a:r>
              <a:rPr lang="en-US" sz="2000" i="1" dirty="0">
                <a:latin typeface="Symbol" panose="05050102010706020507" pitchFamily="18" charset="2"/>
              </a:rPr>
              <a:t>c</a:t>
            </a:r>
            <a:r>
              <a:rPr lang="en-US" sz="2000" dirty="0"/>
              <a:t> in this relation is the </a:t>
            </a:r>
            <a:r>
              <a:rPr lang="en-US" sz="2000" dirty="0">
                <a:solidFill>
                  <a:srgbClr val="7030A0"/>
                </a:solidFill>
              </a:rPr>
              <a:t>attenuation coefficient</a:t>
            </a:r>
            <a:endParaRPr lang="en-US" sz="2000" dirty="0"/>
          </a:p>
          <a:p>
            <a:r>
              <a:rPr lang="en-US" sz="2000" dirty="0"/>
              <a:t>From an observed decay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/>
              <a:t> with time, </a:t>
            </a:r>
            <a:r>
              <a:rPr lang="en-US" sz="2000" i="1" dirty="0">
                <a:latin typeface="Symbol" panose="05050102010706020507" pitchFamily="18" charset="2"/>
              </a:rPr>
              <a:t>c</a:t>
            </a:r>
            <a:r>
              <a:rPr lang="en-US" sz="2000" dirty="0"/>
              <a:t> can be obtained in two ways: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By measuring the </a:t>
            </a:r>
            <a:r>
              <a:rPr lang="en-US" sz="1800" u="sng" dirty="0"/>
              <a:t>decrease of mechanical energy</a:t>
            </a:r>
            <a:r>
              <a:rPr lang="en-US" sz="1800" dirty="0"/>
              <a:t> averaged over a period: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1C771778-3ACD-613F-233A-1DA7DDEA77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418444"/>
              </p:ext>
            </p:extLst>
          </p:nvPr>
        </p:nvGraphicFramePr>
        <p:xfrm>
          <a:off x="8528370" y="3589070"/>
          <a:ext cx="2602859" cy="40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73120" imgH="253800" progId="Equation.DSMT4">
                  <p:embed/>
                </p:oleObj>
              </mc:Choice>
              <mc:Fallback>
                <p:oleObj name="Equation" r:id="rId6" imgW="1473120" imgH="2538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8370" y="3589070"/>
                        <a:ext cx="2602859" cy="402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6676C680-FF08-25CD-1714-67017FCCB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871073"/>
              </p:ext>
            </p:extLst>
          </p:nvPr>
        </p:nvGraphicFramePr>
        <p:xfrm>
          <a:off x="4114796" y="4017568"/>
          <a:ext cx="1524003" cy="762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447" imgH="482391" progId="Equation.DSMT4">
                  <p:embed/>
                </p:oleObj>
              </mc:Choice>
              <mc:Fallback>
                <p:oleObj name="Equation" r:id="rId8" imgW="812447" imgH="482391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796" y="4017568"/>
                        <a:ext cx="1524003" cy="7624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6EEAFE0D-555A-7346-C786-2881C54123C2}"/>
              </a:ext>
            </a:extLst>
          </p:cNvPr>
          <p:cNvSpPr txBox="1"/>
          <p:nvPr/>
        </p:nvSpPr>
        <p:spPr>
          <a:xfrm>
            <a:off x="2460545" y="4229537"/>
            <a:ext cx="1324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therefore:</a:t>
            </a:r>
            <a:endParaRPr lang="en-CA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0C93C85-89B0-0495-D711-340A9729571B}"/>
              </a:ext>
            </a:extLst>
          </p:cNvPr>
          <p:cNvSpPr txBox="1">
            <a:spLocks/>
          </p:cNvSpPr>
          <p:nvPr/>
        </p:nvSpPr>
        <p:spPr>
          <a:xfrm>
            <a:off x="587826" y="4953000"/>
            <a:ext cx="9557660" cy="743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+mj-lt"/>
              <a:buAutoNum type="arabicPeriod" startAt="2"/>
            </a:pPr>
            <a:r>
              <a:rPr lang="en-US" sz="1800" dirty="0"/>
              <a:t>By measuring the </a:t>
            </a:r>
            <a:r>
              <a:rPr lang="en-US" sz="1800" u="sng" dirty="0"/>
              <a:t>displacement-acceleration phase lag</a:t>
            </a:r>
            <a:r>
              <a:rPr lang="en-US" sz="1800" dirty="0"/>
              <a:t>: if                                                           , where                        , then                                 ,  and its phase advance relative to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/>
              <a:t>(</a:t>
            </a:r>
            <a:r>
              <a:rPr lang="en-US" sz="1800" i="1" dirty="0"/>
              <a:t>t</a:t>
            </a:r>
            <a:r>
              <a:rPr lang="en-US" sz="1800" dirty="0"/>
              <a:t>) equals      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5D1B13E7-DE66-4260-63F2-81457CB3E5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445137"/>
              </p:ext>
            </p:extLst>
          </p:nvPr>
        </p:nvGraphicFramePr>
        <p:xfrm>
          <a:off x="6992711" y="4859104"/>
          <a:ext cx="2837089" cy="465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7680" imgH="279360" progId="Equation.DSMT4">
                  <p:embed/>
                </p:oleObj>
              </mc:Choice>
              <mc:Fallback>
                <p:oleObj name="Equation" r:id="rId10" imgW="1777680" imgH="27936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C08F4AF-7C54-14F5-8C51-C2963E905D2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2711" y="4859104"/>
                        <a:ext cx="2837089" cy="4657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2DAB087B-793B-F8BE-6740-CDF4E279D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815045"/>
              </p:ext>
            </p:extLst>
          </p:nvPr>
        </p:nvGraphicFramePr>
        <p:xfrm>
          <a:off x="2154238" y="5189538"/>
          <a:ext cx="118110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49160" imgH="241200" progId="Equation.DSMT4">
                  <p:embed/>
                </p:oleObj>
              </mc:Choice>
              <mc:Fallback>
                <p:oleObj name="Equation" r:id="rId12" imgW="749160" imgH="2412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84DA7F1A-5F16-054B-6B0B-CB57BA7933B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5189538"/>
                        <a:ext cx="1181100" cy="377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5356E9A0-99E8-4F99-3E23-1A2EDFE79F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160868"/>
              </p:ext>
            </p:extLst>
          </p:nvPr>
        </p:nvGraphicFramePr>
        <p:xfrm>
          <a:off x="3921085" y="5188827"/>
          <a:ext cx="16002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02960" imgH="253800" progId="Equation.DSMT4">
                  <p:embed/>
                </p:oleObj>
              </mc:Choice>
              <mc:Fallback>
                <p:oleObj name="Equation" r:id="rId14" imgW="1002960" imgH="25380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5D1B13E7-DE66-4260-63F2-81457CB3E58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085" y="5188827"/>
                        <a:ext cx="1600200" cy="4238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15F407F7-F219-6E86-06A0-3AD7C74AB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190603"/>
              </p:ext>
            </p:extLst>
          </p:nvPr>
        </p:nvGraphicFramePr>
        <p:xfrm>
          <a:off x="4343400" y="5613400"/>
          <a:ext cx="160020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41120" imgH="431640" progId="Equation.DSMT4">
                  <p:embed/>
                </p:oleObj>
              </mc:Choice>
              <mc:Fallback>
                <p:oleObj name="Equation" r:id="rId16" imgW="1041120" imgH="43164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03CEB467-8315-CFFF-4CD9-0E5194EB3EF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5613400"/>
                        <a:ext cx="1600200" cy="7096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88EAC344-40F8-285B-8486-60151A073FCE}"/>
              </a:ext>
            </a:extLst>
          </p:cNvPr>
          <p:cNvSpPr txBox="1"/>
          <p:nvPr/>
        </p:nvSpPr>
        <p:spPr>
          <a:xfrm>
            <a:off x="10061855" y="4875811"/>
            <a:ext cx="18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accent4">
                    <a:lumMod val="50000"/>
                  </a:schemeClr>
                </a:solidFill>
              </a:rPr>
              <a:t>(usually </a:t>
            </a:r>
            <a:r>
              <a:rPr lang="en-CA" i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c</a:t>
            </a:r>
            <a:r>
              <a:rPr lang="en-CA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 &lt;&lt; </a:t>
            </a:r>
            <a:r>
              <a:rPr lang="en-CA" i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w</a:t>
            </a:r>
            <a:r>
              <a:rPr lang="en-CA" dirty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CA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3FE3AF-E698-1009-B507-21FAFD688F38}"/>
              </a:ext>
            </a:extLst>
          </p:cNvPr>
          <p:cNvSpPr txBox="1"/>
          <p:nvPr/>
        </p:nvSpPr>
        <p:spPr>
          <a:xfrm>
            <a:off x="7254981" y="5729993"/>
            <a:ext cx="3998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7030A0"/>
                </a:solidFill>
              </a:rPr>
              <a:t>this     </a:t>
            </a:r>
            <a:r>
              <a:rPr lang="en-CA" i="1" dirty="0">
                <a:solidFill>
                  <a:srgbClr val="7030A0"/>
                </a:solidFill>
                <a:latin typeface="Symbol" panose="05050102010706020507" pitchFamily="18" charset="2"/>
              </a:rPr>
              <a:t>       </a:t>
            </a:r>
            <a:r>
              <a:rPr lang="en-CA" dirty="0">
                <a:solidFill>
                  <a:srgbClr val="7030A0"/>
                </a:solidFill>
              </a:rPr>
              <a:t>is usually denoted </a:t>
            </a:r>
            <a:r>
              <a:rPr lang="en-CA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CA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CA" u="sng" baseline="30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CA" sz="1400" dirty="0">
                <a:solidFill>
                  <a:srgbClr val="7030A0"/>
                </a:solidFill>
                <a:cs typeface="Times New Roman" panose="02020603050405020304" pitchFamily="18" charset="0"/>
              </a:rPr>
              <a:t>(but this notation should be understood carefully)</a:t>
            </a:r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DFEB1128-3EB3-DF14-0A25-A53B6AAD89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929453"/>
              </p:ext>
            </p:extLst>
          </p:nvPr>
        </p:nvGraphicFramePr>
        <p:xfrm>
          <a:off x="8237423" y="5658628"/>
          <a:ext cx="347663" cy="547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53800" imgH="393480" progId="Equation.DSMT4">
                  <p:embed/>
                </p:oleObj>
              </mc:Choice>
              <mc:Fallback>
                <p:oleObj name="Equation" r:id="rId18" imgW="253800" imgH="39348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15F407F7-F219-6E86-06A0-3AD7C74ABF82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423" y="5658628"/>
                        <a:ext cx="347663" cy="5471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>
            <a:extLst>
              <a:ext uri="{FF2B5EF4-FFF2-40B4-BE49-F238E27FC236}">
                <a16:creationId xmlns:a16="http://schemas.microsoft.com/office/drawing/2014/main" id="{6B2E5269-8E3E-3F37-29C3-FF4C67F620C5}"/>
              </a:ext>
            </a:extLst>
          </p:cNvPr>
          <p:cNvSpPr/>
          <p:nvPr/>
        </p:nvSpPr>
        <p:spPr>
          <a:xfrm>
            <a:off x="7183879" y="5566652"/>
            <a:ext cx="4178096" cy="10322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CA3EDDA-3306-2D2A-ADE1-386D8B6F4B1B}"/>
              </a:ext>
            </a:extLst>
          </p:cNvPr>
          <p:cNvCxnSpPr>
            <a:cxnSpLocks/>
          </p:cNvCxnSpPr>
          <p:nvPr/>
        </p:nvCxnSpPr>
        <p:spPr>
          <a:xfrm flipH="1" flipV="1">
            <a:off x="5823857" y="5904842"/>
            <a:ext cx="1502229" cy="278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14CFB19-3065-D152-FDE5-A13BB8A4C9DA}"/>
              </a:ext>
            </a:extLst>
          </p:cNvPr>
          <p:cNvSpPr txBox="1"/>
          <p:nvPr/>
        </p:nvSpPr>
        <p:spPr>
          <a:xfrm>
            <a:off x="830025" y="5707915"/>
            <a:ext cx="2552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7030A0"/>
                </a:solidFill>
              </a:rPr>
              <a:t>this phase lag is viewed as strain-stress phase lag in the viscoelastic approach</a:t>
            </a:r>
            <a:endParaRPr lang="en-CA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8AFDEF9-755E-64AF-4394-F6E31CD4627E}"/>
              </a:ext>
            </a:extLst>
          </p:cNvPr>
          <p:cNvSpPr/>
          <p:nvPr/>
        </p:nvSpPr>
        <p:spPr>
          <a:xfrm>
            <a:off x="754513" y="5634284"/>
            <a:ext cx="2686062" cy="9046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2071D46-287E-CCC1-40D4-E293D15CDC62}"/>
              </a:ext>
            </a:extLst>
          </p:cNvPr>
          <p:cNvCxnSpPr>
            <a:cxnSpLocks/>
          </p:cNvCxnSpPr>
          <p:nvPr/>
        </p:nvCxnSpPr>
        <p:spPr>
          <a:xfrm flipV="1">
            <a:off x="3361998" y="6018165"/>
            <a:ext cx="922881" cy="8568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368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047CAB5-32C3-7363-5773-421D0BB10F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049861"/>
              </p:ext>
            </p:extLst>
          </p:nvPr>
        </p:nvGraphicFramePr>
        <p:xfrm>
          <a:off x="3861270" y="4626493"/>
          <a:ext cx="1979979" cy="372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291960" progId="Equation.DSMT4">
                  <p:embed/>
                </p:oleObj>
              </mc:Choice>
              <mc:Fallback>
                <p:oleObj name="Equation" r:id="rId2" imgW="1384200" imgH="29196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E11E60-0ED3-3429-8EA5-3F5996E8EE7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1270" y="4626493"/>
                        <a:ext cx="1979979" cy="37249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55F1DDA-4554-8A47-C3A5-16CB29C301E2}"/>
              </a:ext>
            </a:extLst>
          </p:cNvPr>
          <p:cNvSpPr txBox="1">
            <a:spLocks/>
          </p:cNvSpPr>
          <p:nvPr/>
        </p:nvSpPr>
        <p:spPr>
          <a:xfrm>
            <a:off x="781880" y="4370515"/>
            <a:ext cx="9967636" cy="1121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For waves (Aki and Richards, 2002), the wave-period average energy-dissipation rate are measured as in eq. (***):                                         , but in the denominator, the </a:t>
            </a:r>
            <a:r>
              <a:rPr lang="en-US" sz="2000" u="sng" dirty="0"/>
              <a:t>peak</a:t>
            </a:r>
            <a:r>
              <a:rPr lang="en-US" sz="2000" dirty="0"/>
              <a:t> kinetic or elastic energies are taken. Thus, the definition of </a:t>
            </a:r>
            <a:r>
              <a:rPr lang="en-US" sz="2000" b="1" dirty="0">
                <a:solidFill>
                  <a:srgbClr val="7030A0"/>
                </a:solidFill>
              </a:rPr>
              <a:t>seismic </a:t>
            </a:r>
            <a:r>
              <a:rPr lang="en-US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90024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Definitions and meanings of </a:t>
            </a:r>
            <a:r>
              <a:rPr lang="en-CA" sz="3200" i="1" dirty="0"/>
              <a:t>Q</a:t>
            </a:r>
            <a:endParaRPr lang="en-CA" sz="32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Seismic Q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10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6" y="1146553"/>
            <a:ext cx="10038207" cy="6985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It is always better to </a:t>
            </a:r>
            <a:r>
              <a:rPr lang="en-US" sz="2000" dirty="0">
                <a:solidFill>
                  <a:srgbClr val="7030A0"/>
                </a:solidFill>
              </a:rPr>
              <a:t>use the inverse 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(which equals zero when there is no energy dissipation) instead of the “quality factor”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Q. R</a:t>
            </a:r>
            <a:r>
              <a:rPr lang="en-US" sz="2000" dirty="0"/>
              <a:t>ecall that for a resonance peak (oscillator),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/>
              <a:t> is simply </a:t>
            </a:r>
            <a:r>
              <a:rPr lang="en-US" sz="2000" i="1" dirty="0">
                <a:latin typeface="Symbol" panose="05050102010706020507" pitchFamily="18" charset="2"/>
              </a:rPr>
              <a:t>x</a:t>
            </a:r>
            <a:r>
              <a:rPr lang="en-US" sz="2000" dirty="0"/>
              <a:t>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5C09F59-BC68-297D-1B20-88DEF84B86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542809"/>
              </p:ext>
            </p:extLst>
          </p:nvPr>
        </p:nvGraphicFramePr>
        <p:xfrm>
          <a:off x="2783832" y="5338046"/>
          <a:ext cx="1470059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480" imgH="495000" progId="Equation.DSMT4">
                  <p:embed/>
                </p:oleObj>
              </mc:Choice>
              <mc:Fallback>
                <p:oleObj name="Equation" r:id="rId4" imgW="825480" imgH="4950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832" y="5338046"/>
                        <a:ext cx="1470059" cy="857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85DC7FD-008C-2624-4E37-CA1FF74400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166156"/>
              </p:ext>
            </p:extLst>
          </p:nvPr>
        </p:nvGraphicFramePr>
        <p:xfrm>
          <a:off x="4185199" y="1786006"/>
          <a:ext cx="1332123" cy="71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25" imgH="431613" progId="Equation.DSMT4">
                  <p:embed/>
                </p:oleObj>
              </mc:Choice>
              <mc:Fallback>
                <p:oleObj name="Equation" r:id="rId6" imgW="863225" imgH="431613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5199" y="1786006"/>
                        <a:ext cx="1332123" cy="7122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E11E60-0ED3-3429-8EA5-3F5996E8E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574968"/>
              </p:ext>
            </p:extLst>
          </p:nvPr>
        </p:nvGraphicFramePr>
        <p:xfrm>
          <a:off x="3930077" y="2944054"/>
          <a:ext cx="1802039" cy="696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66680" imgH="457200" progId="Equation.DSMT4">
                  <p:embed/>
                </p:oleObj>
              </mc:Choice>
              <mc:Fallback>
                <p:oleObj name="Equation" r:id="rId8" imgW="1066680" imgH="45720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400587C1-0D38-60C9-1A6C-0DEADE7B79E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077" y="2944054"/>
                        <a:ext cx="1802039" cy="69685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B73EE86-46C9-3356-D71F-E60EFB383E06}"/>
              </a:ext>
            </a:extLst>
          </p:cNvPr>
          <p:cNvSpPr txBox="1">
            <a:spLocks/>
          </p:cNvSpPr>
          <p:nvPr/>
        </p:nvSpPr>
        <p:spPr>
          <a:xfrm>
            <a:off x="838198" y="2419978"/>
            <a:ext cx="9787836" cy="820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Physically, this quantity can be understood as the </a:t>
            </a:r>
            <a:r>
              <a:rPr lang="en-US" sz="2000" u="sng" dirty="0"/>
              <a:t>ratio of the energy dissipation rate to the kinetic energy of oscillation</a:t>
            </a:r>
            <a:r>
              <a:rPr lang="en-US" sz="2000" dirty="0"/>
              <a:t>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50FA0F-3284-648D-4D10-EDCA7EBD5FFC}"/>
              </a:ext>
            </a:extLst>
          </p:cNvPr>
          <p:cNvSpPr txBox="1"/>
          <p:nvPr/>
        </p:nvSpPr>
        <p:spPr>
          <a:xfrm>
            <a:off x="4554572" y="5519726"/>
            <a:ext cx="192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/>
              <a:t>where the reference energy level:</a:t>
            </a:r>
            <a:endParaRPr lang="en-CA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5257DA39-A658-8285-6B5D-B75675114D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284769"/>
              </p:ext>
            </p:extLst>
          </p:nvPr>
        </p:nvGraphicFramePr>
        <p:xfrm>
          <a:off x="6613525" y="5532995"/>
          <a:ext cx="43116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81000" imgH="393480" progId="Equation.DSMT4">
                  <p:embed/>
                </p:oleObj>
              </mc:Choice>
              <mc:Fallback>
                <p:oleObj name="Equation" r:id="rId10" imgW="2781000" imgH="39348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B047CAB5-32C3-7363-5773-421D0BB10F4D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3525" y="5532995"/>
                        <a:ext cx="4311650" cy="6000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904675-C51E-A64B-77CC-EBE1EF22C8C6}"/>
              </a:ext>
            </a:extLst>
          </p:cNvPr>
          <p:cNvSpPr txBox="1"/>
          <p:nvPr/>
        </p:nvSpPr>
        <p:spPr>
          <a:xfrm>
            <a:off x="6347131" y="3151397"/>
            <a:ext cx="1950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(taken at any time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</a:rPr>
              <a:t>t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5A9FFD-7968-E7C6-EDE7-482BD85BAF18}"/>
              </a:ext>
            </a:extLst>
          </p:cNvPr>
          <p:cNvSpPr/>
          <p:nvPr/>
        </p:nvSpPr>
        <p:spPr>
          <a:xfrm>
            <a:off x="636995" y="4342420"/>
            <a:ext cx="10402711" cy="195776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73EBDC6-F84F-3F54-685D-070E53A2FFBC}"/>
              </a:ext>
            </a:extLst>
          </p:cNvPr>
          <p:cNvSpPr txBox="1">
            <a:spLocks/>
          </p:cNvSpPr>
          <p:nvPr/>
        </p:nvSpPr>
        <p:spPr>
          <a:xfrm>
            <a:off x="542802" y="3710484"/>
            <a:ext cx="10496903" cy="445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</a:rPr>
              <a:t>However, in seismic and lab applications, different types of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>
                <a:solidFill>
                  <a:srgbClr val="C00000"/>
                </a:solidFill>
              </a:rPr>
              <a:t> are used</a:t>
            </a:r>
            <a:r>
              <a:rPr lang="en-US" sz="2000" dirty="0"/>
              <a:t>. Let us consider them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D84EC3-E0DF-5DD1-CE1B-B798F04FFEF5}"/>
              </a:ext>
            </a:extLst>
          </p:cNvPr>
          <p:cNvSpPr txBox="1"/>
          <p:nvPr/>
        </p:nvSpPr>
        <p:spPr>
          <a:xfrm>
            <a:off x="9935278" y="312061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(***)</a:t>
            </a:r>
          </a:p>
        </p:txBody>
      </p:sp>
    </p:spTree>
    <p:extLst>
      <p:ext uri="{BB962C8B-B14F-4D97-AF65-F5344CB8AC3E}">
        <p14:creationId xmlns:p14="http://schemas.microsoft.com/office/powerpoint/2010/main" val="218754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36FDC254-DB64-1146-6A83-35657437F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47636"/>
            <a:ext cx="3524250" cy="1666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237516" cy="998723"/>
          </a:xfrm>
        </p:spPr>
        <p:txBody>
          <a:bodyPr>
            <a:normAutofit/>
          </a:bodyPr>
          <a:lstStyle/>
          <a:p>
            <a:r>
              <a:rPr lang="en-CA" sz="3200" i="1" dirty="0"/>
              <a:t>Q</a:t>
            </a:r>
            <a:r>
              <a:rPr lang="en-CA" sz="3200" dirty="0"/>
              <a:t>-factors for forced oscillations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Forced-Oscillation Qs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11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87827" y="1146554"/>
            <a:ext cx="7347859" cy="1067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For forced oscillations at variable frequency, the same definition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30000" dirty="0"/>
              <a:t>-1</a:t>
            </a:r>
            <a:r>
              <a:rPr lang="en-US" sz="2000" dirty="0"/>
              <a:t> is used, </a:t>
            </a:r>
            <a:r>
              <a:rPr lang="en-US" sz="2000" u="sng" dirty="0"/>
              <a:t>but </a:t>
            </a:r>
            <a:r>
              <a:rPr lang="en-US" sz="2000" i="1" u="sng" dirty="0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US" sz="20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u="sng" dirty="0"/>
              <a:t> (fixed) is replaced with the variable frequency </a:t>
            </a:r>
            <a:r>
              <a:rPr lang="en-US" sz="2000" i="1" u="sng" dirty="0">
                <a:latin typeface="Symbol" panose="05050102010706020507" pitchFamily="18" charset="2"/>
              </a:rPr>
              <a:t>w </a:t>
            </a:r>
            <a:r>
              <a:rPr lang="en-US" sz="2000" dirty="0"/>
              <a:t>of the applied force: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8CAB2AF-63D6-AE0E-3A9B-AA7938307229}"/>
              </a:ext>
            </a:extLst>
          </p:cNvPr>
          <p:cNvGraphicFramePr>
            <a:graphicFrameLocks/>
          </p:cNvGraphicFramePr>
          <p:nvPr/>
        </p:nvGraphicFramePr>
        <p:xfrm>
          <a:off x="9642587" y="337073"/>
          <a:ext cx="17907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600" imgH="253800" progId="Equation.DSMT4">
                  <p:embed/>
                </p:oleObj>
              </mc:Choice>
              <mc:Fallback>
                <p:oleObj name="Equation" r:id="rId3" imgW="1155600" imgH="25380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8CAB2AF-63D6-AE0E-3A9B-AA793830722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2587" y="337073"/>
                        <a:ext cx="1790700" cy="3873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5BDFC8D-DF93-70D1-5C33-72D651C0E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86399"/>
              </p:ext>
            </p:extLst>
          </p:nvPr>
        </p:nvGraphicFramePr>
        <p:xfrm>
          <a:off x="3415572" y="1877132"/>
          <a:ext cx="1246053" cy="714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480" imgH="495000" progId="Equation.DSMT4">
                  <p:embed/>
                </p:oleObj>
              </mc:Choice>
              <mc:Fallback>
                <p:oleObj name="Equation" r:id="rId5" imgW="825480" imgH="4950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75BDFC8D-DF93-70D1-5C33-72D651C0E22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5572" y="1877132"/>
                        <a:ext cx="1246053" cy="71433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09DC96A-62A7-A903-CC6A-16DC10238C43}"/>
              </a:ext>
            </a:extLst>
          </p:cNvPr>
          <p:cNvSpPr txBox="1">
            <a:spLocks/>
          </p:cNvSpPr>
          <p:nvPr/>
        </p:nvSpPr>
        <p:spPr>
          <a:xfrm>
            <a:off x="587826" y="2729821"/>
            <a:ext cx="10678888" cy="644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replacement makes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/>
              <a:t> frequency-dependent, and also dependent on how one specifies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</a:t>
            </a:r>
            <a:r>
              <a:rPr lang="en-US" sz="2000" dirty="0"/>
              <a:t>. Consider several approaches giving different “</a:t>
            </a:r>
            <a:r>
              <a:rPr lang="en-US" sz="2000" i="1" dirty="0"/>
              <a:t>Q</a:t>
            </a:r>
            <a:r>
              <a:rPr lang="en-US" sz="2000" dirty="0"/>
              <a:t>-factors”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(graphs on the right)</a:t>
            </a:r>
            <a:r>
              <a:rPr lang="en-US" sz="2000" dirty="0"/>
              <a:t>:</a:t>
            </a:r>
          </a:p>
        </p:txBody>
      </p:sp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071581DE-4CDB-3C0F-6E0A-6F9B94E932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923" y="3536714"/>
            <a:ext cx="3524250" cy="253897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B1A71AC-BAB7-FC82-2819-4ED877FEBD7A}"/>
              </a:ext>
            </a:extLst>
          </p:cNvPr>
          <p:cNvSpPr txBox="1">
            <a:spLocks/>
          </p:cNvSpPr>
          <p:nvPr/>
        </p:nvSpPr>
        <p:spPr>
          <a:xfrm>
            <a:off x="685798" y="3448277"/>
            <a:ext cx="6705603" cy="2963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1800" dirty="0"/>
              <a:t>If we think that the kinetic energy is the one which “dissipates”, then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and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dirty="0">
                <a:solidFill>
                  <a:srgbClr val="7030A0"/>
                </a:solidFill>
              </a:rPr>
              <a:t> increases with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w</a:t>
            </a:r>
            <a:r>
              <a:rPr lang="en-US" sz="1800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If we consider the potential energy as                                                    the dissipating one, then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dirty="0">
                <a:solidFill>
                  <a:srgbClr val="7030A0"/>
                </a:solidFill>
              </a:rPr>
              <a:t> decreases with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w</a:t>
            </a:r>
            <a:r>
              <a:rPr lang="en-US" sz="1800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We can also assume that the peak total mechanical                         energy dissipates, and then: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Also, some people define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aseline="30000" dirty="0"/>
              <a:t>-1</a:t>
            </a:r>
            <a:r>
              <a:rPr lang="en-US" sz="1800" dirty="0"/>
              <a:t> using                                                   </a:t>
            </a:r>
            <a:r>
              <a:rPr lang="en-US" sz="1800" u="sng" dirty="0"/>
              <a:t>the total mechanical energy averaged over a period.                           </a:t>
            </a:r>
            <a:r>
              <a:rPr lang="en-US" sz="1800" dirty="0"/>
              <a:t>In this case: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/>
          </a:p>
          <a:p>
            <a:endParaRPr lang="en-US" sz="2000" dirty="0"/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CE3D84CE-8ABC-754C-5764-B0BBC7EA85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060403"/>
              </p:ext>
            </p:extLst>
          </p:nvPr>
        </p:nvGraphicFramePr>
        <p:xfrm>
          <a:off x="5643562" y="3639035"/>
          <a:ext cx="103428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72840" imgH="431640" progId="Equation.DSMT4">
                  <p:embed/>
                </p:oleObj>
              </mc:Choice>
              <mc:Fallback>
                <p:oleObj name="Equation" r:id="rId8" imgW="672840" imgH="43164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CE3D84CE-8ABC-754C-5764-B0BBC7EA85CF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2" y="3639035"/>
                        <a:ext cx="1034287" cy="585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00B8E919-C340-5F96-027A-67C443B150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393703"/>
              </p:ext>
            </p:extLst>
          </p:nvPr>
        </p:nvGraphicFramePr>
        <p:xfrm>
          <a:off x="5694759" y="4133572"/>
          <a:ext cx="103428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85800" imgH="393480" progId="Equation.DSMT4">
                  <p:embed/>
                </p:oleObj>
              </mc:Choice>
              <mc:Fallback>
                <p:oleObj name="Equation" r:id="rId10" imgW="685800" imgH="39348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00B8E919-C340-5F96-027A-67C443B15013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4759" y="4133572"/>
                        <a:ext cx="1034287" cy="585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415CA9C-FFD3-CAD6-230A-C9FCFC3E07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024309"/>
              </p:ext>
            </p:extLst>
          </p:nvPr>
        </p:nvGraphicFramePr>
        <p:xfrm>
          <a:off x="5872500" y="4718348"/>
          <a:ext cx="1829561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07880" imgH="482400" progId="Equation.DSMT4">
                  <p:embed/>
                </p:oleObj>
              </mc:Choice>
              <mc:Fallback>
                <p:oleObj name="Equation" r:id="rId12" imgW="1307880" imgH="4824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0415CA9C-FFD3-CAD6-230A-C9FCFC3E07F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500" y="4718348"/>
                        <a:ext cx="1829561" cy="731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C2FEF499-F9B7-618F-0149-8252C55CEB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225284"/>
              </p:ext>
            </p:extLst>
          </p:nvPr>
        </p:nvGraphicFramePr>
        <p:xfrm>
          <a:off x="2431731" y="5876234"/>
          <a:ext cx="1149669" cy="60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63280" imgH="419040" progId="Equation.DSMT4">
                  <p:embed/>
                </p:oleObj>
              </mc:Choice>
              <mc:Fallback>
                <p:oleObj name="Equation" r:id="rId14" imgW="863280" imgH="419040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C2FEF499-F9B7-618F-0149-8252C55CEBE4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1731" y="5876234"/>
                        <a:ext cx="1149669" cy="6091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17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61EE994E-0B83-A6E2-4E25-3037A7979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633" y="576440"/>
            <a:ext cx="6116528" cy="43676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3200402" cy="998723"/>
          </a:xfrm>
        </p:spPr>
        <p:txBody>
          <a:bodyPr>
            <a:normAutofit/>
          </a:bodyPr>
          <a:lstStyle/>
          <a:p>
            <a:r>
              <a:rPr lang="en-CA" sz="3200" dirty="0"/>
              <a:t>Phase-lag </a:t>
            </a:r>
            <a:r>
              <a:rPr lang="en-CA" sz="3200" i="1" dirty="0"/>
              <a:t>Q</a:t>
            </a:r>
            <a:endParaRPr lang="en-CA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Forced-Oscillation Qs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12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14351" y="989972"/>
            <a:ext cx="4701885" cy="2357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The above </a:t>
            </a:r>
            <a:r>
              <a:rPr lang="en-US" sz="1800" i="1" dirty="0"/>
              <a:t>Q</a:t>
            </a:r>
            <a:r>
              <a:rPr lang="en-US" sz="1800" dirty="0"/>
              <a:t>-factors measured from the dissipated power come from studies with seismic waves (Aki and Richards, 2002), but in the laboratory,  the </a:t>
            </a:r>
            <a:r>
              <a:rPr lang="en-US" sz="1800" dirty="0">
                <a:solidFill>
                  <a:srgbClr val="7030A0"/>
                </a:solidFill>
              </a:rPr>
              <a:t>stress-strain (displacement-force) phase-lag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1800" dirty="0"/>
              <a:t>is typically used: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09DC96A-62A7-A903-CC6A-16DC10238C43}"/>
              </a:ext>
            </a:extLst>
          </p:cNvPr>
          <p:cNvSpPr txBox="1">
            <a:spLocks/>
          </p:cNvSpPr>
          <p:nvPr/>
        </p:nvSpPr>
        <p:spPr>
          <a:xfrm>
            <a:off x="441135" y="2846260"/>
            <a:ext cx="3426236" cy="1581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The complex-valued displacement equals:</a:t>
            </a:r>
          </a:p>
          <a:p>
            <a:r>
              <a:rPr lang="en-US" sz="1800" dirty="0"/>
              <a:t>Therefore, the </a:t>
            </a:r>
            <a:r>
              <a:rPr lang="en-US" sz="1800" dirty="0">
                <a:solidFill>
                  <a:srgbClr val="7030A0"/>
                </a:solidFill>
              </a:rPr>
              <a:t>phase lag is also related to the attenuation coefficient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c</a:t>
            </a:r>
            <a:r>
              <a:rPr lang="en-US" sz="1800" dirty="0"/>
              <a:t>:</a:t>
            </a:r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A19E7F60-FFFD-79A2-D2F3-ACA2CBAE8D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117534"/>
              </p:ext>
            </p:extLst>
          </p:nvPr>
        </p:nvGraphicFramePr>
        <p:xfrm>
          <a:off x="1574883" y="2290981"/>
          <a:ext cx="1179203" cy="433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600" imgH="241200" progId="Equation.DSMT4">
                  <p:embed/>
                </p:oleObj>
              </mc:Choice>
              <mc:Fallback>
                <p:oleObj name="Equation" r:id="rId3" imgW="723600" imgH="241200" progId="Equation.DSMT4">
                  <p:embed/>
                  <p:pic>
                    <p:nvPicPr>
                      <p:cNvPr id="0" name="Object 1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83" y="2290981"/>
                        <a:ext cx="1179203" cy="4332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38C1E575-05FF-4924-5CA4-939FAAF9B2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027886"/>
              </p:ext>
            </p:extLst>
          </p:nvPr>
        </p:nvGraphicFramePr>
        <p:xfrm>
          <a:off x="3004806" y="2724264"/>
          <a:ext cx="2076925" cy="7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73120" imgH="469800" progId="Equation.DSMT4">
                  <p:embed/>
                </p:oleObj>
              </mc:Choice>
              <mc:Fallback>
                <p:oleObj name="Equation" r:id="rId5" imgW="1473120" imgH="469800" progId="Equation.DSMT4">
                  <p:embed/>
                  <p:pic>
                    <p:nvPicPr>
                      <p:cNvPr id="0" name="Object 1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4806" y="2724264"/>
                        <a:ext cx="2076925" cy="725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C5487414-15EA-8559-46FF-D60621F732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587673"/>
              </p:ext>
            </p:extLst>
          </p:nvPr>
        </p:nvGraphicFramePr>
        <p:xfrm>
          <a:off x="1041597" y="4268251"/>
          <a:ext cx="4323034" cy="67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54280" imgH="431640" progId="Equation.DSMT4">
                  <p:embed/>
                </p:oleObj>
              </mc:Choice>
              <mc:Fallback>
                <p:oleObj name="Equation" r:id="rId7" imgW="2654280" imgH="431640" progId="Equation.DSMT4">
                  <p:embed/>
                  <p:pic>
                    <p:nvPicPr>
                      <p:cNvPr id="0" name="Object 1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597" y="4268251"/>
                        <a:ext cx="4323034" cy="675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DFDA0E4-109B-C6CD-CC18-0154AE99D70D}"/>
              </a:ext>
            </a:extLst>
          </p:cNvPr>
          <p:cNvSpPr txBox="1">
            <a:spLocks/>
          </p:cNvSpPr>
          <p:nvPr/>
        </p:nvSpPr>
        <p:spPr>
          <a:xfrm>
            <a:off x="587825" y="5177328"/>
            <a:ext cx="7739746" cy="434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At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dirty="0"/>
              <a:t> &lt;&lt;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baseline="-25000" dirty="0"/>
              <a:t>0</a:t>
            </a:r>
            <a:r>
              <a:rPr lang="en-US" sz="1800" dirty="0"/>
              <a:t>, this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dirty="0"/>
              <a:t> is close to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7030A0"/>
                </a:solidFill>
              </a:rPr>
              <a:t>inversely proportional to frequency:  </a:t>
            </a:r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AD435DEF-7779-3332-AAB3-FC3ADC84B9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65437"/>
              </p:ext>
            </p:extLst>
          </p:nvPr>
        </p:nvGraphicFramePr>
        <p:xfrm>
          <a:off x="8039100" y="5021895"/>
          <a:ext cx="2518064" cy="690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37589" imgH="444307" progId="Equation.DSMT4">
                  <p:embed/>
                </p:oleObj>
              </mc:Choice>
              <mc:Fallback>
                <p:oleObj name="Equation" r:id="rId9" imgW="1637589" imgH="444307" progId="Equation.DSMT4">
                  <p:embed/>
                  <p:pic>
                    <p:nvPicPr>
                      <p:cNvPr id="0" name="Object 1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9100" y="5021895"/>
                        <a:ext cx="2518064" cy="6906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3013-59DD-3B39-A1FE-110F8A2FF06D}"/>
              </a:ext>
            </a:extLst>
          </p:cNvPr>
          <p:cNvSpPr txBox="1">
            <a:spLocks/>
          </p:cNvSpPr>
          <p:nvPr/>
        </p:nvSpPr>
        <p:spPr>
          <a:xfrm>
            <a:off x="587825" y="5712574"/>
            <a:ext cx="6758548" cy="568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At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dirty="0"/>
              <a:t> &gt;&gt; 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baseline="-25000" dirty="0"/>
              <a:t>0</a:t>
            </a:r>
            <a:r>
              <a:rPr lang="en-US" sz="1800" dirty="0"/>
              <a:t>, the phase lag is near 180</a:t>
            </a:r>
            <a:r>
              <a:rPr lang="en-US" sz="1800" dirty="0">
                <a:sym typeface="Symbol" panose="05050102010706020507" pitchFamily="18" charset="2"/>
              </a:rPr>
              <a:t>,</a:t>
            </a:r>
            <a:r>
              <a:rPr lang="en-US" sz="1800" dirty="0"/>
              <a:t> and the </a:t>
            </a:r>
            <a:r>
              <a:rPr lang="en-US" sz="1800" i="1" dirty="0"/>
              <a:t>Q</a:t>
            </a:r>
            <a:r>
              <a:rPr lang="en-US" sz="1800" dirty="0"/>
              <a:t> is negative: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</a:t>
            </a:r>
            <a:endParaRPr lang="en-US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184288-85A8-1F7E-15D2-BAA890214FF1}"/>
              </a:ext>
            </a:extLst>
          </p:cNvPr>
          <p:cNvSpPr txBox="1"/>
          <p:nvPr/>
        </p:nvSpPr>
        <p:spPr>
          <a:xfrm>
            <a:off x="7926532" y="5865150"/>
            <a:ext cx="2743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This low-frequency limit is used in practice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7E1B2-0281-F5AB-8675-52C9CF4BB239}"/>
              </a:ext>
            </a:extLst>
          </p:cNvPr>
          <p:cNvSpPr txBox="1"/>
          <p:nvPr/>
        </p:nvSpPr>
        <p:spPr>
          <a:xfrm>
            <a:off x="6905345" y="212377"/>
            <a:ext cx="4134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C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CA" dirty="0">
                <a:solidFill>
                  <a:srgbClr val="002060"/>
                </a:solidFill>
              </a:rPr>
              <a:t> and </a:t>
            </a:r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CA" dirty="0">
                <a:solidFill>
                  <a:srgbClr val="002060"/>
                </a:solidFill>
              </a:rPr>
              <a:t>for an oscillator</a:t>
            </a:r>
            <a:endParaRPr lang="en-CA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B7EEE4-B615-1949-2225-F87DC9356E74}"/>
              </a:ext>
            </a:extLst>
          </p:cNvPr>
          <p:cNvSpPr/>
          <p:nvPr/>
        </p:nvSpPr>
        <p:spPr>
          <a:xfrm>
            <a:off x="5809138" y="136525"/>
            <a:ext cx="6041826" cy="4769253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343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CF058411-966A-8E8B-9DDA-7C5FCEE94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091" y="0"/>
            <a:ext cx="3532909" cy="1841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45763"/>
            <a:ext cx="7467599" cy="1154068"/>
          </a:xfrm>
        </p:spPr>
        <p:txBody>
          <a:bodyPr>
            <a:normAutofit fontScale="90000"/>
          </a:bodyPr>
          <a:lstStyle/>
          <a:p>
            <a:r>
              <a:rPr lang="en-CA" sz="3200" dirty="0"/>
              <a:t>Systems with many oscillation/relaxation modes: </a:t>
            </a:r>
            <a:br>
              <a:rPr lang="en-CA" sz="3200" dirty="0"/>
            </a:br>
            <a:r>
              <a:rPr lang="en-CA" sz="3200" dirty="0"/>
              <a:t>Mass-Stiffness-Damping (MSD) method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Mass-Stiffness-Damping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582236"/>
            <a:ext cx="7467599" cy="2903448"/>
          </a:xfrm>
        </p:spPr>
        <p:txBody>
          <a:bodyPr>
            <a:normAutofit/>
          </a:bodyPr>
          <a:lstStyle/>
          <a:p>
            <a:r>
              <a:rPr lang="en-US" sz="2000" dirty="0"/>
              <a:t>Now let us consider an arbitrarily complex but finite linear mechanical system</a:t>
            </a:r>
          </a:p>
          <a:p>
            <a:pPr lvl="1"/>
            <a:r>
              <a:rPr lang="en-US" sz="1800" dirty="0"/>
              <a:t>For example, this system can be a 3-D volume of subsurface gridded on a regular grid or a variable mesh </a:t>
            </a:r>
          </a:p>
          <a:p>
            <a:r>
              <a:rPr lang="en-US" sz="2000" dirty="0"/>
              <a:t>All generalized coordinates of the system can be combined in a single vector of variables:</a:t>
            </a:r>
          </a:p>
          <a:p>
            <a:r>
              <a:rPr lang="en-US" sz="2000" dirty="0"/>
              <a:t>Then, in </a:t>
            </a:r>
            <a:r>
              <a:rPr lang="en-US" sz="2000" dirty="0">
                <a:solidFill>
                  <a:srgbClr val="7030A0"/>
                </a:solidFill>
              </a:rPr>
              <a:t>the most general linear case</a:t>
            </a:r>
            <a:r>
              <a:rPr lang="en-US" sz="2000" dirty="0"/>
              <a:t>,  the dynamics of the system is completely described by three matrices: “mass”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, “stiffness”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/>
              <a:t>, and “damping”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CA2A0F4-F214-3DBE-77E0-338B65BB47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572421"/>
              </p:ext>
            </p:extLst>
          </p:nvPr>
        </p:nvGraphicFramePr>
        <p:xfrm>
          <a:off x="3302134" y="4310354"/>
          <a:ext cx="2811897" cy="1230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73200" imgH="838200" progId="Equation.DSMT4">
                  <p:embed/>
                </p:oleObj>
              </mc:Choice>
              <mc:Fallback>
                <p:oleObj name="Equation" r:id="rId3" imgW="1473200" imgH="8382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CA2A0F4-F214-3DBE-77E0-338B65BB471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134" y="4310354"/>
                        <a:ext cx="2811897" cy="12304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5FA92A-2D8A-6A94-B87A-BCDE09CAD7E0}"/>
              </a:ext>
            </a:extLst>
          </p:cNvPr>
          <p:cNvSpPr txBox="1">
            <a:spLocks/>
          </p:cNvSpPr>
          <p:nvPr/>
        </p:nvSpPr>
        <p:spPr>
          <a:xfrm>
            <a:off x="549729" y="5638697"/>
            <a:ext cx="7483928" cy="887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These matrices are symmetric and non-negative definite (i.e., for example,                          for any vector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)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7E6826A-2F27-7594-D37E-887F15CB6C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50444"/>
              </p:ext>
            </p:extLst>
          </p:nvPr>
        </p:nvGraphicFramePr>
        <p:xfrm>
          <a:off x="2016929" y="5884459"/>
          <a:ext cx="1125682" cy="37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3920" imgH="228600" progId="Equation.DSMT4">
                  <p:embed/>
                </p:oleObj>
              </mc:Choice>
              <mc:Fallback>
                <p:oleObj name="Equation" r:id="rId5" imgW="583920" imgH="2286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7E6826A-2F27-7594-D37E-887F15CB6C7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929" y="5884459"/>
                        <a:ext cx="1125682" cy="3744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AEC5FCE-D2E3-ADD6-A466-61FD2947C126}"/>
              </a:ext>
            </a:extLst>
          </p:cNvPr>
          <p:cNvSpPr txBox="1"/>
          <p:nvPr/>
        </p:nvSpPr>
        <p:spPr>
          <a:xfrm>
            <a:off x="6828314" y="4491269"/>
            <a:ext cx="3036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The stiffness matrix is often denoted </a:t>
            </a:r>
            <a:r>
              <a:rPr lang="en-CA" sz="16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K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, but we reserve this symbol for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</a:rPr>
              <a:t>bulk modulus</a:t>
            </a:r>
            <a:endParaRPr lang="en-CA" sz="1600" i="1" u="sng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AD9C50D-73F5-66FB-5DFC-611382769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634234"/>
              </p:ext>
            </p:extLst>
          </p:nvPr>
        </p:nvGraphicFramePr>
        <p:xfrm>
          <a:off x="9731826" y="1944850"/>
          <a:ext cx="1023260" cy="222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1396800" progId="Equation.DSMT4">
                  <p:embed/>
                </p:oleObj>
              </mc:Choice>
              <mc:Fallback>
                <p:oleObj name="Equation" r:id="rId7" imgW="596880" imgH="1396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AD9C50D-73F5-66FB-5DFC-61138276997D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826" y="1944850"/>
                        <a:ext cx="1023260" cy="2229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51926E5-803A-74EF-B6E9-00BF56842230}"/>
              </a:ext>
            </a:extLst>
          </p:cNvPr>
          <p:cNvCxnSpPr>
            <a:cxnSpLocks/>
          </p:cNvCxnSpPr>
          <p:nvPr/>
        </p:nvCxnSpPr>
        <p:spPr>
          <a:xfrm flipV="1">
            <a:off x="8153400" y="1905001"/>
            <a:ext cx="903514" cy="68050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090583-ABC7-7472-098B-BD6FA81DE36D}"/>
              </a:ext>
            </a:extLst>
          </p:cNvPr>
          <p:cNvCxnSpPr>
            <a:cxnSpLocks/>
          </p:cNvCxnSpPr>
          <p:nvPr/>
        </p:nvCxnSpPr>
        <p:spPr>
          <a:xfrm>
            <a:off x="4708082" y="2585502"/>
            <a:ext cx="344531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073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MSD equations and solutions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Mass-Stiffness-Damping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166100"/>
            <a:ext cx="9644742" cy="619156"/>
          </a:xfrm>
        </p:spPr>
        <p:txBody>
          <a:bodyPr>
            <a:normAutofit/>
          </a:bodyPr>
          <a:lstStyle/>
          <a:p>
            <a:r>
              <a:rPr lang="en-US" sz="2000" dirty="0"/>
              <a:t>The Euler-Lagrange equations with external force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/>
              <a:t>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33BB3AB-EF7F-4368-3F38-1DB94F912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989995"/>
              </p:ext>
            </p:extLst>
          </p:nvPr>
        </p:nvGraphicFramePr>
        <p:xfrm>
          <a:off x="3185433" y="1666392"/>
          <a:ext cx="4205967" cy="61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98700" imgH="419100" progId="Equation.DSMT4">
                  <p:embed/>
                </p:oleObj>
              </mc:Choice>
              <mc:Fallback>
                <p:oleObj name="Equation" r:id="rId2" imgW="2298700" imgH="4191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5433" y="1666392"/>
                        <a:ext cx="4205967" cy="61915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0E40E5-8795-203B-B192-FBF520DA714F}"/>
              </a:ext>
            </a:extLst>
          </p:cNvPr>
          <p:cNvSpPr txBox="1">
            <a:spLocks/>
          </p:cNvSpPr>
          <p:nvPr/>
        </p:nvSpPr>
        <p:spPr>
          <a:xfrm>
            <a:off x="566058" y="2409625"/>
            <a:ext cx="9938656" cy="954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 full-waveform inversion or modeling forced oscillations of a rock sample in the lab, this time-spatial domain equation is often transformed into the frequency-spatial (“f-x”) domain (time derivatives replaced with factors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US" sz="2000" dirty="0"/>
              <a:t>):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C88463B-6F78-7320-1C98-9CFDEF2521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7509"/>
              </p:ext>
            </p:extLst>
          </p:nvPr>
        </p:nvGraphicFramePr>
        <p:xfrm>
          <a:off x="3588080" y="3482610"/>
          <a:ext cx="2921578" cy="418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7200" imgH="279400" progId="Equation.DSMT4">
                  <p:embed/>
                </p:oleObj>
              </mc:Choice>
              <mc:Fallback>
                <p:oleObj name="Equation" r:id="rId4" imgW="1727200" imgH="2794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8080" y="3482610"/>
                        <a:ext cx="2921578" cy="41880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3DE2D1A-FDF1-C811-1EFA-5530E39C93C4}"/>
              </a:ext>
            </a:extLst>
          </p:cNvPr>
          <p:cNvSpPr txBox="1">
            <a:spLocks/>
          </p:cNvSpPr>
          <p:nvPr/>
        </p:nvSpPr>
        <p:spPr>
          <a:xfrm>
            <a:off x="468087" y="3976294"/>
            <a:ext cx="9938656" cy="475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equation can be solved with some form of matrix inverse: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9CC7B6C0-B9BA-1B20-B1DA-9ACBF8AA1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357602"/>
              </p:ext>
            </p:extLst>
          </p:nvPr>
        </p:nvGraphicFramePr>
        <p:xfrm>
          <a:off x="2471056" y="4546674"/>
          <a:ext cx="805544" cy="32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696" imgH="203112" progId="Equation.DSMT4">
                  <p:embed/>
                </p:oleObj>
              </mc:Choice>
              <mc:Fallback>
                <p:oleObj name="Equation" r:id="rId6" imgW="469696" imgH="203112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056" y="4546674"/>
                        <a:ext cx="805544" cy="32134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98441E6-7544-DFCF-8176-381527542043}"/>
              </a:ext>
            </a:extLst>
          </p:cNvPr>
          <p:cNvSpPr txBox="1"/>
          <p:nvPr/>
        </p:nvSpPr>
        <p:spPr>
          <a:xfrm>
            <a:off x="3448668" y="4525894"/>
            <a:ext cx="1179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/>
              <a:t>where</a:t>
            </a:r>
            <a:endParaRPr lang="en-CA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C9566642-2BBF-53D4-0B7B-6B0B6396A8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179656"/>
              </p:ext>
            </p:extLst>
          </p:nvPr>
        </p:nvGraphicFramePr>
        <p:xfrm>
          <a:off x="4682960" y="4451352"/>
          <a:ext cx="2438402" cy="475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0" imgH="304800" progId="Equation.DSMT4">
                  <p:embed/>
                </p:oleObj>
              </mc:Choice>
              <mc:Fallback>
                <p:oleObj name="Equation" r:id="rId8" imgW="1524000" imgH="304800" progId="Equation.DSMT4">
                  <p:embed/>
                  <p:pic>
                    <p:nvPicPr>
                      <p:cNvPr id="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2960" y="4451352"/>
                        <a:ext cx="2438402" cy="47505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E40CD975-F052-3A07-9E35-917AD8E79BE3}"/>
              </a:ext>
            </a:extLst>
          </p:cNvPr>
          <p:cNvSpPr txBox="1"/>
          <p:nvPr/>
        </p:nvSpPr>
        <p:spPr>
          <a:xfrm>
            <a:off x="7347857" y="4479186"/>
            <a:ext cx="462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is the frequency-domain response function for the mechanical system</a:t>
            </a:r>
            <a:endParaRPr lang="en-CA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2CEC491D-4172-FAF9-6A12-4AC37AFD7E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1059695"/>
              </p:ext>
            </p:extLst>
          </p:nvPr>
        </p:nvGraphicFramePr>
        <p:xfrm>
          <a:off x="3803135" y="5748258"/>
          <a:ext cx="1944522" cy="475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600" imgH="279360" progId="Equation.DSMT4">
                  <p:embed/>
                </p:oleObj>
              </mc:Choice>
              <mc:Fallback>
                <p:oleObj name="Equation" r:id="rId10" imgW="1155600" imgH="27936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135" y="5748258"/>
                        <a:ext cx="1944522" cy="47505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2558347-897D-97D8-8EE6-763237C0114F}"/>
              </a:ext>
            </a:extLst>
          </p:cNvPr>
          <p:cNvSpPr txBox="1">
            <a:spLocks/>
          </p:cNvSpPr>
          <p:nvPr/>
        </p:nvSpPr>
        <p:spPr>
          <a:xfrm>
            <a:off x="509526" y="5126624"/>
            <a:ext cx="9938656" cy="6793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At low frequencies and short distances, the effect of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 may be negligible compared to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and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/>
              <a:t> (like when modeling a rock sample in the lab), and </a:t>
            </a:r>
            <a:r>
              <a:rPr lang="en-US" sz="2000" dirty="0">
                <a:solidFill>
                  <a:srgbClr val="7030A0"/>
                </a:solidFill>
              </a:rPr>
              <a:t>the quasi-static approximation</a:t>
            </a:r>
            <a:r>
              <a:rPr lang="en-US" sz="2000" dirty="0"/>
              <a:t> can be used: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ACBE5E08-2C04-6E9F-E320-50B03AAD6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657795"/>
              </p:ext>
            </p:extLst>
          </p:nvPr>
        </p:nvGraphicFramePr>
        <p:xfrm>
          <a:off x="10606771" y="5792112"/>
          <a:ext cx="89693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33160" imgH="228600" progId="Equation.DSMT4">
                  <p:embed/>
                </p:oleObj>
              </mc:Choice>
              <mc:Fallback>
                <p:oleObj name="Equation" r:id="rId12" imgW="533160" imgH="22860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2CEC491D-4172-FAF9-6A12-4AC37AFD7ECA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6771" y="5792112"/>
                        <a:ext cx="896937" cy="3873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27D60516-03D3-ADA2-BDB1-BDE10B041FEA}"/>
              </a:ext>
            </a:extLst>
          </p:cNvPr>
          <p:cNvSpPr txBox="1"/>
          <p:nvPr/>
        </p:nvSpPr>
        <p:spPr>
          <a:xfrm>
            <a:off x="7660765" y="5857270"/>
            <a:ext cx="2935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Static equilibrium under force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cs typeface="Times New Roman" panose="02020603050405020304" pitchFamily="18" charset="0"/>
              </a:rPr>
              <a:t>:</a:t>
            </a:r>
            <a:endParaRPr lang="en-CA" sz="1600" i="1" u="sng" dirty="0"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79B930-172A-6FD5-E3F3-FAC99A0B3E4C}"/>
              </a:ext>
            </a:extLst>
          </p:cNvPr>
          <p:cNvSpPr/>
          <p:nvPr/>
        </p:nvSpPr>
        <p:spPr>
          <a:xfrm>
            <a:off x="7628108" y="5789018"/>
            <a:ext cx="4095131" cy="4750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325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Effective viscoelasticity and/or effective mass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Mass-Stiffness-Damping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15</a:t>
            </a:fld>
            <a:endParaRPr lang="en-CA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0E40E5-8795-203B-B192-FBF520DA714F}"/>
              </a:ext>
            </a:extLst>
          </p:cNvPr>
          <p:cNvSpPr txBox="1">
            <a:spLocks/>
          </p:cNvSpPr>
          <p:nvPr/>
        </p:nvSpPr>
        <p:spPr>
          <a:xfrm>
            <a:off x="566058" y="1277015"/>
            <a:ext cx="9938656" cy="418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 the above equation: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C88463B-6F78-7320-1C98-9CFDEF2521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678757"/>
              </p:ext>
            </p:extLst>
          </p:nvPr>
        </p:nvGraphicFramePr>
        <p:xfrm>
          <a:off x="3448668" y="1578693"/>
          <a:ext cx="2921578" cy="418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27200" imgH="279400" progId="Equation.DSMT4">
                  <p:embed/>
                </p:oleObj>
              </mc:Choice>
              <mc:Fallback>
                <p:oleObj name="Equation" r:id="rId2" imgW="1727200" imgH="2794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3C88463B-6F78-7320-1C98-9CFDEF25210A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668" y="1578693"/>
                        <a:ext cx="2921578" cy="41880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3DE2D1A-FDF1-C811-1EFA-5530E39C93C4}"/>
              </a:ext>
            </a:extLst>
          </p:cNvPr>
          <p:cNvSpPr txBox="1">
            <a:spLocks/>
          </p:cNvSpPr>
          <p:nvPr/>
        </p:nvSpPr>
        <p:spPr>
          <a:xfrm>
            <a:off x="566058" y="2144076"/>
            <a:ext cx="9938656" cy="372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term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can be included in one of the other ones, giving </a:t>
            </a:r>
            <a:r>
              <a:rPr lang="en-US" sz="2000" dirty="0">
                <a:solidFill>
                  <a:srgbClr val="7030A0"/>
                </a:solidFill>
              </a:rPr>
              <a:t>two possible, alternate interpretations</a:t>
            </a:r>
            <a:r>
              <a:rPr lang="en-US" sz="2000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 </a:t>
            </a:r>
            <a:r>
              <a:rPr lang="en-US" sz="1800" dirty="0"/>
              <a:t>As part of an effective, complex-valued “viscoelastic modulus (stiffness)” matrix:</a:t>
            </a:r>
          </a:p>
          <a:p>
            <a:pPr lvl="2"/>
            <a:r>
              <a:rPr lang="en-US" sz="1800" dirty="0"/>
              <a:t>This approach is taken in viscoelastic interpretations </a:t>
            </a:r>
          </a:p>
          <a:p>
            <a:pPr lvl="2"/>
            <a:r>
              <a:rPr lang="en-US" sz="1800" dirty="0"/>
              <a:t>It works better for </a:t>
            </a:r>
            <a:r>
              <a:rPr lang="en-US" sz="1800" u="sng" dirty="0"/>
              <a:t>lower </a:t>
            </a:r>
            <a:r>
              <a:rPr lang="en-US" sz="1800" i="1" u="sng" dirty="0">
                <a:latin typeface="Symbol" panose="05050102010706020507" pitchFamily="18" charset="2"/>
              </a:rPr>
              <a:t>w.</a:t>
            </a:r>
            <a:r>
              <a:rPr lang="en-US" sz="1800" dirty="0">
                <a:latin typeface="Symbol" panose="05050102010706020507" pitchFamily="18" charset="2"/>
                <a:cs typeface="Times New Roman" panose="02020603050405020304" pitchFamily="18" charset="0"/>
              </a:rPr>
              <a:t> I</a:t>
            </a:r>
            <a:r>
              <a:rPr lang="en-US" sz="1800" dirty="0"/>
              <a:t>n this case,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/>
              <a:t> gives a small correction to the ‘elastic’ stiffness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/>
              <a:t>. This modification illustrates the correspondence principle.</a:t>
            </a:r>
          </a:p>
          <a:p>
            <a:pPr lvl="2"/>
            <a:endParaRPr lang="en-US" sz="1600" i="1" dirty="0">
              <a:latin typeface="Symbol" panose="05050102010706020507" pitchFamily="18" charset="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  As part of a complex-valued “effective density”: </a:t>
            </a:r>
          </a:p>
          <a:p>
            <a:pPr marL="914400" lvl="2" indent="0">
              <a:buNone/>
            </a:pPr>
            <a:endParaRPr lang="en-US" sz="1400" dirty="0"/>
          </a:p>
          <a:p>
            <a:pPr lvl="2"/>
            <a:r>
              <a:rPr lang="en-US" sz="1800" dirty="0"/>
              <a:t>This approach is used to explain empirical-modulus relaxation in </a:t>
            </a:r>
            <a:r>
              <a:rPr lang="en-US" sz="1800" dirty="0" err="1"/>
              <a:t>Biot’s</a:t>
            </a:r>
            <a:r>
              <a:rPr lang="en-US" sz="1800" dirty="0"/>
              <a:t> </a:t>
            </a:r>
            <a:r>
              <a:rPr lang="en-US" sz="1800" dirty="0" err="1"/>
              <a:t>poroelasticity</a:t>
            </a:r>
            <a:r>
              <a:rPr lang="en-US" sz="1800" dirty="0"/>
              <a:t> and in models of oscillations of granular media </a:t>
            </a:r>
          </a:p>
          <a:p>
            <a:pPr lvl="2"/>
            <a:r>
              <a:rPr lang="en-US" sz="1800" dirty="0"/>
              <a:t>This  interpretation seems more appropriate at </a:t>
            </a:r>
            <a:r>
              <a:rPr lang="en-US" sz="1800" u="sng" dirty="0"/>
              <a:t>higher </a:t>
            </a:r>
            <a:r>
              <a:rPr lang="en-US" sz="1800" i="1" u="sng" dirty="0">
                <a:latin typeface="Symbol" panose="05050102010706020507" pitchFamily="18" charset="2"/>
              </a:rPr>
              <a:t>w</a:t>
            </a:r>
            <a:endParaRPr lang="en-US" sz="14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F01B169-6DC5-2630-50D8-A5E99EFA30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469618"/>
              </p:ext>
            </p:extLst>
          </p:nvPr>
        </p:nvGraphicFramePr>
        <p:xfrm>
          <a:off x="9027481" y="2742795"/>
          <a:ext cx="13731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03040" progId="Equation.DSMT4">
                  <p:embed/>
                </p:oleObj>
              </mc:Choice>
              <mc:Fallback>
                <p:oleObj name="Equation" r:id="rId4" imgW="812520" imgH="20304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3C88463B-6F78-7320-1C98-9CFDEF25210A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7481" y="2742795"/>
                        <a:ext cx="1373187" cy="30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736CD56-7422-52C9-6B4F-6CFAE71811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494558"/>
              </p:ext>
            </p:extLst>
          </p:nvPr>
        </p:nvGraphicFramePr>
        <p:xfrm>
          <a:off x="6262755" y="4036912"/>
          <a:ext cx="14811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76240" imgH="393480" progId="Equation.DSMT4">
                  <p:embed/>
                </p:oleObj>
              </mc:Choice>
              <mc:Fallback>
                <p:oleObj name="Equation" r:id="rId6" imgW="876240" imgH="39348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3C88463B-6F78-7320-1C98-9CFDEF25210A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755" y="4036912"/>
                        <a:ext cx="1481137" cy="5905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8797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Oscillation modes and waves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Mass-Stiffness-Damping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16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166100"/>
            <a:ext cx="9644742" cy="501657"/>
          </a:xfrm>
        </p:spPr>
        <p:txBody>
          <a:bodyPr>
            <a:normAutofit/>
          </a:bodyPr>
          <a:lstStyle/>
          <a:p>
            <a:r>
              <a:rPr lang="en-US" sz="2000" dirty="0"/>
              <a:t>Consider external force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0 </a:t>
            </a:r>
            <a:r>
              <a:rPr lang="en-US" sz="2000" dirty="0"/>
              <a:t>in the above equation (i.e., homogenous equation):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0E40E5-8795-203B-B192-FBF520DA714F}"/>
              </a:ext>
            </a:extLst>
          </p:cNvPr>
          <p:cNvSpPr txBox="1">
            <a:spLocks/>
          </p:cNvSpPr>
          <p:nvPr/>
        </p:nvSpPr>
        <p:spPr>
          <a:xfrm>
            <a:off x="566058" y="2409625"/>
            <a:ext cx="9938656" cy="946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equation describes </a:t>
            </a:r>
            <a:r>
              <a:rPr lang="en-US" sz="2000" dirty="0">
                <a:solidFill>
                  <a:srgbClr val="7030A0"/>
                </a:solidFill>
              </a:rPr>
              <a:t>free oscillations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7030A0"/>
                </a:solidFill>
              </a:rPr>
              <a:t>waves </a:t>
            </a:r>
            <a:r>
              <a:rPr lang="en-US" sz="2000" dirty="0"/>
              <a:t>(in a spatially unbounded model). Its solution consists of multiple mode vectors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/>
              <a:t> satisfying </a:t>
            </a:r>
            <a:r>
              <a:rPr lang="en-CA" sz="2000" dirty="0"/>
              <a:t>a </a:t>
            </a:r>
            <a:r>
              <a:rPr lang="en-CA" sz="2000" u="sng" dirty="0"/>
              <a:t>generalized eigenvalue problem:</a:t>
            </a:r>
            <a:r>
              <a:rPr lang="en-US" sz="2000" u="sng" dirty="0"/>
              <a:t>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6E393FD-088A-4744-4539-EE1353847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594770"/>
              </p:ext>
            </p:extLst>
          </p:nvPr>
        </p:nvGraphicFramePr>
        <p:xfrm>
          <a:off x="3876674" y="1695449"/>
          <a:ext cx="2348280" cy="469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320" imgH="279360" progId="Equation.DSMT4">
                  <p:embed/>
                </p:oleObj>
              </mc:Choice>
              <mc:Fallback>
                <p:oleObj name="Equation" r:id="rId2" imgW="1498320" imgH="27936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674" y="1695449"/>
                        <a:ext cx="2348280" cy="46937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8581FF4-0721-5010-55D8-BA7A926BD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694397"/>
              </p:ext>
            </p:extLst>
          </p:nvPr>
        </p:nvGraphicFramePr>
        <p:xfrm>
          <a:off x="3876674" y="3224471"/>
          <a:ext cx="2449287" cy="409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6811" imgH="253890" progId="Equation.DSMT4">
                  <p:embed/>
                </p:oleObj>
              </mc:Choice>
              <mc:Fallback>
                <p:oleObj name="Equation" r:id="rId4" imgW="1586811" imgH="25389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674" y="3224471"/>
                        <a:ext cx="2449287" cy="40905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A42132-C735-06F5-911A-7DDD9AD1761F}"/>
              </a:ext>
            </a:extLst>
          </p:cNvPr>
          <p:cNvSpPr txBox="1">
            <a:spLocks/>
          </p:cNvSpPr>
          <p:nvPr/>
        </p:nvSpPr>
        <p:spPr>
          <a:xfrm>
            <a:off x="566058" y="3852847"/>
            <a:ext cx="8790593" cy="1968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Vector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/>
              <a:t> here gives the spatial distribution of the oscillation or wave mode, and </a:t>
            </a:r>
            <a:r>
              <a:rPr lang="en-US" sz="2000" i="1" dirty="0" err="1">
                <a:latin typeface="Symbol" panose="05050102010706020507" pitchFamily="18" charset="2"/>
              </a:rPr>
              <a:t>w</a:t>
            </a:r>
            <a:r>
              <a:rPr lang="en-US" sz="2000" i="1" baseline="-25000" dirty="0" err="1"/>
              <a:t>n</a:t>
            </a:r>
            <a:r>
              <a:rPr lang="en-US" sz="2000" dirty="0"/>
              <a:t> is its frequency  </a:t>
            </a:r>
          </a:p>
          <a:p>
            <a:r>
              <a:rPr lang="en-US" sz="2000" dirty="0"/>
              <a:t>Because of the matrix character of this equation, it is only satisfied by certain vectors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7030A0"/>
                </a:solidFill>
              </a:rPr>
              <a:t>eigenvectors</a:t>
            </a:r>
            <a:r>
              <a:rPr lang="en-US" sz="2000" dirty="0"/>
              <a:t>, or </a:t>
            </a:r>
            <a:r>
              <a:rPr lang="en-US" sz="2000" dirty="0">
                <a:solidFill>
                  <a:srgbClr val="7030A0"/>
                </a:solidFill>
              </a:rPr>
              <a:t>eigenmodes</a:t>
            </a:r>
            <a:r>
              <a:rPr lang="en-US" sz="2000" dirty="0"/>
              <a:t>), and   a  above is the eigenvalue corresponding to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/>
              <a:t>th</a:t>
            </a:r>
            <a:r>
              <a:rPr lang="en-US" sz="2000" dirty="0"/>
              <a:t> mode </a:t>
            </a:r>
            <a:endParaRPr lang="en-US" sz="2000" u="sng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6088DA-1719-CB17-5D51-74AB2E648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63EDDAE-7F6C-2615-73E1-A53BF87233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618167"/>
              </p:ext>
            </p:extLst>
          </p:nvPr>
        </p:nvGraphicFramePr>
        <p:xfrm>
          <a:off x="4585891" y="4800600"/>
          <a:ext cx="272142" cy="3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3112" imgH="241195" progId="Equation.DSMT4">
                  <p:embed/>
                </p:oleObj>
              </mc:Choice>
              <mc:Fallback>
                <p:oleObj name="Equation" r:id="rId6" imgW="203112" imgH="241195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5891" y="4800600"/>
                        <a:ext cx="272142" cy="36195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9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9075823" cy="998723"/>
          </a:xfrm>
        </p:spPr>
        <p:txBody>
          <a:bodyPr>
            <a:normAutofit/>
          </a:bodyPr>
          <a:lstStyle/>
          <a:p>
            <a:r>
              <a:rPr lang="en-CA" sz="3200" dirty="0"/>
              <a:t>Mechanical-energy conservation and equipartitioning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Energy Equipartitioning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17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166099"/>
            <a:ext cx="9644742" cy="732625"/>
          </a:xfrm>
        </p:spPr>
        <p:txBody>
          <a:bodyPr>
            <a:normAutofit/>
          </a:bodyPr>
          <a:lstStyle/>
          <a:p>
            <a:r>
              <a:rPr lang="en-US" sz="2000" dirty="0"/>
              <a:t>In the absence of friction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/>
              <a:t>), the spatially-averaged kinetic and elastic energies equal each other: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6E393FD-088A-4744-4539-EE1353847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877868"/>
              </p:ext>
            </p:extLst>
          </p:nvPr>
        </p:nvGraphicFramePr>
        <p:xfrm>
          <a:off x="2126721" y="1862107"/>
          <a:ext cx="17319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840" imgH="279360" progId="Equation.DSMT4">
                  <p:embed/>
                </p:oleObj>
              </mc:Choice>
              <mc:Fallback>
                <p:oleObj name="Equation" r:id="rId2" imgW="1104840" imgH="2793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6E393FD-088A-4744-4539-EE1353847CE6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6721" y="1862107"/>
                        <a:ext cx="1731963" cy="469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1E1F6DD-0600-E3F8-C0DE-690883A951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754321"/>
              </p:ext>
            </p:extLst>
          </p:nvPr>
        </p:nvGraphicFramePr>
        <p:xfrm>
          <a:off x="4905068" y="1882159"/>
          <a:ext cx="11938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60" imgH="228600" progId="Equation.DSMT4">
                  <p:embed/>
                </p:oleObj>
              </mc:Choice>
              <mc:Fallback>
                <p:oleObj name="Equation" r:id="rId4" imgW="761760" imgH="228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6E393FD-088A-4744-4539-EE1353847CE6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068" y="1882159"/>
                        <a:ext cx="1193800" cy="3841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0ABB282-2B1A-5D4B-3835-6291EC943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436998"/>
              </p:ext>
            </p:extLst>
          </p:nvPr>
        </p:nvGraphicFramePr>
        <p:xfrm>
          <a:off x="7158882" y="1757713"/>
          <a:ext cx="1888865" cy="61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6360" imgH="419040" progId="Equation.DSMT4">
                  <p:embed/>
                </p:oleObj>
              </mc:Choice>
              <mc:Fallback>
                <p:oleObj name="Equation" r:id="rId6" imgW="1206360" imgH="4190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1E1F6DD-0600-E3F8-C0DE-690883A95101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8882" y="1757713"/>
                        <a:ext cx="1888865" cy="61948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672B4C2-784B-0ABA-683B-109D7075A86D}"/>
              </a:ext>
            </a:extLst>
          </p:cNvPr>
          <p:cNvSpPr txBox="1"/>
          <p:nvPr/>
        </p:nvSpPr>
        <p:spPr>
          <a:xfrm>
            <a:off x="9345081" y="1789225"/>
            <a:ext cx="2581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(using Hermitian conjugate instead of transpose for complex-valued </a:t>
            </a:r>
            <a:r>
              <a:rPr lang="en-CA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CA" sz="1600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095A9C-F736-0ADC-8635-53B5ED3D6956}"/>
              </a:ext>
            </a:extLst>
          </p:cNvPr>
          <p:cNvSpPr txBox="1"/>
          <p:nvPr/>
        </p:nvSpPr>
        <p:spPr>
          <a:xfrm>
            <a:off x="3842128" y="1913252"/>
            <a:ext cx="1179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/>
              <a:t>,  or</a:t>
            </a:r>
            <a:endParaRPr lang="en-CA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D06F05-47D5-1BAD-36A3-B72F101E3218}"/>
              </a:ext>
            </a:extLst>
          </p:cNvPr>
          <p:cNvSpPr txBox="1"/>
          <p:nvPr/>
        </p:nvSpPr>
        <p:spPr>
          <a:xfrm>
            <a:off x="5973183" y="1927780"/>
            <a:ext cx="1179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/>
              <a:t>,  or</a:t>
            </a:r>
            <a:endParaRPr lang="en-CA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EFED1AF-77E5-F947-A814-7628F036762E}"/>
              </a:ext>
            </a:extLst>
          </p:cNvPr>
          <p:cNvSpPr txBox="1">
            <a:spLocks/>
          </p:cNvSpPr>
          <p:nvPr/>
        </p:nvSpPr>
        <p:spPr>
          <a:xfrm>
            <a:off x="566059" y="2510723"/>
            <a:ext cx="6586987" cy="1027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equation is known as the </a:t>
            </a:r>
            <a:r>
              <a:rPr lang="en-US" sz="2000" dirty="0">
                <a:solidFill>
                  <a:srgbClr val="7030A0"/>
                </a:solidFill>
              </a:rPr>
              <a:t>equipartitioning of energy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It can be used, for example, for determining                                              the frequency of a surface waves from a given wavenumber: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76CAFF7-8A14-0B45-69D8-EFB9CF51C2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89926"/>
              </p:ext>
            </p:extLst>
          </p:nvPr>
        </p:nvGraphicFramePr>
        <p:xfrm>
          <a:off x="7153046" y="2848233"/>
          <a:ext cx="133508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63280" imgH="482400" progId="Equation.DSMT4">
                  <p:embed/>
                </p:oleObj>
              </mc:Choice>
              <mc:Fallback>
                <p:oleObj name="Equation" r:id="rId8" imgW="863280" imgH="4824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046" y="2848233"/>
                        <a:ext cx="1335087" cy="7000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3DF7F0A-95FB-4A25-5E99-D323A676309A}"/>
              </a:ext>
            </a:extLst>
          </p:cNvPr>
          <p:cNvSpPr txBox="1">
            <a:spLocks/>
          </p:cNvSpPr>
          <p:nvPr/>
        </p:nvSpPr>
        <p:spPr>
          <a:xfrm>
            <a:off x="535675" y="4138449"/>
            <a:ext cx="4114800" cy="234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 an elastic body, the energies oscillate at </a:t>
            </a:r>
            <a:r>
              <a:rPr lang="en-US" sz="1800" u="sng" dirty="0"/>
              <a:t>double frequency</a:t>
            </a:r>
            <a:r>
              <a:rPr lang="en-US" sz="1800" dirty="0"/>
              <a:t>. Oscillations of elastic and kinetic energies are phase-shifted by 180</a:t>
            </a:r>
            <a:r>
              <a:rPr lang="en-US" sz="1800" dirty="0">
                <a:sym typeface="Symbol" panose="05050102010706020507" pitchFamily="18" charset="2"/>
              </a:rPr>
              <a:t></a:t>
            </a:r>
            <a:r>
              <a:rPr lang="en-US" sz="1800" dirty="0"/>
              <a:t>, and their sum is constant in time (plot a))</a:t>
            </a:r>
          </a:p>
          <a:p>
            <a:r>
              <a:rPr lang="en-US" sz="1800" dirty="0"/>
              <a:t>In a wave, the energies are </a:t>
            </a:r>
            <a:r>
              <a:rPr lang="en-US" sz="1800" u="sng" dirty="0"/>
              <a:t>in-phase, </a:t>
            </a:r>
            <a:r>
              <a:rPr lang="en-US" sz="1800" dirty="0"/>
              <a:t>and the pattern of  total-energy highs and lows travels in space (plot b))</a:t>
            </a:r>
          </a:p>
          <a:p>
            <a:endParaRPr lang="en-US" sz="18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C585E3-F503-CF21-CA55-403051180E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36" y="3954264"/>
            <a:ext cx="6875689" cy="234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5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Linked oscillators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Linked Oscillators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18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548611" y="1045032"/>
            <a:ext cx="7739746" cy="172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 system of interlinked linear oscillators (multidimensional oscillator) represents a close analogy to the elastic medium</a:t>
            </a:r>
          </a:p>
          <a:p>
            <a:r>
              <a:rPr lang="en-US" sz="2000" dirty="0"/>
              <a:t>It helps understanding the behavior of a rock sample in the laboratory or multiple types of waves in the field. Such models can also be viewed as a simplified (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but insightful</a:t>
            </a:r>
            <a:r>
              <a:rPr lang="en-US" sz="2000" dirty="0"/>
              <a:t>) approach to “digital rock”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DFDA0E4-109B-C6CD-CC18-0154AE99D70D}"/>
              </a:ext>
            </a:extLst>
          </p:cNvPr>
          <p:cNvSpPr txBox="1">
            <a:spLocks/>
          </p:cNvSpPr>
          <p:nvPr/>
        </p:nvSpPr>
        <p:spPr>
          <a:xfrm>
            <a:off x="548611" y="3637889"/>
            <a:ext cx="8486535" cy="45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With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en-US" sz="2000" dirty="0"/>
              <a:t>, the elastic system would show harmonic oscillations satisfying: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35E86DCB-CD22-1FC1-ED56-CCCDDB435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103" y="534957"/>
            <a:ext cx="2449286" cy="24130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2D308C5-D831-2784-EA30-67AA39D138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618114"/>
              </p:ext>
            </p:extLst>
          </p:nvPr>
        </p:nvGraphicFramePr>
        <p:xfrm>
          <a:off x="2276548" y="2801819"/>
          <a:ext cx="1417744" cy="598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25" imgH="393529" progId="Equation.DSMT4">
                  <p:embed/>
                </p:oleObj>
              </mc:Choice>
              <mc:Fallback>
                <p:oleObj name="Equation" r:id="rId3" imgW="863225" imgH="393529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548" y="2801819"/>
                        <a:ext cx="1417744" cy="5985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0204D84-1272-C683-9D88-AEA4B82B3D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061018"/>
              </p:ext>
            </p:extLst>
          </p:nvPr>
        </p:nvGraphicFramePr>
        <p:xfrm>
          <a:off x="4309293" y="2795268"/>
          <a:ext cx="1283081" cy="620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2447" imgH="393529" progId="Equation.DSMT4">
                  <p:embed/>
                </p:oleObj>
              </mc:Choice>
              <mc:Fallback>
                <p:oleObj name="Equation" r:id="rId5" imgW="812447" imgH="393529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293" y="2795268"/>
                        <a:ext cx="1283081" cy="6203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F7AFEC6-7B8F-397A-3D75-A0BD1A314015}"/>
              </a:ext>
            </a:extLst>
          </p:cNvPr>
          <p:cNvSpPr txBox="1">
            <a:spLocks/>
          </p:cNvSpPr>
          <p:nvPr/>
        </p:nvSpPr>
        <p:spPr>
          <a:xfrm>
            <a:off x="548611" y="4264562"/>
            <a:ext cx="5906618" cy="470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time-averaged total mechanical energy equals</a:t>
            </a:r>
            <a:endParaRPr lang="en-US" sz="2000" dirty="0">
              <a:solidFill>
                <a:srgbClr val="7030A0"/>
              </a:solidFill>
            </a:endParaRP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C3B63E54-2A92-E6EF-1BC8-2227F9C116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262942"/>
              </p:ext>
            </p:extLst>
          </p:nvPr>
        </p:nvGraphicFramePr>
        <p:xfrm>
          <a:off x="9046031" y="3609857"/>
          <a:ext cx="15668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5920" imgH="241200" progId="Equation.DSMT4">
                  <p:embed/>
                </p:oleObj>
              </mc:Choice>
              <mc:Fallback>
                <p:oleObj name="Equation" r:id="rId7" imgW="1015920" imgH="2412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8581FF4-0721-5010-55D8-BA7A926BD52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6031" y="3609857"/>
                        <a:ext cx="1566863" cy="3889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E5A1D7F9-6C28-60FE-96E6-02426C1F14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251423"/>
              </p:ext>
            </p:extLst>
          </p:nvPr>
        </p:nvGraphicFramePr>
        <p:xfrm>
          <a:off x="6207375" y="2820766"/>
          <a:ext cx="1283081" cy="59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058" imgH="393529" progId="Equation.DSMT4">
                  <p:embed/>
                </p:oleObj>
              </mc:Choice>
              <mc:Fallback>
                <p:oleObj name="Equation" r:id="rId9" imgW="787058" imgH="393529" progId="Equation.DSMT4">
                  <p:embed/>
                  <p:pic>
                    <p:nvPicPr>
                      <p:cNvPr id="0" name="Object 1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375" y="2820766"/>
                        <a:ext cx="1283081" cy="594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3714A144-13B5-CF25-A890-DA99754FD0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584622"/>
              </p:ext>
            </p:extLst>
          </p:nvPr>
        </p:nvGraphicFramePr>
        <p:xfrm>
          <a:off x="6427788" y="4171950"/>
          <a:ext cx="192405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880" imgH="393480" progId="Equation.DSMT4">
                  <p:embed/>
                </p:oleObj>
              </mc:Choice>
              <mc:Fallback>
                <p:oleObj name="Equation" r:id="rId11" imgW="1523880" imgH="393480" progId="Equation.DSMT4">
                  <p:embed/>
                  <p:pic>
                    <p:nvPicPr>
                      <p:cNvPr id="0" name="Object 1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7788" y="4171950"/>
                        <a:ext cx="1924050" cy="5572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56A12C98-C227-2F8D-E129-C9AF75B741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3752248"/>
              </p:ext>
            </p:extLst>
          </p:nvPr>
        </p:nvGraphicFramePr>
        <p:xfrm>
          <a:off x="6426200" y="4721225"/>
          <a:ext cx="24447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120760" imgH="469800" progId="Equation.DSMT4">
                  <p:embed/>
                </p:oleObj>
              </mc:Choice>
              <mc:Fallback>
                <p:oleObj name="Equation" r:id="rId13" imgW="2120760" imgH="469800" progId="Equation.DSMT4">
                  <p:embed/>
                  <p:pic>
                    <p:nvPicPr>
                      <p:cNvPr id="0" name="Object 1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6200" y="4721225"/>
                        <a:ext cx="2444750" cy="641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2828D84-93F5-5521-5B48-3FB407C25727}"/>
              </a:ext>
            </a:extLst>
          </p:cNvPr>
          <p:cNvSpPr txBox="1">
            <a:spLocks/>
          </p:cNvSpPr>
          <p:nvPr/>
        </p:nvSpPr>
        <p:spPr>
          <a:xfrm>
            <a:off x="548611" y="4839860"/>
            <a:ext cx="5906618" cy="470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…the energy dissipation rate: 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907127E-A717-15BF-519F-4F226A031FA9}"/>
              </a:ext>
            </a:extLst>
          </p:cNvPr>
          <p:cNvSpPr txBox="1">
            <a:spLocks/>
          </p:cNvSpPr>
          <p:nvPr/>
        </p:nvSpPr>
        <p:spPr>
          <a:xfrm>
            <a:off x="548611" y="5468075"/>
            <a:ext cx="5906618" cy="470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…therefore, attenuation coefficient:</a:t>
            </a:r>
          </a:p>
        </p:txBody>
      </p:sp>
      <p:sp>
        <p:nvSpPr>
          <p:cNvPr id="39" name="Rectangle 22">
            <a:extLst>
              <a:ext uri="{FF2B5EF4-FFF2-40B4-BE49-F238E27FC236}">
                <a16:creationId xmlns:a16="http://schemas.microsoft.com/office/drawing/2014/main" id="{8DCA7B55-1AA7-4138-0C85-22EE8A8D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64A04F50-C507-DD55-EB7E-F0C8720A46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362510"/>
              </p:ext>
            </p:extLst>
          </p:nvPr>
        </p:nvGraphicFramePr>
        <p:xfrm>
          <a:off x="5942013" y="5378450"/>
          <a:ext cx="372903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730240" imgH="520560" progId="Equation.DSMT4">
                  <p:embed/>
                </p:oleObj>
              </mc:Choice>
              <mc:Fallback>
                <p:oleObj name="Equation" r:id="rId15" imgW="2730240" imgH="520560" progId="Equation.DSMT4">
                  <p:embed/>
                  <p:pic>
                    <p:nvPicPr>
                      <p:cNvPr id="0" name="Object 2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5378450"/>
                        <a:ext cx="3729037" cy="728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7CA54D49-2CDF-EF07-DEF0-02517167DA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67165"/>
              </p:ext>
            </p:extLst>
          </p:nvPr>
        </p:nvGraphicFramePr>
        <p:xfrm>
          <a:off x="4032503" y="5981224"/>
          <a:ext cx="948700" cy="62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20700" imgH="419100" progId="Equation.DSMT4">
                  <p:embed/>
                </p:oleObj>
              </mc:Choice>
              <mc:Fallback>
                <p:oleObj name="Equation" r:id="rId17" imgW="520700" imgH="419100" progId="Equation.DSMT4">
                  <p:embed/>
                  <p:pic>
                    <p:nvPicPr>
                      <p:cNvPr id="0" name="Object 2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503" y="5981224"/>
                        <a:ext cx="948700" cy="6282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57BD97C-5854-95DF-D73C-5EBFFB399161}"/>
              </a:ext>
            </a:extLst>
          </p:cNvPr>
          <p:cNvSpPr txBox="1">
            <a:spLocks/>
          </p:cNvSpPr>
          <p:nvPr/>
        </p:nvSpPr>
        <p:spPr>
          <a:xfrm>
            <a:off x="548611" y="6107176"/>
            <a:ext cx="3613082" cy="470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…and finally,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</a:t>
            </a:r>
            <a:r>
              <a:rPr lang="en-US" sz="2000" u="sng" dirty="0"/>
              <a:t>for the mode</a:t>
            </a:r>
            <a:r>
              <a:rPr lang="en-US" sz="2000" dirty="0"/>
              <a:t>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AFEBE0-2D7B-B5BF-A6D2-00F19C28B37A}"/>
              </a:ext>
            </a:extLst>
          </p:cNvPr>
          <p:cNvSpPr txBox="1"/>
          <p:nvPr/>
        </p:nvSpPr>
        <p:spPr>
          <a:xfrm>
            <a:off x="8588375" y="6002945"/>
            <a:ext cx="156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(quasi-static approximation)</a:t>
            </a:r>
            <a:endParaRPr lang="en-CA" sz="1600" u="sng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15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Quiz #2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Linked Oscillators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19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757964" y="1279623"/>
            <a:ext cx="7739746" cy="10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Taking X and Y coordinates of the masses in the preceding slide (repeated here) as generalized variables, write elements of matrices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/>
              <a:t>, and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related, for example, to mass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35E86DCB-CD22-1FC1-ED56-CCCDDB435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70" y="2583423"/>
            <a:ext cx="3130288" cy="308402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22">
            <a:extLst>
              <a:ext uri="{FF2B5EF4-FFF2-40B4-BE49-F238E27FC236}">
                <a16:creationId xmlns:a16="http://schemas.microsoft.com/office/drawing/2014/main" id="{8DCA7B55-1AA7-4138-0C85-22EE8A8D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515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B45F69A-CA37-368C-B7A9-715BC10A4969}"/>
              </a:ext>
            </a:extLst>
          </p:cNvPr>
          <p:cNvSpPr/>
          <p:nvPr/>
        </p:nvSpPr>
        <p:spPr>
          <a:xfrm>
            <a:off x="1013048" y="3278221"/>
            <a:ext cx="10728237" cy="3151755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D212FF-2DAC-6406-345C-93EB50CC49DF}"/>
              </a:ext>
            </a:extLst>
          </p:cNvPr>
          <p:cNvSpPr/>
          <p:nvPr/>
        </p:nvSpPr>
        <p:spPr>
          <a:xfrm>
            <a:off x="6512484" y="4886276"/>
            <a:ext cx="904673" cy="643092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9100459" cy="998723"/>
          </a:xfrm>
        </p:spPr>
        <p:txBody>
          <a:bodyPr>
            <a:normAutofit/>
          </a:bodyPr>
          <a:lstStyle/>
          <a:p>
            <a:r>
              <a:rPr lang="en-CA" sz="3200" dirty="0"/>
              <a:t>Conclusions about the frequency-dependent </a:t>
            </a:r>
            <a:r>
              <a:rPr lang="en-CA" sz="3200" i="1" dirty="0"/>
              <a:t>Q </a:t>
            </a:r>
            <a:r>
              <a:rPr lang="en-CA" sz="3200" dirty="0"/>
              <a:t>and </a:t>
            </a:r>
            <a:r>
              <a:rPr lang="en-CA" sz="3200" i="1" dirty="0">
                <a:latin typeface="Symbol" panose="05050102010706020507" pitchFamily="18" charset="2"/>
              </a:rPr>
              <a:t>c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20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1193379" y="1091923"/>
            <a:ext cx="9533235" cy="44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 well-defined and meaningful </a:t>
            </a:r>
            <a:r>
              <a:rPr lang="en-US" sz="1800" i="1" dirty="0"/>
              <a:t>Q</a:t>
            </a:r>
            <a:r>
              <a:rPr lang="en-US" sz="1800" dirty="0"/>
              <a:t>-factor only exists for an oscillator (resonator), or oscillation mode for a complex mechanical system </a:t>
            </a:r>
          </a:p>
          <a:p>
            <a:r>
              <a:rPr lang="en-US" sz="1800" dirty="0"/>
              <a:t>For forced oscillations or waves at variable frequencies, values of </a:t>
            </a:r>
            <a:r>
              <a:rPr lang="en-US" sz="1800" i="1" dirty="0"/>
              <a:t>Q</a:t>
            </a:r>
            <a:r>
              <a:rPr lang="en-US" sz="1800" dirty="0"/>
              <a:t> and their frequency dependencies are sensitive to the adopted definitions and measurement procedures</a:t>
            </a:r>
          </a:p>
          <a:p>
            <a:r>
              <a:rPr lang="en-US" sz="1800" dirty="0"/>
              <a:t>Conventionally, the </a:t>
            </a:r>
            <a:r>
              <a:rPr lang="en-US" sz="1800" dirty="0">
                <a:solidFill>
                  <a:srgbClr val="7030A0"/>
                </a:solidFill>
              </a:rPr>
              <a:t>phase-lag </a:t>
            </a:r>
            <a:r>
              <a:rPr lang="en-US" sz="1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 err="1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1800" dirty="0">
                <a:solidFill>
                  <a:srgbClr val="7030A0"/>
                </a:solidFill>
              </a:rPr>
              <a:t> is used in laboratory experiments  </a:t>
            </a:r>
          </a:p>
          <a:p>
            <a:pPr lvl="1"/>
            <a:r>
              <a:rPr lang="en-US" sz="1800" dirty="0"/>
              <a:t>When using this quantity, note that with this attenuation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800" dirty="0"/>
              <a:t> contains a built-in increase proportional to the frequency even for the simplest mechanical system (oscillator) </a:t>
            </a:r>
          </a:p>
          <a:p>
            <a:r>
              <a:rPr lang="en-US" sz="1800" dirty="0"/>
              <a:t>The measured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aseline="30000" dirty="0"/>
              <a:t>-1</a:t>
            </a:r>
            <a:r>
              <a:rPr lang="en-US" sz="1800" dirty="0"/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/>
              <a:t>) can be transformed to a more useful and mechanically meaningful quantity -  </a:t>
            </a:r>
            <a:r>
              <a:rPr lang="en-US" sz="1800" dirty="0">
                <a:solidFill>
                  <a:srgbClr val="7030A0"/>
                </a:solidFill>
              </a:rPr>
              <a:t>the frequency-dependent (empirical) attenuation coefficient</a:t>
            </a:r>
            <a:r>
              <a:rPr lang="en-US" sz="1800" dirty="0"/>
              <a:t>: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This </a:t>
            </a:r>
            <a:r>
              <a:rPr lang="en-US" sz="1800" i="1" dirty="0">
                <a:latin typeface="Symbol" panose="05050102010706020507" pitchFamily="18" charset="2"/>
              </a:rPr>
              <a:t>c</a:t>
            </a:r>
            <a:r>
              <a:rPr lang="en-US" sz="1800" dirty="0"/>
              <a:t>(</a:t>
            </a:r>
            <a:r>
              <a:rPr lang="en-US" sz="1800" i="1" dirty="0">
                <a:latin typeface="Symbol" panose="05050102010706020507" pitchFamily="18" charset="2"/>
              </a:rPr>
              <a:t>w</a:t>
            </a:r>
            <a:r>
              <a:rPr lang="en-US" sz="1800" dirty="0"/>
              <a:t>) directly relates to the rate of amplitude decay in a seismic wave: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It has a simple frequency dependence                                                                                                        </a:t>
            </a:r>
            <a:r>
              <a:rPr lang="en-US" sz="1800" dirty="0">
                <a:solidFill>
                  <a:srgbClr val="7030A0"/>
                </a:solidFill>
              </a:rPr>
              <a:t>with often nonzero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c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lang="en-US" sz="1800" dirty="0">
                <a:solidFill>
                  <a:srgbClr val="7030A0"/>
                </a:solidFill>
              </a:rPr>
              <a:t>:</a:t>
            </a:r>
          </a:p>
        </p:txBody>
      </p:sp>
      <p:sp>
        <p:nvSpPr>
          <p:cNvPr id="39" name="Rectangle 22">
            <a:extLst>
              <a:ext uri="{FF2B5EF4-FFF2-40B4-BE49-F238E27FC236}">
                <a16:creationId xmlns:a16="http://schemas.microsoft.com/office/drawing/2014/main" id="{8DCA7B55-1AA7-4138-0C85-22EE8A8D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968DAB6-4146-5BB9-980B-DF4D55F18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441031"/>
              </p:ext>
            </p:extLst>
          </p:nvPr>
        </p:nvGraphicFramePr>
        <p:xfrm>
          <a:off x="7417157" y="3506301"/>
          <a:ext cx="2491521" cy="643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9700" imgH="419100" progId="Equation.DSMT4">
                  <p:embed/>
                </p:oleObj>
              </mc:Choice>
              <mc:Fallback>
                <p:oleObj name="Equation" r:id="rId2" imgW="1409700" imgH="4191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7157" y="3506301"/>
                        <a:ext cx="2491521" cy="6430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15CC80F-69F8-571C-2970-9BB333C1CF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280958"/>
              </p:ext>
            </p:extLst>
          </p:nvPr>
        </p:nvGraphicFramePr>
        <p:xfrm>
          <a:off x="7548326" y="4272332"/>
          <a:ext cx="4078435" cy="643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73400" imgH="482600" progId="Equation.DSMT4">
                  <p:embed/>
                </p:oleObj>
              </mc:Choice>
              <mc:Fallback>
                <p:oleObj name="Equation" r:id="rId4" imgW="3073400" imgH="4826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8326" y="4272332"/>
                        <a:ext cx="4078435" cy="643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01079B0-4A6F-9107-D7C5-61DB6C0F21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44678"/>
              </p:ext>
            </p:extLst>
          </p:nvPr>
        </p:nvGraphicFramePr>
        <p:xfrm>
          <a:off x="5760396" y="4886276"/>
          <a:ext cx="2743200" cy="56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16100" imgH="419100" progId="Equation.DSMT4">
                  <p:embed/>
                </p:oleObj>
              </mc:Choice>
              <mc:Fallback>
                <p:oleObj name="Equation" r:id="rId6" imgW="1816100" imgH="4191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396" y="4886276"/>
                        <a:ext cx="2743200" cy="5608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A408F88-E571-C0D0-C895-8C7F1185E334}"/>
              </a:ext>
            </a:extLst>
          </p:cNvPr>
          <p:cNvSpPr/>
          <p:nvPr/>
        </p:nvSpPr>
        <p:spPr>
          <a:xfrm>
            <a:off x="1147942" y="1077906"/>
            <a:ext cx="9267297" cy="5772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94EAC2-4E6C-CDC7-6892-64C2F603DF9E}"/>
              </a:ext>
            </a:extLst>
          </p:cNvPr>
          <p:cNvSpPr txBox="1"/>
          <p:nvPr/>
        </p:nvSpPr>
        <p:spPr>
          <a:xfrm>
            <a:off x="3212901" y="5774897"/>
            <a:ext cx="4940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C00000"/>
                </a:solidFill>
              </a:rPr>
              <a:t>These first two terms are most important in </a:t>
            </a:r>
            <a:r>
              <a:rPr lang="en-CA" sz="1600" i="1" dirty="0">
                <a:solidFill>
                  <a:srgbClr val="C00000"/>
                </a:solidFill>
                <a:latin typeface="Symbol" panose="05050102010706020507" pitchFamily="18" charset="2"/>
              </a:rPr>
              <a:t>c</a:t>
            </a:r>
            <a:r>
              <a:rPr lang="en-CA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CA" sz="1600" dirty="0">
                <a:solidFill>
                  <a:srgbClr val="C00000"/>
                </a:solidFill>
              </a:rPr>
              <a:t>but they are practically lost when looking at the data in </a:t>
            </a:r>
            <a:r>
              <a:rPr lang="en-CA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CA" sz="1600" dirty="0">
                <a:solidFill>
                  <a:srgbClr val="C00000"/>
                </a:solidFill>
              </a:rPr>
              <a:t> form</a:t>
            </a:r>
            <a:endParaRPr lang="en-CA" sz="1600" u="sng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D01617-238B-1841-544E-3B83F90BAAFD}"/>
              </a:ext>
            </a:extLst>
          </p:cNvPr>
          <p:cNvCxnSpPr>
            <a:cxnSpLocks/>
          </p:cNvCxnSpPr>
          <p:nvPr/>
        </p:nvCxnSpPr>
        <p:spPr>
          <a:xfrm flipV="1">
            <a:off x="6270162" y="5623771"/>
            <a:ext cx="214007" cy="2182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563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9100459" cy="998723"/>
          </a:xfrm>
        </p:spPr>
        <p:txBody>
          <a:bodyPr>
            <a:normAutofit/>
          </a:bodyPr>
          <a:lstStyle/>
          <a:p>
            <a:r>
              <a:rPr lang="en-CA" sz="3200" dirty="0"/>
              <a:t>Conclusions about the frequency-dependent </a:t>
            </a:r>
            <a:r>
              <a:rPr lang="en-CA" sz="3200" i="1" dirty="0"/>
              <a:t>Q </a:t>
            </a:r>
            <a:r>
              <a:rPr lang="en-CA" sz="3200" dirty="0"/>
              <a:t>and </a:t>
            </a:r>
            <a:r>
              <a:rPr lang="en-CA" sz="3200" i="1" dirty="0">
                <a:latin typeface="Symbol" panose="05050102010706020507" pitchFamily="18" charset="2"/>
              </a:rPr>
              <a:t>c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21</a:t>
            </a:fld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24D122-3319-5078-7114-67F6FB9C19AC}"/>
              </a:ext>
            </a:extLst>
          </p:cNvPr>
          <p:cNvSpPr txBox="1">
            <a:spLocks/>
          </p:cNvSpPr>
          <p:nvPr/>
        </p:nvSpPr>
        <p:spPr>
          <a:xfrm>
            <a:off x="1193379" y="1091924"/>
            <a:ext cx="9533235" cy="365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For example, compare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/>
              <a:t>and </a:t>
            </a:r>
            <a:r>
              <a:rPr lang="en-US" sz="1800" i="1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 plots for a Berea sandstone sample at variable temperatures:</a:t>
            </a:r>
          </a:p>
        </p:txBody>
      </p:sp>
      <p:sp>
        <p:nvSpPr>
          <p:cNvPr id="39" name="Rectangle 22">
            <a:extLst>
              <a:ext uri="{FF2B5EF4-FFF2-40B4-BE49-F238E27FC236}">
                <a16:creationId xmlns:a16="http://schemas.microsoft.com/office/drawing/2014/main" id="{8DCA7B55-1AA7-4138-0C85-22EE8A8D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10" name="Picture 9" descr="A graph of different types of samples&#10;&#10;Description automatically generated with medium confidence">
            <a:extLst>
              <a:ext uri="{FF2B5EF4-FFF2-40B4-BE49-F238E27FC236}">
                <a16:creationId xmlns:a16="http://schemas.microsoft.com/office/drawing/2014/main" id="{A32388D7-095D-39B3-1BCF-D9AD4712F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851" y="1676779"/>
            <a:ext cx="6967728" cy="3197352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AF0AC87-83A2-5D7B-8499-428492F1A0BB}"/>
              </a:ext>
            </a:extLst>
          </p:cNvPr>
          <p:cNvSpPr txBox="1">
            <a:spLocks/>
          </p:cNvSpPr>
          <p:nvPr/>
        </p:nvSpPr>
        <p:spPr>
          <a:xfrm>
            <a:off x="1904563" y="5097373"/>
            <a:ext cx="7803641" cy="1452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Note that the major effects are the variable increases of attenuation with frequency (seen in </a:t>
            </a:r>
            <a:r>
              <a:rPr lang="en-US" sz="1800" i="1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 form </a:t>
            </a:r>
            <a:r>
              <a:rPr lang="en-US" sz="1800" i="1" dirty="0"/>
              <a:t>on the right</a:t>
            </a:r>
            <a:r>
              <a:rPr lang="en-US" sz="1800" dirty="0"/>
              <a:t>)</a:t>
            </a:r>
          </a:p>
          <a:p>
            <a:r>
              <a:rPr lang="en-US" sz="1800" dirty="0"/>
              <a:t>… but </a:t>
            </a:r>
            <a:r>
              <a:rPr lang="en-US" sz="1800" u="sng" dirty="0"/>
              <a:t>presentation of the data by </a:t>
            </a:r>
            <a:r>
              <a:rPr lang="en-US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u="sng" dirty="0"/>
              <a:t>(</a:t>
            </a:r>
            <a:r>
              <a:rPr lang="en-US" sz="1800" i="1" u="sng" dirty="0"/>
              <a:t>left</a:t>
            </a:r>
            <a:r>
              <a:rPr lang="en-US" sz="1800" u="sng" dirty="0"/>
              <a:t>) misses these effects </a:t>
            </a:r>
            <a:r>
              <a:rPr lang="en-US" sz="1800" dirty="0"/>
              <a:t>and only emphasizes the small bumps in </a:t>
            </a:r>
            <a:r>
              <a:rPr lang="en-US" sz="1800" i="1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6138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10069288" cy="998723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Scalability of </a:t>
            </a:r>
            <a:r>
              <a:rPr lang="en-US" altLang="en-US" sz="3200" i="1" dirty="0">
                <a:latin typeface="Symbol" panose="05050102010706020507" pitchFamily="18" charset="2"/>
              </a:rPr>
              <a:t>c </a:t>
            </a:r>
            <a:r>
              <a:rPr lang="en-US" altLang="en-US" sz="3200" dirty="0"/>
              <a:t>or </a:t>
            </a:r>
            <a:r>
              <a:rPr lang="en-US" altLang="en-US" sz="3200" i="1" dirty="0"/>
              <a:t>Q</a:t>
            </a:r>
            <a:r>
              <a:rPr lang="en-US" altLang="en-US" sz="3200" baseline="30000" dirty="0"/>
              <a:t>-1</a:t>
            </a:r>
            <a:r>
              <a:rPr lang="en-US" altLang="en-US" sz="3200" dirty="0"/>
              <a:t> </a:t>
            </a:r>
            <a:endParaRPr lang="en-CA" sz="32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Scalability of </a:t>
            </a:r>
            <a:r>
              <a:rPr lang="en-CA" i="1" dirty="0">
                <a:latin typeface="Symbol" panose="05050102010706020507" pitchFamily="18" charset="2"/>
              </a:rPr>
              <a:t>c</a:t>
            </a:r>
            <a:r>
              <a:rPr lang="en-CA" dirty="0"/>
              <a:t> and </a:t>
            </a: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22</a:t>
            </a:fld>
            <a:endParaRPr lang="en-C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EE7FFAD-B92C-D073-C5FB-55D5E1223341}"/>
              </a:ext>
            </a:extLst>
          </p:cNvPr>
          <p:cNvSpPr txBox="1">
            <a:spLocks/>
          </p:cNvSpPr>
          <p:nvPr/>
        </p:nvSpPr>
        <p:spPr bwMode="auto">
          <a:xfrm>
            <a:off x="7694644" y="4237038"/>
            <a:ext cx="549275" cy="296862"/>
          </a:xfrm>
          <a:prstGeom prst="rect">
            <a:avLst/>
          </a:prstGeom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DEB1F2-F3B0-44F4-A12F-092BF95553D8}" type="slidenum">
              <a:rPr lang="en-US" altLang="en-US" sz="14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9C8F09D8-2A1B-2F37-A878-EC6CEDEE3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814" y="380522"/>
            <a:ext cx="5833103" cy="5254866"/>
          </a:xfrm>
          <a:prstGeom prst="rect">
            <a:avLst/>
          </a:prstGeom>
        </p:spPr>
      </p:pic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80797004-932B-1E24-2A78-E08FB58FD733}"/>
              </a:ext>
            </a:extLst>
          </p:cNvPr>
          <p:cNvSpPr txBox="1">
            <a:spLocks/>
          </p:cNvSpPr>
          <p:nvPr/>
        </p:nvSpPr>
        <p:spPr>
          <a:xfrm>
            <a:off x="639171" y="2430506"/>
            <a:ext cx="6403655" cy="2825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Attributes </a:t>
            </a:r>
            <a:r>
              <a:rPr lang="en-US" sz="2000" i="1" dirty="0">
                <a:latin typeface="Symbol" panose="05050102010706020507" pitchFamily="18" charset="2"/>
              </a:rPr>
              <a:t>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also differ in terms of scalability between laboratory and field experiments</a:t>
            </a:r>
          </a:p>
          <a:p>
            <a:pPr lvl="1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cs typeface="Times New Roman" panose="02020603050405020304" pitchFamily="18" charset="0"/>
              </a:rPr>
              <a:t>) (phase lag) is an attribute </a:t>
            </a:r>
            <a:r>
              <a:rPr lang="en-US" sz="1800" u="sng" dirty="0">
                <a:cs typeface="Times New Roman" panose="02020603050405020304" pitchFamily="18" charset="0"/>
              </a:rPr>
              <a:t>sensitive to the phase </a:t>
            </a:r>
            <a:r>
              <a:rPr lang="en-US" sz="1800" dirty="0">
                <a:cs typeface="Times New Roman" panose="02020603050405020304" pitchFamily="18" charset="0"/>
              </a:rPr>
              <a:t>of the signal (caused by scattering, layers) </a:t>
            </a:r>
          </a:p>
          <a:p>
            <a:pPr lvl="2"/>
            <a:r>
              <a:rPr lang="en-US" sz="1600" dirty="0">
                <a:cs typeface="Times New Roman" panose="02020603050405020304" pitchFamily="18" charset="0"/>
              </a:rPr>
              <a:t>It </a:t>
            </a:r>
            <a:r>
              <a:rPr lang="en-US" sz="1600" u="sng" dirty="0">
                <a:cs typeface="Times New Roman" panose="02020603050405020304" pitchFamily="18" charset="0"/>
              </a:rPr>
              <a:t>downplays</a:t>
            </a:r>
            <a:r>
              <a:rPr lang="en-US" sz="1600" dirty="0">
                <a:cs typeface="Times New Roman" panose="02020603050405020304" pitchFamily="18" charset="0"/>
              </a:rPr>
              <a:t> the low-frequency parameters </a:t>
            </a:r>
            <a:r>
              <a:rPr lang="en-US" sz="16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1600" dirty="0">
                <a:cs typeface="Times New Roman" panose="02020603050405020304" pitchFamily="18" charset="0"/>
              </a:rPr>
              <a:t>,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>
                <a:cs typeface="Times New Roman" panose="02020603050405020304" pitchFamily="18" charset="0"/>
              </a:rPr>
              <a:t> and </a:t>
            </a:r>
            <a:r>
              <a:rPr lang="en-US" sz="16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16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>
                <a:cs typeface="Times New Roman" panose="02020603050405020304" pitchFamily="18" charset="0"/>
              </a:rPr>
              <a:t>Quantity </a:t>
            </a:r>
            <a:r>
              <a:rPr lang="en-US" sz="1800" i="1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>
                <a:cs typeface="Times New Roman" panose="02020603050405020304" pitchFamily="18" charset="0"/>
              </a:rPr>
              <a:t> has the same meaning as attenuation coefficient for a traveling wave (relative energy decay rate)</a:t>
            </a:r>
          </a:p>
          <a:p>
            <a:pPr lvl="2"/>
            <a:r>
              <a:rPr lang="en-US" sz="1600" dirty="0">
                <a:cs typeface="Times New Roman" panose="02020603050405020304" pitchFamily="18" charset="0"/>
              </a:rPr>
              <a:t>Quantities </a:t>
            </a:r>
            <a:r>
              <a:rPr lang="en-US" sz="16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1600" dirty="0">
                <a:cs typeface="Times New Roman" panose="02020603050405020304" pitchFamily="18" charset="0"/>
              </a:rPr>
              <a:t>,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>
                <a:cs typeface="Times New Roman" panose="02020603050405020304" pitchFamily="18" charset="0"/>
              </a:rPr>
              <a:t> and </a:t>
            </a:r>
            <a:r>
              <a:rPr lang="en-US" sz="16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>
                <a:cs typeface="Times New Roman" panose="02020603050405020304" pitchFamily="18" charset="0"/>
              </a:rPr>
              <a:t> should be </a:t>
            </a:r>
            <a:r>
              <a:rPr lang="en-US" sz="1600" dirty="0">
                <a:solidFill>
                  <a:srgbClr val="7030A0"/>
                </a:solidFill>
                <a:cs typeface="Times New Roman" panose="02020603050405020304" pitchFamily="18" charset="0"/>
              </a:rPr>
              <a:t>more reliably scaled from laboratory to the layering and wavelength scales</a:t>
            </a:r>
            <a:r>
              <a:rPr lang="en-US" sz="1600" dirty="0">
                <a:cs typeface="Times New Roman" panose="02020603050405020304" pitchFamily="18" charset="0"/>
              </a:rPr>
              <a:t> </a:t>
            </a:r>
            <a:endParaRPr lang="en-US" sz="1600" i="1" dirty="0">
              <a:cs typeface="Times New Roman" panose="02020603050405020304" pitchFamily="18" charset="0"/>
            </a:endParaRPr>
          </a:p>
          <a:p>
            <a:pPr lvl="1"/>
            <a:endParaRPr lang="en-US" sz="1800" dirty="0">
              <a:cs typeface="Times New Roman" panose="02020603050405020304" pitchFamily="18" charset="0"/>
            </a:endParaRPr>
          </a:p>
          <a:p>
            <a:pPr lvl="1"/>
            <a:endParaRPr lang="en-US" sz="18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2000" dirty="0">
              <a:solidFill>
                <a:srgbClr val="7030A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61047B-D3C6-0DBC-6467-61CAA8435232}"/>
              </a:ext>
            </a:extLst>
          </p:cNvPr>
          <p:cNvSpPr txBox="1"/>
          <p:nvPr/>
        </p:nvSpPr>
        <p:spPr>
          <a:xfrm>
            <a:off x="4299627" y="5254862"/>
            <a:ext cx="49849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500" dirty="0">
                <a:solidFill>
                  <a:schemeClr val="accent2">
                    <a:lumMod val="50000"/>
                  </a:schemeClr>
                </a:solidFill>
              </a:rPr>
              <a:t>Note that </a:t>
            </a:r>
            <a:r>
              <a:rPr lang="en-CA" sz="15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1500" baseline="30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sz="1500" dirty="0">
                <a:solidFill>
                  <a:schemeClr val="accent2">
                    <a:lumMod val="50000"/>
                  </a:schemeClr>
                </a:solidFill>
              </a:rPr>
              <a:t> of layers represents the differences between the “unrelaxed” and “relaxed” moduli, but </a:t>
            </a:r>
            <a:r>
              <a:rPr lang="en-CA" sz="1500" u="sng" dirty="0">
                <a:solidFill>
                  <a:schemeClr val="accent2">
                    <a:lumMod val="50000"/>
                  </a:schemeClr>
                </a:solidFill>
              </a:rPr>
              <a:t>contrasts between layers are often stronger</a:t>
            </a:r>
            <a:r>
              <a:rPr lang="en-CA" sz="15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en-CA" sz="1500" dirty="0">
                <a:solidFill>
                  <a:srgbClr val="C00000"/>
                </a:solidFill>
              </a:rPr>
              <a:t>Thus, the </a:t>
            </a:r>
            <a:r>
              <a:rPr lang="en-CA" sz="15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15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5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CA" sz="1500" dirty="0">
                <a:solidFill>
                  <a:srgbClr val="C00000"/>
                </a:solidFill>
              </a:rPr>
              <a:t> seen in field data is mostly controlled by layering, which is not seen in lab experiments. 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D6C2CA-2546-1DE6-EA71-E0271C3FAE17}"/>
              </a:ext>
            </a:extLst>
          </p:cNvPr>
          <p:cNvCxnSpPr>
            <a:cxnSpLocks/>
          </p:cNvCxnSpPr>
          <p:nvPr/>
        </p:nvCxnSpPr>
        <p:spPr>
          <a:xfrm flipV="1">
            <a:off x="8435867" y="4688518"/>
            <a:ext cx="709752" cy="50234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002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9898</TotalTime>
  <Words>2534</Words>
  <Application>Microsoft Office PowerPoint</Application>
  <PresentationFormat>Widescreen</PresentationFormat>
  <Paragraphs>235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Lecture 4: Applications of Lagrangian Mechanics</vt:lpstr>
      <vt:lpstr>Goals of this lecture</vt:lpstr>
      <vt:lpstr>Linear harmonic oscillator with damping</vt:lpstr>
      <vt:lpstr>Linear oscillator</vt:lpstr>
      <vt:lpstr>Linear oscillator</vt:lpstr>
      <vt:lpstr>Q of a linear oscillator</vt:lpstr>
      <vt:lpstr>Q of a linear oscillator</vt:lpstr>
      <vt:lpstr>Quiz #1: </vt:lpstr>
      <vt:lpstr>Attenuation coefficient</vt:lpstr>
      <vt:lpstr>Definitions and meanings of Q</vt:lpstr>
      <vt:lpstr>Q-factors for forced oscillations</vt:lpstr>
      <vt:lpstr>Phase-lag Q</vt:lpstr>
      <vt:lpstr>Systems with many oscillation/relaxation modes:  Mass-Stiffness-Damping (MSD) method</vt:lpstr>
      <vt:lpstr>MSD equations and solutions</vt:lpstr>
      <vt:lpstr>Effective viscoelasticity and/or effective mass</vt:lpstr>
      <vt:lpstr>Oscillation modes and waves</vt:lpstr>
      <vt:lpstr>Mechanical-energy conservation and equipartitioning</vt:lpstr>
      <vt:lpstr>Linked oscillators</vt:lpstr>
      <vt:lpstr>Quiz #2</vt:lpstr>
      <vt:lpstr>Conclusions about the frequency-dependent Q and c</vt:lpstr>
      <vt:lpstr>Conclusions about the frequency-dependent Q and c</vt:lpstr>
      <vt:lpstr>Scalability of c or Q-1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 Morozov</dc:creator>
  <cp:lastModifiedBy>Igor Morozov</cp:lastModifiedBy>
  <cp:revision>247</cp:revision>
  <dcterms:created xsi:type="dcterms:W3CDTF">2022-11-03T01:25:55Z</dcterms:created>
  <dcterms:modified xsi:type="dcterms:W3CDTF">2024-05-19T22:10:31Z</dcterms:modified>
</cp:coreProperties>
</file>