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7">
  <p:sldMasterIdLst>
    <p:sldMasterId id="2147483648" r:id="rId1"/>
  </p:sldMasterIdLst>
  <p:notesMasterIdLst>
    <p:notesMasterId r:id="rId26"/>
  </p:notesMasterIdLst>
  <p:sldIdLst>
    <p:sldId id="257" r:id="rId2"/>
    <p:sldId id="268" r:id="rId3"/>
    <p:sldId id="269" r:id="rId4"/>
    <p:sldId id="270" r:id="rId5"/>
    <p:sldId id="271" r:id="rId6"/>
    <p:sldId id="272" r:id="rId7"/>
    <p:sldId id="274" r:id="rId8"/>
    <p:sldId id="273" r:id="rId9"/>
    <p:sldId id="281" r:id="rId10"/>
    <p:sldId id="279" r:id="rId11"/>
    <p:sldId id="284" r:id="rId12"/>
    <p:sldId id="283" r:id="rId13"/>
    <p:sldId id="285" r:id="rId14"/>
    <p:sldId id="286" r:id="rId15"/>
    <p:sldId id="288" r:id="rId16"/>
    <p:sldId id="287" r:id="rId17"/>
    <p:sldId id="275" r:id="rId18"/>
    <p:sldId id="278" r:id="rId19"/>
    <p:sldId id="280" r:id="rId20"/>
    <p:sldId id="277" r:id="rId21"/>
    <p:sldId id="282" r:id="rId22"/>
    <p:sldId id="276" r:id="rId23"/>
    <p:sldId id="290" r:id="rId24"/>
    <p:sldId id="28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5F095-71F4-4430-857A-605C6899A687}" type="datetimeFigureOut">
              <a:rPr lang="en-CA" smtClean="0"/>
              <a:t>2024-05-18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C2BCC-8964-4B91-812E-0FB56697B1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15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C961-756D-6545-A5E2-9000B9DD1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2E98A-D26C-B96E-553E-122AF5921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0D369-ACBB-D8C1-04C7-3C3A60185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A172-1A88-4289-BC70-B00E6E76FCE6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EAB0C-BA1B-0F38-BC09-90392C65D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5A998-6011-A506-474E-F1C10FDB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940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8FF5-BFA8-3418-D457-F8F60915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F480-BBDE-4457-1B16-124E32BCE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2A59D-915C-1B7A-9F8A-DD1A4CCF2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C64F-9392-4C3D-9976-64B1667F3403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6F804-419B-BEE5-3F60-E6003D8A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6DF38-6E3D-133F-B25B-FCC064297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12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87D9-80E0-BD29-432B-2765A3CCE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D7AD2-FD81-1089-E6C4-5EB429C48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F7DD1-4683-CD3C-171B-23F0400F1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C192-8F55-40EC-949A-40F62F28D8C0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E36E7-7148-02C2-7D27-5D1223F53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11F10-59D1-197B-6735-46A7C2FA4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537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10BA7-4205-14DC-B124-9D27BAFF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2D28A-00FE-8249-7136-8B2534BAC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C630D-C677-0CEA-A852-2B1A9F633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ABA07-98CC-11CD-5CA1-A0FBFA7C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1B7B-17F3-45B1-B91E-FFAC637AE7F9}" type="datetime1">
              <a:rPr lang="en-CA" smtClean="0"/>
              <a:t>2024-05-18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80762-B2D8-5533-3B6E-4725C040B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CB68F4-EB1F-6F0A-97A9-6481C34FA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815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1A17B-87F2-529A-A55A-3A817636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2E4DC-7ED4-9CE6-2606-1B676C9BE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43C11-2DB9-F96A-970E-D21ABBC74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3B1AC5-E93A-16C7-8609-E55FA7358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A45F7-4CD0-6525-FAA0-3CE1622DB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326F45-65A8-8C11-6E52-C18067797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7544A-EFAF-4DC0-9E4E-A9FC402E400C}" type="datetime1">
              <a:rPr lang="en-CA" smtClean="0"/>
              <a:t>2024-05-18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2FD76D-D44D-D9BA-4A7A-7A9F2CAFC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60D0DA-866F-B6E9-C1A5-D0CD8D153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095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5CA9D-8B2C-7E2B-123C-0432951D9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33BEC2-CBE9-8A08-A995-7745B6837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DAB3-14C4-4217-9A70-458833F62C76}" type="datetime1">
              <a:rPr lang="en-CA" smtClean="0"/>
              <a:t>2024-05-18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4C2D18-96A8-0CFC-306F-9918D49C6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DE81BF-4C20-BDCE-AE90-398EDB29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549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E9DA24-B60B-3BBA-BDE1-1F6C7FAC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0113-5ABE-4650-BDA9-2F389A6D9D0C}" type="datetime1">
              <a:rPr lang="en-CA" smtClean="0"/>
              <a:t>2024-05-18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A25BA4-58C7-1F06-71AD-0CA3350C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6FA1D-C25E-F8E5-D42A-2B7D3D77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131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7DA1-511E-1B4B-153C-099CAD659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E2D2E-99E3-321E-7E12-DE5812702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E7F68-94A5-3C23-BFF2-71BD8D95A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4C927-D5D7-F04B-2476-1D7769D51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7A25-0228-4D6F-9D7C-ED5897492477}" type="datetime1">
              <a:rPr lang="en-CA" smtClean="0"/>
              <a:t>2024-05-18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1E822-9B32-F929-D63F-0FF503E8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45DEC7-2181-568F-17B7-FF6BE3B4F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73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3958-1C05-1327-42B5-0819400F1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F4AF4A-D016-DC12-5E97-5D1577A3E7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8A8DE-411E-59EC-EB56-D871C0D97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7761A-9331-1C3B-00A2-7C2D9D4DC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93590-F57A-4835-86D9-4C0E85B7B734}" type="datetime1">
              <a:rPr lang="en-CA" smtClean="0"/>
              <a:t>2024-05-18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EDDB5-1906-64DB-1E9A-9BC70ADE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BE657-443E-F355-6E67-2FDC3ADC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021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E9465-FCDF-9E91-0E8B-0A6BCCC8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18EB36-1F84-5A4E-221A-2493DCD49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F3BBE-5FF2-EA2F-CD1C-A59A25B33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CF1D-DE8C-4DA1-948A-CA3E0DEA42D8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D8BC0-72BC-7A1D-5D6C-2A36ADAA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AC1D2-B043-A11A-E016-7B707CF7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15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4792A7-B88F-2765-FB3F-FFEEFFC38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F84BC3-D6C0-B55A-115F-7164AE464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0CCCE-9829-105F-3F3C-4C20AE581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DFA6C-1ACA-4166-B484-93FD9CC86768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ED119-993D-B1E5-4B47-D7D6BF571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5DA91-686E-D583-72D1-AC77CDEF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858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9EE223-3EEA-58CE-0FDB-AF34485C3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EB15D-47AA-7C79-C8C6-15A90FBBD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86659-5837-062D-FDA1-499F4985A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9414C-1907-411F-AE23-CC436598CCA9}" type="datetime1">
              <a:rPr lang="en-CA" smtClean="0"/>
              <a:t>2024-05-18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4E0D9-5640-0950-E601-4FC85911D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34F8B-4EBD-AAC6-EE18-315DFED4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77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3.bin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26.wmf"/><Relationship Id="rId2" Type="http://schemas.openxmlformats.org/officeDocument/2006/relationships/oleObject" Target="../embeddings/oleObject15.bin"/><Relationship Id="rId16" Type="http://schemas.openxmlformats.org/officeDocument/2006/relationships/oleObject" Target="../embeddings/oleObject2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2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28.bin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image" Target="../media/image35.wmf"/><Relationship Id="rId7" Type="http://schemas.openxmlformats.org/officeDocument/2006/relationships/image" Target="../media/image37.w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39.wmf"/><Relationship Id="rId5" Type="http://schemas.openxmlformats.org/officeDocument/2006/relationships/image" Target="../media/image36.wmf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32.bin"/><Relationship Id="rId9" Type="http://schemas.openxmlformats.org/officeDocument/2006/relationships/image" Target="../media/image38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41.bin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4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4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53.wmf"/><Relationship Id="rId18" Type="http://schemas.openxmlformats.org/officeDocument/2006/relationships/oleObject" Target="../embeddings/oleObject52.bin"/><Relationship Id="rId26" Type="http://schemas.openxmlformats.org/officeDocument/2006/relationships/oleObject" Target="../embeddings/oleObject56.bin"/><Relationship Id="rId3" Type="http://schemas.openxmlformats.org/officeDocument/2006/relationships/image" Target="../media/image48.wmf"/><Relationship Id="rId21" Type="http://schemas.openxmlformats.org/officeDocument/2006/relationships/image" Target="../media/image57.wmf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49.bin"/><Relationship Id="rId17" Type="http://schemas.openxmlformats.org/officeDocument/2006/relationships/image" Target="../media/image55.wmf"/><Relationship Id="rId25" Type="http://schemas.openxmlformats.org/officeDocument/2006/relationships/image" Target="../media/image59.wmf"/><Relationship Id="rId2" Type="http://schemas.openxmlformats.org/officeDocument/2006/relationships/oleObject" Target="../embeddings/oleObject44.bin"/><Relationship Id="rId16" Type="http://schemas.openxmlformats.org/officeDocument/2006/relationships/oleObject" Target="../embeddings/oleObject51.bin"/><Relationship Id="rId20" Type="http://schemas.openxmlformats.org/officeDocument/2006/relationships/oleObject" Target="../embeddings/oleObject5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52.wmf"/><Relationship Id="rId24" Type="http://schemas.openxmlformats.org/officeDocument/2006/relationships/oleObject" Target="../embeddings/oleObject55.bin"/><Relationship Id="rId5" Type="http://schemas.openxmlformats.org/officeDocument/2006/relationships/image" Target="../media/image49.wmf"/><Relationship Id="rId15" Type="http://schemas.openxmlformats.org/officeDocument/2006/relationships/image" Target="../media/image54.wmf"/><Relationship Id="rId23" Type="http://schemas.openxmlformats.org/officeDocument/2006/relationships/image" Target="../media/image58.wmf"/><Relationship Id="rId10" Type="http://schemas.openxmlformats.org/officeDocument/2006/relationships/oleObject" Target="../embeddings/oleObject48.bin"/><Relationship Id="rId19" Type="http://schemas.openxmlformats.org/officeDocument/2006/relationships/image" Target="../media/image56.wmf"/><Relationship Id="rId4" Type="http://schemas.openxmlformats.org/officeDocument/2006/relationships/oleObject" Target="../embeddings/oleObject45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50.bin"/><Relationship Id="rId22" Type="http://schemas.openxmlformats.org/officeDocument/2006/relationships/oleObject" Target="../embeddings/oleObject54.bin"/><Relationship Id="rId27" Type="http://schemas.openxmlformats.org/officeDocument/2006/relationships/image" Target="../media/image6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wmf"/><Relationship Id="rId4" Type="http://schemas.openxmlformats.org/officeDocument/2006/relationships/oleObject" Target="../embeddings/oleObject5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68.wmf"/><Relationship Id="rId3" Type="http://schemas.openxmlformats.org/officeDocument/2006/relationships/image" Target="../media/image63.wmf"/><Relationship Id="rId7" Type="http://schemas.openxmlformats.org/officeDocument/2006/relationships/image" Target="../media/image65.wmf"/><Relationship Id="rId12" Type="http://schemas.openxmlformats.org/officeDocument/2006/relationships/oleObject" Target="../embeddings/oleObject64.bin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67.wmf"/><Relationship Id="rId5" Type="http://schemas.openxmlformats.org/officeDocument/2006/relationships/image" Target="../media/image64.wmf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66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oleObject" Target="../embeddings/oleObject6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wmf"/><Relationship Id="rId4" Type="http://schemas.openxmlformats.org/officeDocument/2006/relationships/oleObject" Target="../embeddings/oleObject66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image" Target="../media/image71.wmf"/><Relationship Id="rId7" Type="http://schemas.openxmlformats.org/officeDocument/2006/relationships/image" Target="../media/image73.wmf"/><Relationship Id="rId2" Type="http://schemas.openxmlformats.org/officeDocument/2006/relationships/oleObject" Target="../embeddings/oleObject6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72.wmf"/><Relationship Id="rId4" Type="http://schemas.openxmlformats.org/officeDocument/2006/relationships/oleObject" Target="../embeddings/oleObject68.bin"/><Relationship Id="rId9" Type="http://schemas.openxmlformats.org/officeDocument/2006/relationships/image" Target="../media/image7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oleObject" Target="../embeddings/oleObject7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wmf"/><Relationship Id="rId4" Type="http://schemas.openxmlformats.org/officeDocument/2006/relationships/oleObject" Target="../embeddings/oleObject7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5.bin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wmf"/><Relationship Id="rId5" Type="http://schemas.openxmlformats.org/officeDocument/2006/relationships/oleObject" Target="../embeddings/oleObject74.bin"/><Relationship Id="rId4" Type="http://schemas.openxmlformats.org/officeDocument/2006/relationships/image" Target="../media/image8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Lecture 5: </a:t>
            </a:r>
            <a:r>
              <a:rPr lang="en-CA" sz="3200" dirty="0" err="1"/>
              <a:t>Lagrangian</a:t>
            </a:r>
            <a:r>
              <a:rPr lang="en-CA" sz="3200" dirty="0"/>
              <a:t> Mechanics of Continuous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03167-AF12-54A1-DC1E-C5B4E70EB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6743"/>
            <a:ext cx="9995074" cy="353092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Key concepts of classical mechanics of continuous solids</a:t>
            </a:r>
            <a:endParaRPr lang="en-US" sz="2000" u="sng" dirty="0"/>
          </a:p>
          <a:p>
            <a:pPr lvl="1">
              <a:spcBef>
                <a:spcPts val="600"/>
              </a:spcBef>
            </a:pPr>
            <a:r>
              <a:rPr lang="en-US" sz="1600" dirty="0"/>
              <a:t>Strain, stress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Elasticity, viscosity</a:t>
            </a:r>
          </a:p>
          <a:p>
            <a:pPr lvl="1">
              <a:spcBef>
                <a:spcPts val="600"/>
              </a:spcBef>
            </a:pPr>
            <a:r>
              <a:rPr lang="en-US" sz="1600" dirty="0" err="1"/>
              <a:t>Lagrangian</a:t>
            </a:r>
            <a:r>
              <a:rPr lang="en-US" sz="1600" dirty="0"/>
              <a:t> and dissipation functions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Hooke’s law, Navier-Stokes law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Media with internal structure (“General Linear Solid”, GLS)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Two types of GLS models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Equations of motion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Extensions of the model: nonlinearity, thermal effects, anisotropy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Effective media</a:t>
            </a:r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E47B32D-8E4C-7B69-A27C-2A4620230851}"/>
              </a:ext>
            </a:extLst>
          </p:cNvPr>
          <p:cNvSpPr txBox="1">
            <a:spLocks/>
          </p:cNvSpPr>
          <p:nvPr/>
        </p:nvSpPr>
        <p:spPr>
          <a:xfrm>
            <a:off x="838200" y="5647620"/>
            <a:ext cx="10515600" cy="53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/>
              <a:t>Reading: Sections 5.1 – 5.3 in the 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EB83A14-196B-318F-14BF-D8EEDB111F56}"/>
              </a:ext>
            </a:extLst>
          </p:cNvPr>
          <p:cNvCxnSpPr>
            <a:cxnSpLocks/>
          </p:cNvCxnSpPr>
          <p:nvPr/>
        </p:nvCxnSpPr>
        <p:spPr>
          <a:xfrm>
            <a:off x="711374" y="5489924"/>
            <a:ext cx="10121900" cy="206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A0318-EDDF-EFDF-27C8-9B984E67A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Lecture 5: Mechanics of Continuous Media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D3386-45A3-FEC9-F9B0-0D9A48349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236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 err="1"/>
              <a:t>Lagrangian</a:t>
            </a:r>
            <a:r>
              <a:rPr lang="en-CA" sz="3200" dirty="0"/>
              <a:t> approach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Lagrangian</a:t>
            </a:r>
            <a:r>
              <a:rPr lang="en-CA" dirty="0"/>
              <a:t> Approach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218749"/>
            <a:ext cx="8931444" cy="502473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solidFill>
                  <a:srgbClr val="7030A0"/>
                </a:solidFill>
              </a:rPr>
              <a:t>Here, we will consider </a:t>
            </a:r>
            <a:r>
              <a:rPr lang="en-US" sz="2000" u="sng" dirty="0">
                <a:solidFill>
                  <a:srgbClr val="7030A0"/>
                </a:solidFill>
              </a:rPr>
              <a:t>weak reversible deformations of isotropic solid or liquid materials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Solid and liquids obey generally the same laws in small deformations</a:t>
            </a:r>
          </a:p>
          <a:p>
            <a:r>
              <a:rPr lang="en-US" sz="2000" dirty="0"/>
              <a:t>Like with any problem in physics, to determine the motion of a solid body, we need to: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Identify the generalized coordinates (parameters of deformation)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Specify the </a:t>
            </a:r>
            <a:r>
              <a:rPr lang="en-US" sz="1600" dirty="0" err="1"/>
              <a:t>Lagrangian</a:t>
            </a:r>
            <a:r>
              <a:rPr lang="en-US" sz="1600" dirty="0"/>
              <a:t> (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600" dirty="0"/>
              <a:t>) and dissipation function (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From functions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600" dirty="0"/>
              <a:t> and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/>
              <a:t>, Determine the generalized forces, momenta, energies and establish the conservation laws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The relations of forces to parameters of deformation (displacements, strains) will give the </a:t>
            </a:r>
            <a:r>
              <a:rPr lang="en-US" sz="1600" u="sng" dirty="0"/>
              <a:t>constitutive relations 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Write the Euler-Lagrange equations. They will be the </a:t>
            </a:r>
            <a:r>
              <a:rPr lang="en-US" sz="1600" u="sng" dirty="0"/>
              <a:t>equations of motion</a:t>
            </a:r>
            <a:r>
              <a:rPr lang="en-US" sz="1600" dirty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Solve the equations of motion with appropriate </a:t>
            </a:r>
            <a:r>
              <a:rPr lang="en-US" sz="1600" u="sng" dirty="0"/>
              <a:t>boundary conditions </a:t>
            </a:r>
            <a:r>
              <a:rPr lang="en-US" sz="1600" dirty="0"/>
              <a:t>representing the shape of the body, thermal regime, external forces, etc.</a:t>
            </a:r>
          </a:p>
          <a:p>
            <a:r>
              <a:rPr lang="en-US" sz="2000" dirty="0"/>
              <a:t>Note that the construction of </a:t>
            </a:r>
            <a:r>
              <a:rPr lang="en-US" sz="2000" dirty="0" err="1"/>
              <a:t>Lagrangian</a:t>
            </a:r>
            <a:r>
              <a:rPr lang="en-US" sz="2000" dirty="0"/>
              <a:t> and dissipation functions is based on general principles of linearity, scales, and symmetries </a:t>
            </a:r>
          </a:p>
          <a:p>
            <a:pPr lvl="1"/>
            <a:r>
              <a:rPr lang="en-US" sz="1600" dirty="0"/>
              <a:t>Therefore, </a:t>
            </a:r>
            <a:r>
              <a:rPr lang="en-US" sz="1600" dirty="0">
                <a:solidFill>
                  <a:srgbClr val="7030A0"/>
                </a:solidFill>
              </a:rPr>
              <a:t>all possible interactions are included </a:t>
            </a:r>
            <a:r>
              <a:rPr lang="en-US" sz="1600" dirty="0"/>
              <a:t>in the obtained equations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9C760A-2933-65CC-B26A-14DB031C2A04}"/>
              </a:ext>
            </a:extLst>
          </p:cNvPr>
          <p:cNvSpPr/>
          <p:nvPr/>
        </p:nvSpPr>
        <p:spPr>
          <a:xfrm>
            <a:off x="757084" y="5235491"/>
            <a:ext cx="8760542" cy="998723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518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5639604" cy="998723"/>
          </a:xfrm>
        </p:spPr>
        <p:txBody>
          <a:bodyPr>
            <a:normAutofit/>
          </a:bodyPr>
          <a:lstStyle/>
          <a:p>
            <a:r>
              <a:rPr lang="en-CA" sz="3200" dirty="0"/>
              <a:t>Description of deformation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Description of Deformation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3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123" y="998889"/>
            <a:ext cx="6213653" cy="5488961"/>
          </a:xfrm>
        </p:spPr>
        <p:txBody>
          <a:bodyPr>
            <a:normAutofit/>
          </a:bodyPr>
          <a:lstStyle/>
          <a:p>
            <a:r>
              <a:rPr lang="en-US" sz="2000" dirty="0"/>
              <a:t>To describe deformation of a continuous body, we use several fields (plot on the right):</a:t>
            </a:r>
          </a:p>
          <a:p>
            <a:pPr lvl="1"/>
            <a:r>
              <a:rPr lang="en-US" sz="1600" dirty="0"/>
              <a:t>Displacement vector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/>
              <a:t> of each point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00B0F0"/>
                </a:solidFill>
              </a:rPr>
              <a:t>blue</a:t>
            </a:r>
            <a:r>
              <a:rPr lang="en-US" sz="1600" dirty="0"/>
              <a:t> and </a:t>
            </a:r>
            <a:r>
              <a:rPr lang="en-US" sz="1600" dirty="0">
                <a:solidFill>
                  <a:srgbClr val="FF0000"/>
                </a:solidFill>
              </a:rPr>
              <a:t>red</a:t>
            </a:r>
            <a:r>
              <a:rPr lang="en-US" sz="1600" dirty="0"/>
              <a:t> in the figure). </a:t>
            </a:r>
            <a:r>
              <a:rPr lang="en-US" sz="1600" dirty="0">
                <a:solidFill>
                  <a:srgbClr val="7030A0"/>
                </a:solidFill>
              </a:rPr>
              <a:t>Its components are the generalized variables </a:t>
            </a:r>
            <a:r>
              <a:rPr lang="en-US" sz="1600" dirty="0"/>
              <a:t>for deformation.</a:t>
            </a:r>
          </a:p>
          <a:p>
            <a:pPr lvl="1"/>
            <a:r>
              <a:rPr lang="en-US" sz="1600" dirty="0"/>
              <a:t>To obtain the </a:t>
            </a:r>
            <a:r>
              <a:rPr lang="en-US" sz="1600" dirty="0" err="1"/>
              <a:t>Lagrangian</a:t>
            </a:r>
            <a:r>
              <a:rPr lang="en-US" sz="1600" dirty="0"/>
              <a:t> and dissipation function, additional quantities are derived from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/>
              <a:t>:</a:t>
            </a:r>
          </a:p>
          <a:p>
            <a:pPr lvl="2"/>
            <a:r>
              <a:rPr lang="en-US" sz="1500" dirty="0"/>
              <a:t>“Elementary strain” tensor:</a:t>
            </a:r>
          </a:p>
          <a:p>
            <a:pPr lvl="2"/>
            <a:endParaRPr lang="en-US" sz="1500" dirty="0"/>
          </a:p>
          <a:p>
            <a:pPr lvl="2"/>
            <a:endParaRPr lang="en-US" sz="1500" dirty="0"/>
          </a:p>
          <a:p>
            <a:pPr lvl="2"/>
            <a:r>
              <a:rPr lang="en-US" sz="1500" dirty="0"/>
              <a:t>Strain tensor: </a:t>
            </a:r>
          </a:p>
          <a:p>
            <a:pPr lvl="2"/>
            <a:endParaRPr lang="en-US" sz="1500" dirty="0"/>
          </a:p>
          <a:p>
            <a:pPr marL="914400" lvl="2" indent="0">
              <a:buNone/>
            </a:pPr>
            <a:endParaRPr lang="en-US" sz="1500" dirty="0"/>
          </a:p>
          <a:p>
            <a:pPr lvl="2"/>
            <a:r>
              <a:rPr lang="en-US" sz="1500" dirty="0"/>
              <a:t>Dilatational (volumetric) strain </a:t>
            </a:r>
            <a:r>
              <a:rPr lang="en-US" sz="1500" dirty="0">
                <a:latin typeface="Symbol" panose="05050102010706020507" pitchFamily="18" charset="2"/>
              </a:rPr>
              <a:t>D (</a:t>
            </a:r>
            <a:r>
              <a:rPr lang="en-US" sz="1500" dirty="0"/>
              <a:t>scalar quantity, relative volume change).                                                                         Several expressions for it: </a:t>
            </a:r>
          </a:p>
          <a:p>
            <a:pPr marL="914400" lvl="2" indent="0">
              <a:buNone/>
            </a:pPr>
            <a:endParaRPr lang="en-US" sz="1500" dirty="0"/>
          </a:p>
          <a:p>
            <a:pPr lvl="2"/>
            <a:endParaRPr lang="en-US" sz="1500" dirty="0"/>
          </a:p>
          <a:p>
            <a:pPr marL="914400" lvl="2" indent="0">
              <a:buNone/>
            </a:pPr>
            <a:endParaRPr lang="en-US" sz="1500" dirty="0"/>
          </a:p>
          <a:p>
            <a:pPr lvl="2"/>
            <a:r>
              <a:rPr lang="en-US" sz="1500" dirty="0"/>
              <a:t>   Deviatoric (shear) strain:  </a:t>
            </a:r>
          </a:p>
          <a:p>
            <a:pPr lvl="2"/>
            <a:endParaRPr lang="en-US" sz="1500" dirty="0"/>
          </a:p>
        </p:txBody>
      </p:sp>
      <p:pic>
        <p:nvPicPr>
          <p:cNvPr id="5" name="Picture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8ECF5162-15EB-3E6B-C88E-CC1B5ECEB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322" y="136526"/>
            <a:ext cx="4158655" cy="2507424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B5A4AB2-7AC9-8EB6-A095-6750FD321B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960962"/>
              </p:ext>
            </p:extLst>
          </p:nvPr>
        </p:nvGraphicFramePr>
        <p:xfrm>
          <a:off x="3559713" y="3464930"/>
          <a:ext cx="2505592" cy="634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06280" imgH="507960" progId="Equation.DSMT4">
                  <p:embed/>
                </p:oleObj>
              </mc:Choice>
              <mc:Fallback>
                <p:oleObj name="Equation" r:id="rId3" imgW="200628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59713" y="3464930"/>
                        <a:ext cx="2505592" cy="634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B2D4F68-A16B-DCA1-A26F-DED346D6FE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326345"/>
              </p:ext>
            </p:extLst>
          </p:nvPr>
        </p:nvGraphicFramePr>
        <p:xfrm>
          <a:off x="4248150" y="2728926"/>
          <a:ext cx="36957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95480" imgH="444240" progId="Equation.DSMT4">
                  <p:embed/>
                </p:oleObj>
              </mc:Choice>
              <mc:Fallback>
                <p:oleObj name="Equation" r:id="rId5" imgW="2895480" imgH="44424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B5A4AB2-7AC9-8EB6-A095-6750FD321B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48150" y="2728926"/>
                        <a:ext cx="3695700" cy="56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1C26D8A-971D-FDFF-B249-4A174499182E}"/>
              </a:ext>
            </a:extLst>
          </p:cNvPr>
          <p:cNvSpPr txBox="1"/>
          <p:nvPr/>
        </p:nvSpPr>
        <p:spPr>
          <a:xfrm>
            <a:off x="6149146" y="3595314"/>
            <a:ext cx="378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This </a:t>
            </a:r>
            <a:r>
              <a:rPr lang="en-CA" sz="1400" u="sng" dirty="0">
                <a:solidFill>
                  <a:schemeClr val="accent2">
                    <a:lumMod val="50000"/>
                  </a:schemeClr>
                </a:solidFill>
              </a:rPr>
              <a:t>symmetric</a:t>
            </a:r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 tensor excludes rotations from </a:t>
            </a:r>
            <a:r>
              <a:rPr lang="en-CA" sz="1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CA" sz="1400" i="1" baseline="-25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250D8C-C811-34DD-F87B-99FF9B038789}"/>
              </a:ext>
            </a:extLst>
          </p:cNvPr>
          <p:cNvSpPr txBox="1"/>
          <p:nvPr/>
        </p:nvSpPr>
        <p:spPr>
          <a:xfrm>
            <a:off x="8005313" y="2690336"/>
            <a:ext cx="3695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This tensor excludes translations from </a:t>
            </a:r>
            <a:r>
              <a:rPr lang="en-CA" sz="1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CA" sz="1400" i="1" baseline="-25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 and describes the change of shape of yellow rectangle above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6FCCA17-4CF7-AECD-918D-2ACF331C04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848860"/>
              </p:ext>
            </p:extLst>
          </p:nvPr>
        </p:nvGraphicFramePr>
        <p:xfrm>
          <a:off x="8181277" y="4069405"/>
          <a:ext cx="3830674" cy="168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340080" imgH="1473120" progId="Equation.DSMT4">
                  <p:embed/>
                </p:oleObj>
              </mc:Choice>
              <mc:Fallback>
                <p:oleObj name="Equation" r:id="rId7" imgW="3340080" imgH="1473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81277" y="4069405"/>
                        <a:ext cx="3830674" cy="168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5A14B393-E1DC-5D45-3D95-711A2134E4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349579"/>
              </p:ext>
            </p:extLst>
          </p:nvPr>
        </p:nvGraphicFramePr>
        <p:xfrm>
          <a:off x="4197351" y="4733264"/>
          <a:ext cx="3411764" cy="111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225600" imgH="1054080" progId="Equation.DSMT4">
                  <p:embed/>
                </p:oleObj>
              </mc:Choice>
              <mc:Fallback>
                <p:oleObj name="Equation" r:id="rId9" imgW="3225600" imgH="1054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97351" y="4733264"/>
                        <a:ext cx="3411764" cy="111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">
            <a:extLst>
              <a:ext uri="{FF2B5EF4-FFF2-40B4-BE49-F238E27FC236}">
                <a16:creationId xmlns:a16="http://schemas.microsoft.com/office/drawing/2014/main" id="{DA7A8F20-646A-E6B1-2C77-8E4E0D6F5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A1A3773E-2BBF-ACE2-6B99-BFCC8AAF45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4484936"/>
              </p:ext>
            </p:extLst>
          </p:nvPr>
        </p:nvGraphicFramePr>
        <p:xfrm>
          <a:off x="4248150" y="5883466"/>
          <a:ext cx="1096141" cy="469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88840" imgH="393480" progId="Equation.DSMT4">
                  <p:embed/>
                </p:oleObj>
              </mc:Choice>
              <mc:Fallback>
                <p:oleObj name="Equation" r:id="rId11" imgW="888840" imgH="39348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150" y="5883466"/>
                        <a:ext cx="1096141" cy="4698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83663A5-FF82-9809-51E2-507D780BD09A}"/>
              </a:ext>
            </a:extLst>
          </p:cNvPr>
          <p:cNvSpPr txBox="1"/>
          <p:nvPr/>
        </p:nvSpPr>
        <p:spPr>
          <a:xfrm>
            <a:off x="5456705" y="5984496"/>
            <a:ext cx="3522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This tensor contains no volume change: </a:t>
            </a: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2B7B5522-6FED-67CD-9A71-05864F49BD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651162"/>
              </p:ext>
            </p:extLst>
          </p:nvPr>
        </p:nvGraphicFramePr>
        <p:xfrm>
          <a:off x="8610599" y="6003683"/>
          <a:ext cx="956187" cy="288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49160" imgH="228600" progId="Equation.DSMT4">
                  <p:embed/>
                </p:oleObj>
              </mc:Choice>
              <mc:Fallback>
                <p:oleObj name="Equation" r:id="rId13" imgW="749160" imgH="22860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A1A3773E-2BBF-ACE2-6B99-BFCC8AAF45BE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0599" y="6003683"/>
                        <a:ext cx="956187" cy="2885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79E2C94-3978-C01C-A5DC-0DED9096152F}"/>
              </a:ext>
            </a:extLst>
          </p:cNvPr>
          <p:cNvCxnSpPr>
            <a:cxnSpLocks/>
          </p:cNvCxnSpPr>
          <p:nvPr/>
        </p:nvCxnSpPr>
        <p:spPr>
          <a:xfrm>
            <a:off x="7943850" y="4069405"/>
            <a:ext cx="0" cy="1708762"/>
          </a:xfrm>
          <a:prstGeom prst="line">
            <a:avLst/>
          </a:prstGeom>
          <a:ln w="190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830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3375A857-2AE8-FCE6-694E-E00239353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256" y="4546523"/>
            <a:ext cx="3614363" cy="20048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5639604" cy="998723"/>
          </a:xfrm>
        </p:spPr>
        <p:txBody>
          <a:bodyPr>
            <a:normAutofit/>
          </a:bodyPr>
          <a:lstStyle/>
          <a:p>
            <a:r>
              <a:rPr lang="en-CA" sz="3200" dirty="0"/>
              <a:t>Description of forces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Description of Deformation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4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327794"/>
            <a:ext cx="5880251" cy="5028552"/>
          </a:xfrm>
        </p:spPr>
        <p:txBody>
          <a:bodyPr>
            <a:normAutofit lnSpcReduction="10000"/>
          </a:bodyPr>
          <a:lstStyle/>
          <a:p>
            <a:pPr>
              <a:buClr>
                <a:schemeClr val="tx2"/>
              </a:buClr>
            </a:pPr>
            <a:r>
              <a:rPr lang="en-US" sz="2000" dirty="0"/>
              <a:t>Two types of forces can act on an elementary volume within rock (REV;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plot on the upper-right</a:t>
            </a:r>
            <a:r>
              <a:rPr lang="en-US" sz="2000" dirty="0"/>
              <a:t>):</a:t>
            </a:r>
          </a:p>
          <a:p>
            <a:pPr lvl="1"/>
            <a:r>
              <a:rPr lang="en-US" sz="1600" dirty="0">
                <a:solidFill>
                  <a:srgbClr val="7030A0"/>
                </a:solidFill>
              </a:rPr>
              <a:t>Body force </a:t>
            </a:r>
            <a:r>
              <a: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i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solidFill>
                  <a:srgbClr val="7030A0"/>
                </a:solidFill>
              </a:rPr>
              <a:t> </a:t>
            </a:r>
            <a:r>
              <a:rPr lang="en-US" sz="1600" dirty="0"/>
              <a:t>applied to the whole volume and proportional to its volume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</a:t>
            </a:r>
            <a:r>
              <a:rPr lang="en-US" sz="1600" dirty="0"/>
              <a:t> (</a:t>
            </a:r>
            <a:r>
              <a:rPr lang="en-US" sz="1600" dirty="0">
                <a:solidFill>
                  <a:srgbClr val="00B050"/>
                </a:solidFill>
              </a:rPr>
              <a:t>green</a:t>
            </a:r>
            <a:r>
              <a:rPr lang="en-US" sz="1600" dirty="0"/>
              <a:t>)</a:t>
            </a:r>
          </a:p>
          <a:p>
            <a:pPr lvl="1"/>
            <a:r>
              <a:rPr lang="en-US" sz="1600" dirty="0">
                <a:solidFill>
                  <a:srgbClr val="7030A0"/>
                </a:solidFill>
              </a:rPr>
              <a:t>Surface forces </a:t>
            </a:r>
            <a:r>
              <a:rPr lang="en-US" sz="1600" dirty="0"/>
              <a:t>applied to the six faces of the REV, proportional to their surface areas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en-US" sz="1600" dirty="0"/>
              <a:t>. The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aseline="30000" dirty="0" err="1"/>
              <a:t>th</a:t>
            </a:r>
            <a:r>
              <a:rPr lang="en-US" sz="1600" dirty="0"/>
              <a:t> component of force </a:t>
            </a:r>
            <a:r>
              <a:rPr lang="en-US" sz="1600" u="sng" dirty="0"/>
              <a:t>per unit area </a:t>
            </a:r>
            <a:r>
              <a:rPr lang="en-US" sz="1600" dirty="0"/>
              <a:t>applied to the face oriented in the </a:t>
            </a:r>
            <a:r>
              <a:rPr lang="en-US" sz="1600" i="1" dirty="0" err="1"/>
              <a:t>j</a:t>
            </a:r>
            <a:r>
              <a:rPr lang="en-US" sz="1600" baseline="30000" dirty="0" err="1"/>
              <a:t>th</a:t>
            </a:r>
            <a:r>
              <a:rPr lang="en-US" sz="1600" dirty="0"/>
              <a:t> direction is denoted </a:t>
            </a:r>
            <a:r>
              <a:rPr lang="en-US" sz="1600" i="1" dirty="0" err="1">
                <a:latin typeface="Symbol" panose="05050102010706020507" pitchFamily="18" charset="2"/>
              </a:rPr>
              <a:t>s</a:t>
            </a:r>
            <a:r>
              <a:rPr 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600" i="1" baseline="-25000" dirty="0">
                <a:cs typeface="Times New Roman" panose="02020603050405020304" pitchFamily="18" charset="0"/>
              </a:rPr>
              <a:t>. </a:t>
            </a:r>
            <a:r>
              <a:rPr lang="en-US" sz="1600" dirty="0"/>
              <a:t>These components form a Cauchy stress tensor </a:t>
            </a:r>
            <a:r>
              <a:rPr lang="en-US" sz="1600" b="1" dirty="0">
                <a:latin typeface="Symbol" panose="05050102010706020507" pitchFamily="18" charset="2"/>
              </a:rPr>
              <a:t>s</a:t>
            </a:r>
            <a:r>
              <a:rPr lang="en-US" sz="1600" dirty="0"/>
              <a:t> </a:t>
            </a:r>
            <a:r>
              <a:rPr lang="en-US" sz="1400" dirty="0"/>
              <a:t>(</a:t>
            </a:r>
            <a:r>
              <a:rPr lang="en-US" sz="1600" dirty="0"/>
              <a:t>matrix;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bottom right</a:t>
            </a:r>
            <a:r>
              <a:rPr lang="en-US" sz="1400" dirty="0"/>
              <a:t>)</a:t>
            </a:r>
          </a:p>
          <a:p>
            <a:pPr lvl="2"/>
            <a:r>
              <a:rPr lang="en-US" sz="1500" dirty="0"/>
              <a:t>Definition of surface force through the stress tensor (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middle plot and matrix product in the bottom</a:t>
            </a:r>
            <a:r>
              <a:rPr lang="en-US" sz="1500" dirty="0"/>
              <a:t>):</a:t>
            </a:r>
          </a:p>
          <a:p>
            <a:pPr lvl="2"/>
            <a:r>
              <a:rPr lang="en-US" sz="1500" dirty="0"/>
              <a:t>It can be decomposed to normal component (parallel to normal vector </a:t>
            </a: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500" dirty="0"/>
              <a:t>) and tangential (shear, traction) </a:t>
            </a:r>
          </a:p>
          <a:p>
            <a:pPr lvl="1"/>
            <a:r>
              <a:rPr lang="en-US" sz="1600" dirty="0"/>
              <a:t>The </a:t>
            </a:r>
            <a:r>
              <a:rPr lang="en-US" sz="1600" dirty="0">
                <a:solidFill>
                  <a:srgbClr val="7030A0"/>
                </a:solidFill>
              </a:rPr>
              <a:t>stress tensor is always symmetric </a:t>
            </a:r>
            <a:r>
              <a:rPr lang="en-US" sz="1600" dirty="0"/>
              <a:t>because of the invariance of the elastic energy with respect to rotation of the frame of reference</a:t>
            </a:r>
          </a:p>
          <a:p>
            <a:r>
              <a:rPr lang="en-US" sz="2000" dirty="0"/>
              <a:t>Both of these types of forces can </a:t>
            </a:r>
            <a:r>
              <a:rPr lang="en-US" sz="2000" u="sng" dirty="0"/>
              <a:t>in principle</a:t>
            </a:r>
            <a:r>
              <a:rPr lang="en-US" sz="2000" dirty="0"/>
              <a:t> exist for both elasticity and friction (viscosity)</a:t>
            </a:r>
          </a:p>
          <a:p>
            <a:pPr lvl="1"/>
            <a:r>
              <a:rPr lang="en-US" sz="1600" dirty="0"/>
              <a:t>However, body forces do not exist for ordinary material without internal structure  </a:t>
            </a:r>
          </a:p>
          <a:p>
            <a:pPr lvl="2"/>
            <a:endParaRPr lang="en-US" sz="1500" dirty="0"/>
          </a:p>
          <a:p>
            <a:pPr marL="914400" lvl="2" indent="0">
              <a:buNone/>
            </a:pPr>
            <a:endParaRPr lang="en-US" sz="1500" dirty="0"/>
          </a:p>
          <a:p>
            <a:pPr lvl="2"/>
            <a:endParaRPr lang="en-US" sz="1500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B5A4AB2-7AC9-8EB6-A095-6750FD321B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29864"/>
              </p:ext>
            </p:extLst>
          </p:nvPr>
        </p:nvGraphicFramePr>
        <p:xfrm>
          <a:off x="6215604" y="3489004"/>
          <a:ext cx="1240072" cy="357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38080" imgH="241200" progId="Equation.DSMT4">
                  <p:embed/>
                </p:oleObj>
              </mc:Choice>
              <mc:Fallback>
                <p:oleObj name="Equation" r:id="rId3" imgW="838080" imgH="2412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B5A4AB2-7AC9-8EB6-A095-6750FD321B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15604" y="3489004"/>
                        <a:ext cx="1240072" cy="3575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">
            <a:extLst>
              <a:ext uri="{FF2B5EF4-FFF2-40B4-BE49-F238E27FC236}">
                <a16:creationId xmlns:a16="http://schemas.microsoft.com/office/drawing/2014/main" id="{DA7A8F20-646A-E6B1-2C77-8E4E0D6F5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D0FFDEA3-5CF7-04E2-284F-2D2EFAC46E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782" y="2467082"/>
            <a:ext cx="1886928" cy="1823288"/>
          </a:xfrm>
          <a:prstGeom prst="rect">
            <a:avLst/>
          </a:prstGeom>
        </p:spPr>
      </p:pic>
      <p:pic>
        <p:nvPicPr>
          <p:cNvPr id="22" name="Picture 21" descr="Diagram&#10;&#10;Description automatically generated">
            <a:extLst>
              <a:ext uri="{FF2B5EF4-FFF2-40B4-BE49-F238E27FC236}">
                <a16:creationId xmlns:a16="http://schemas.microsoft.com/office/drawing/2014/main" id="{FBF3751C-8EF7-2F63-1E85-98CE9D7514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144" y="308246"/>
            <a:ext cx="2260470" cy="1960438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A416BCE-541F-2326-11FB-20AF61FB8109}"/>
              </a:ext>
            </a:extLst>
          </p:cNvPr>
          <p:cNvCxnSpPr>
            <a:cxnSpLocks/>
          </p:cNvCxnSpPr>
          <p:nvPr/>
        </p:nvCxnSpPr>
        <p:spPr>
          <a:xfrm>
            <a:off x="7455676" y="3928573"/>
            <a:ext cx="560693" cy="584433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0D6C9F3-EA39-2907-514B-4F3AF3501F44}"/>
              </a:ext>
            </a:extLst>
          </p:cNvPr>
          <p:cNvCxnSpPr>
            <a:cxnSpLocks/>
          </p:cNvCxnSpPr>
          <p:nvPr/>
        </p:nvCxnSpPr>
        <p:spPr>
          <a:xfrm flipV="1">
            <a:off x="7600164" y="3667770"/>
            <a:ext cx="553236" cy="155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DC6A5BDE-84C8-71DE-6BBD-F1EAFBCC1E14}"/>
              </a:ext>
            </a:extLst>
          </p:cNvPr>
          <p:cNvSpPr/>
          <p:nvPr/>
        </p:nvSpPr>
        <p:spPr>
          <a:xfrm>
            <a:off x="767381" y="4886888"/>
            <a:ext cx="6086168" cy="1120859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1018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EFFD1C5-EB73-91E6-5CF1-75DF572F9E08}"/>
              </a:ext>
            </a:extLst>
          </p:cNvPr>
          <p:cNvSpPr txBox="1"/>
          <p:nvPr/>
        </p:nvSpPr>
        <p:spPr>
          <a:xfrm>
            <a:off x="7083969" y="5490757"/>
            <a:ext cx="3029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You can also use                        ,                 this would be just a combination of the invariants shown here                 </a:t>
            </a:r>
            <a:endParaRPr lang="en-CA" sz="1400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A438F56C-91F5-AB28-D41D-B775433771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2714754"/>
              </p:ext>
            </p:extLst>
          </p:nvPr>
        </p:nvGraphicFramePr>
        <p:xfrm>
          <a:off x="8430352" y="5480925"/>
          <a:ext cx="797797" cy="368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3920" imgH="253800" progId="Equation.DSMT4">
                  <p:embed/>
                </p:oleObj>
              </mc:Choice>
              <mc:Fallback>
                <p:oleObj name="Equation" r:id="rId2" imgW="583920" imgH="253800" progId="Equation.DSMT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E3562BE8-261E-F11B-B656-82153DE57309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30352" y="5480925"/>
                        <a:ext cx="797797" cy="3687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177982" cy="998723"/>
          </a:xfrm>
        </p:spPr>
        <p:txBody>
          <a:bodyPr>
            <a:normAutofit/>
          </a:bodyPr>
          <a:lstStyle/>
          <a:p>
            <a:r>
              <a:rPr lang="en-CA" sz="3200" dirty="0"/>
              <a:t>Forming the </a:t>
            </a:r>
            <a:r>
              <a:rPr lang="en-CA" sz="3200" dirty="0" err="1"/>
              <a:t>Lagrangian</a:t>
            </a:r>
            <a:r>
              <a:rPr lang="en-CA" sz="3200" dirty="0"/>
              <a:t> and dissipation function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Lagrangian</a:t>
            </a:r>
            <a:r>
              <a:rPr lang="en-CA" dirty="0"/>
              <a:t> Functions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5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3"/>
            <a:ext cx="7470059" cy="4332778"/>
          </a:xfrm>
        </p:spPr>
        <p:txBody>
          <a:bodyPr>
            <a:normAutofit/>
          </a:bodyPr>
          <a:lstStyle/>
          <a:p>
            <a:r>
              <a:rPr lang="en-US" sz="2000" dirty="0"/>
              <a:t>Here are </a:t>
            </a:r>
            <a:r>
              <a:rPr lang="en-US" sz="2000" dirty="0">
                <a:solidFill>
                  <a:srgbClr val="7030A0"/>
                </a:solidFill>
              </a:rPr>
              <a:t>the general rules </a:t>
            </a:r>
            <a:r>
              <a:rPr lang="en-US" sz="2000" dirty="0"/>
              <a:t>for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defining the Lagrangian (almost the same rules apply to the dissipation function):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The </a:t>
            </a:r>
            <a:r>
              <a:rPr lang="en-US" sz="1800" dirty="0" err="1"/>
              <a:t>Lagrangian</a:t>
            </a:r>
            <a:r>
              <a:rPr lang="en-US" sz="1800" dirty="0"/>
              <a:t> of the body is a functional of the displacement field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/>
              <a:t> and its time derivative (velocity field) 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The </a:t>
            </a:r>
            <a:r>
              <a:rPr lang="en-US" sz="1800" dirty="0" err="1"/>
              <a:t>Lagrangian</a:t>
            </a:r>
            <a:r>
              <a:rPr lang="en-US" sz="1800" dirty="0"/>
              <a:t> of the whole body is an integral of the </a:t>
            </a:r>
            <a:r>
              <a:rPr lang="en-US" sz="1800" dirty="0" err="1">
                <a:solidFill>
                  <a:srgbClr val="7030A0"/>
                </a:solidFill>
              </a:rPr>
              <a:t>Lagrangian</a:t>
            </a:r>
            <a:r>
              <a:rPr lang="en-US" sz="1800" dirty="0">
                <a:solidFill>
                  <a:srgbClr val="7030A0"/>
                </a:solidFill>
              </a:rPr>
              <a:t> density function </a:t>
            </a:r>
            <a:r>
              <a:rPr lang="en-US" sz="1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At point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/>
              <a:t>, the density function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800" dirty="0"/>
              <a:t> depends on the displacement vector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dirty="0"/>
              <a:t>, velocity     , and strain tensor </a:t>
            </a:r>
            <a:r>
              <a:rPr lang="en-US" sz="1800" b="1" dirty="0">
                <a:latin typeface="Symbol" panose="05050102010706020507" pitchFamily="18" charset="2"/>
              </a:rPr>
              <a:t>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To describe </a:t>
            </a:r>
            <a:r>
              <a:rPr lang="en-US" sz="1800" dirty="0">
                <a:solidFill>
                  <a:srgbClr val="7030A0"/>
                </a:solidFill>
              </a:rPr>
              <a:t>linear interactions</a:t>
            </a:r>
            <a:r>
              <a:rPr lang="en-US" sz="1800" dirty="0"/>
              <a:t>,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800" dirty="0"/>
              <a:t> must be a </a:t>
            </a:r>
            <a:r>
              <a:rPr lang="en-US" sz="1800" dirty="0">
                <a:solidFill>
                  <a:srgbClr val="7030A0"/>
                </a:solidFill>
              </a:rPr>
              <a:t>quadratic function </a:t>
            </a:r>
            <a:r>
              <a:rPr lang="en-US" sz="1800" dirty="0"/>
              <a:t>of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/>
              <a:t> and its derivatives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To describe a linear </a:t>
            </a:r>
            <a:r>
              <a:rPr lang="en-US" sz="1800" dirty="0">
                <a:solidFill>
                  <a:srgbClr val="7030A0"/>
                </a:solidFill>
              </a:rPr>
              <a:t>isotropic medium</a:t>
            </a:r>
            <a:r>
              <a:rPr lang="en-US" sz="1800" dirty="0"/>
              <a:t>,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1800" dirty="0"/>
              <a:t>should be a function of </a:t>
            </a:r>
            <a:r>
              <a:rPr lang="en-US" sz="1800" u="sng" dirty="0"/>
              <a:t>quadratic scalar invariants</a:t>
            </a:r>
            <a:r>
              <a:rPr lang="en-US" sz="1800" dirty="0"/>
              <a:t> derived from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dirty="0"/>
              <a:t> and </a:t>
            </a:r>
            <a:r>
              <a:rPr lang="en-US" sz="1800" b="1" dirty="0">
                <a:latin typeface="Symbol" panose="05050102010706020507" pitchFamily="18" charset="2"/>
              </a:rPr>
              <a:t>e</a:t>
            </a:r>
            <a:r>
              <a:rPr lang="en-US" sz="1800" dirty="0">
                <a:latin typeface="Symbol" panose="05050102010706020507" pitchFamily="18" charset="2"/>
              </a:rPr>
              <a:t>.</a:t>
            </a:r>
            <a:r>
              <a:rPr lang="en-US" sz="1800" b="1" dirty="0">
                <a:latin typeface="Symbol" panose="05050102010706020507" pitchFamily="18" charset="2"/>
              </a:rPr>
              <a:t> </a:t>
            </a:r>
            <a:r>
              <a:rPr lang="en-US" sz="1800" dirty="0"/>
              <a:t>Such invariants are:</a:t>
            </a:r>
          </a:p>
          <a:p>
            <a:pPr lvl="2"/>
            <a:r>
              <a:rPr lang="en-US" sz="1600" dirty="0"/>
              <a:t>Square of displacement (or velocity) vector</a:t>
            </a:r>
          </a:p>
          <a:p>
            <a:pPr lvl="2"/>
            <a:r>
              <a:rPr lang="en-US" sz="1600" dirty="0"/>
              <a:t>Two similar invariants of the strain tensor:</a:t>
            </a:r>
          </a:p>
          <a:p>
            <a:pPr lvl="2"/>
            <a:endParaRPr lang="en-US" sz="1500" dirty="0"/>
          </a:p>
          <a:p>
            <a:pPr marL="914400" lvl="2" indent="0">
              <a:buNone/>
            </a:pPr>
            <a:endParaRPr lang="en-US" sz="1500" dirty="0"/>
          </a:p>
          <a:p>
            <a:pPr lvl="2"/>
            <a:endParaRPr lang="en-US" sz="1500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F28B688-C996-F50A-94E8-8EB0FB3666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3829793"/>
              </p:ext>
            </p:extLst>
          </p:nvPr>
        </p:nvGraphicFramePr>
        <p:xfrm>
          <a:off x="3823114" y="2748759"/>
          <a:ext cx="150597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28700" imgH="279400" progId="Equation.DSMT4">
                  <p:embed/>
                </p:oleObj>
              </mc:Choice>
              <mc:Fallback>
                <p:oleObj name="Equation" r:id="rId4" imgW="1028700" imgH="2794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3114" y="2748759"/>
                        <a:ext cx="1505970" cy="406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7D37747-423C-38C2-C208-09F1F0B072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4478358"/>
              </p:ext>
            </p:extLst>
          </p:nvPr>
        </p:nvGraphicFramePr>
        <p:xfrm>
          <a:off x="5919020" y="2162956"/>
          <a:ext cx="757083" cy="401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44240" imgH="253800" progId="Equation.DSMT4">
                  <p:embed/>
                </p:oleObj>
              </mc:Choice>
              <mc:Fallback>
                <p:oleObj name="Equation" r:id="rId6" imgW="444240" imgH="2538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CF28B688-C996-F50A-94E8-8EB0FB3666C9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9020" y="2162956"/>
                        <a:ext cx="757083" cy="40149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553AC56-B821-B135-3752-0F0AA38F22DD}"/>
              </a:ext>
            </a:extLst>
          </p:cNvPr>
          <p:cNvSpPr txBox="1"/>
          <p:nvPr/>
        </p:nvSpPr>
        <p:spPr>
          <a:xfrm>
            <a:off x="8715984" y="1625038"/>
            <a:ext cx="3182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This means that current displacement and velocities uniquely determine all future motion of the rock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F890AB-12FA-E4E5-A5B3-913F2E281E98}"/>
              </a:ext>
            </a:extLst>
          </p:cNvPr>
          <p:cNvSpPr txBox="1"/>
          <p:nvPr/>
        </p:nvSpPr>
        <p:spPr>
          <a:xfrm>
            <a:off x="8204210" y="2514151"/>
            <a:ext cx="3618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This means that the </a:t>
            </a:r>
            <a:r>
              <a:rPr lang="en-CA" sz="1400" u="sng" dirty="0">
                <a:solidFill>
                  <a:schemeClr val="accent2">
                    <a:lumMod val="50000"/>
                  </a:schemeClr>
                </a:solidFill>
              </a:rPr>
              <a:t>interactions are local</a:t>
            </a:r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 within volume </a:t>
            </a:r>
            <a:r>
              <a:rPr lang="en-CA" sz="1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</a:t>
            </a:r>
            <a:endParaRPr lang="en-CA" sz="1400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E4592F2-A854-B40C-08F0-0AD4ECDCD5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8966917"/>
              </p:ext>
            </p:extLst>
          </p:nvPr>
        </p:nvGraphicFramePr>
        <p:xfrm>
          <a:off x="3443330" y="3315042"/>
          <a:ext cx="215900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720" imgH="177480" progId="Equation.DSMT4">
                  <p:embed/>
                </p:oleObj>
              </mc:Choice>
              <mc:Fallback>
                <p:oleObj name="Equation" r:id="rId8" imgW="126720" imgH="17748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7D37747-423C-38C2-C208-09F1F0B0729B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3330" y="3315042"/>
                        <a:ext cx="215900" cy="2809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1A2B01C3-E948-9333-1455-25850DAC8539}"/>
              </a:ext>
            </a:extLst>
          </p:cNvPr>
          <p:cNvSpPr txBox="1"/>
          <p:nvPr/>
        </p:nvSpPr>
        <p:spPr>
          <a:xfrm>
            <a:off x="8391023" y="3053432"/>
            <a:ext cx="3431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But it does not depend on stress </a:t>
            </a:r>
            <a:r>
              <a:rPr lang="en-CA" sz="1400" b="1" dirty="0">
                <a:solidFill>
                  <a:schemeClr val="accent2">
                    <a:lumMod val="50000"/>
                  </a:schemeClr>
                </a:solidFill>
                <a:latin typeface="Symbol" panose="05050102010706020507" pitchFamily="18" charset="2"/>
              </a:rPr>
              <a:t>s</a:t>
            </a:r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 or derivatives of </a:t>
            </a:r>
            <a:r>
              <a:rPr lang="en-CA" sz="1400" b="1" dirty="0">
                <a:solidFill>
                  <a:schemeClr val="accent2">
                    <a:lumMod val="50000"/>
                  </a:schemeClr>
                </a:solidFill>
                <a:latin typeface="Symbol" panose="05050102010706020507" pitchFamily="18" charset="2"/>
              </a:rPr>
              <a:t>e</a:t>
            </a:r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, for example!</a:t>
            </a:r>
            <a:endParaRPr lang="en-CA" sz="1400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C3B44A66-9B9C-99B3-B1F2-CC56FD969C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0913554"/>
              </p:ext>
            </p:extLst>
          </p:nvPr>
        </p:nvGraphicFramePr>
        <p:xfrm>
          <a:off x="5919020" y="4638320"/>
          <a:ext cx="10414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09480" imgH="279360" progId="Equation.DSMT4">
                  <p:embed/>
                </p:oleObj>
              </mc:Choice>
              <mc:Fallback>
                <p:oleObj name="Equation" r:id="rId10" imgW="609480" imgH="27936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7D37747-423C-38C2-C208-09F1F0B0729B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9020" y="4638320"/>
                        <a:ext cx="1041400" cy="4413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1E35B524-0472-505B-E6D0-1479FE9ED0B3}"/>
              </a:ext>
            </a:extLst>
          </p:cNvPr>
          <p:cNvSpPr txBox="1"/>
          <p:nvPr/>
        </p:nvSpPr>
        <p:spPr>
          <a:xfrm>
            <a:off x="8204210" y="4680034"/>
            <a:ext cx="3431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Note that summation over repeated subscripts is implied </a:t>
            </a:r>
            <a:endParaRPr lang="en-CA" sz="1400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77067967-3FCF-FE18-D6FA-1D1A5B58E7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2274283"/>
              </p:ext>
            </p:extLst>
          </p:nvPr>
        </p:nvGraphicFramePr>
        <p:xfrm>
          <a:off x="3268663" y="5453063"/>
          <a:ext cx="10477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98400" imgH="228600" progId="Equation.DSMT4">
                  <p:embed/>
                </p:oleObj>
              </mc:Choice>
              <mc:Fallback>
                <p:oleObj name="Equation" r:id="rId12" imgW="698400" imgH="22860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8663" y="5453063"/>
                        <a:ext cx="1047750" cy="406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E3562BE8-261E-F11B-B656-82153DE573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9402282"/>
              </p:ext>
            </p:extLst>
          </p:nvPr>
        </p:nvGraphicFramePr>
        <p:xfrm>
          <a:off x="5187144" y="5449694"/>
          <a:ext cx="908856" cy="40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83947" imgH="253890" progId="Equation.DSMT4">
                  <p:embed/>
                </p:oleObj>
              </mc:Choice>
              <mc:Fallback>
                <p:oleObj name="Equation" r:id="rId14" imgW="583947" imgH="25389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7144" y="5449694"/>
                        <a:ext cx="908856" cy="408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D4A437F-A8C4-B629-E881-1DC79AD80C7D}"/>
              </a:ext>
            </a:extLst>
          </p:cNvPr>
          <p:cNvCxnSpPr>
            <a:cxnSpLocks/>
          </p:cNvCxnSpPr>
          <p:nvPr/>
        </p:nvCxnSpPr>
        <p:spPr>
          <a:xfrm flipH="1">
            <a:off x="7974534" y="2748759"/>
            <a:ext cx="459352" cy="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FF98204-DEBE-19A7-4E58-507E5F4A47C3}"/>
              </a:ext>
            </a:extLst>
          </p:cNvPr>
          <p:cNvCxnSpPr>
            <a:cxnSpLocks/>
          </p:cNvCxnSpPr>
          <p:nvPr/>
        </p:nvCxnSpPr>
        <p:spPr>
          <a:xfrm flipH="1">
            <a:off x="7974534" y="3315042"/>
            <a:ext cx="459352" cy="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7FCDEE1-D82A-720D-C8C3-54AEF51133E7}"/>
              </a:ext>
            </a:extLst>
          </p:cNvPr>
          <p:cNvCxnSpPr>
            <a:cxnSpLocks/>
          </p:cNvCxnSpPr>
          <p:nvPr/>
        </p:nvCxnSpPr>
        <p:spPr>
          <a:xfrm flipH="1">
            <a:off x="7274143" y="4897881"/>
            <a:ext cx="1156209" cy="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A09CBF8-A936-7266-4E4C-64CD9801573A}"/>
              </a:ext>
            </a:extLst>
          </p:cNvPr>
          <p:cNvCxnSpPr>
            <a:cxnSpLocks/>
          </p:cNvCxnSpPr>
          <p:nvPr/>
        </p:nvCxnSpPr>
        <p:spPr>
          <a:xfrm flipH="1" flipV="1">
            <a:off x="6297561" y="5653931"/>
            <a:ext cx="786408" cy="664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6841BCE-7253-BBF3-E0EA-A386A4BCBE7A}"/>
              </a:ext>
            </a:extLst>
          </p:cNvPr>
          <p:cNvCxnSpPr>
            <a:cxnSpLocks/>
          </p:cNvCxnSpPr>
          <p:nvPr/>
        </p:nvCxnSpPr>
        <p:spPr>
          <a:xfrm flipH="1">
            <a:off x="8204210" y="2024078"/>
            <a:ext cx="625040" cy="113918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243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7086601" cy="998723"/>
          </a:xfrm>
        </p:spPr>
        <p:txBody>
          <a:bodyPr>
            <a:normAutofit/>
          </a:bodyPr>
          <a:lstStyle/>
          <a:p>
            <a:r>
              <a:rPr lang="en-CA" sz="3200" dirty="0" err="1"/>
              <a:t>Lagrangian</a:t>
            </a:r>
            <a:endParaRPr lang="en-CA" sz="32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Lagrangian</a:t>
            </a:r>
            <a:r>
              <a:rPr lang="en-CA" dirty="0"/>
              <a:t> Functions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6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3"/>
            <a:ext cx="9167038" cy="727149"/>
          </a:xfrm>
        </p:spPr>
        <p:txBody>
          <a:bodyPr>
            <a:normAutofit/>
          </a:bodyPr>
          <a:lstStyle/>
          <a:p>
            <a:r>
              <a:rPr lang="en-US" sz="2000" dirty="0"/>
              <a:t>Thus, functions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/>
              <a:t> 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 for an isotropic linear solid or fluid are obtained by </a:t>
            </a:r>
            <a:r>
              <a:rPr lang="en-US" sz="2000" u="sng" dirty="0"/>
              <a:t>combining all possible quadratic scalar terms</a:t>
            </a:r>
            <a:r>
              <a:rPr lang="en-US" sz="2000" dirty="0"/>
              <a:t> satisfying the above requirements:</a:t>
            </a:r>
            <a:endParaRPr lang="en-US" sz="1500" dirty="0"/>
          </a:p>
          <a:p>
            <a:pPr marL="914400" lvl="2" indent="0">
              <a:buNone/>
            </a:pPr>
            <a:endParaRPr lang="en-US" sz="1500" dirty="0"/>
          </a:p>
          <a:p>
            <a:pPr lvl="2"/>
            <a:endParaRPr lang="en-US" sz="1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53AC56-B821-B135-3752-0F0AA38F22DD}"/>
              </a:ext>
            </a:extLst>
          </p:cNvPr>
          <p:cNvSpPr txBox="1"/>
          <p:nvPr/>
        </p:nvSpPr>
        <p:spPr>
          <a:xfrm>
            <a:off x="7814472" y="2077367"/>
            <a:ext cx="3948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Material properties </a:t>
            </a:r>
            <a:r>
              <a:rPr lang="en-CA" sz="16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and </a:t>
            </a:r>
            <a:r>
              <a:rPr lang="en-CA" sz="1600" i="1" dirty="0">
                <a:solidFill>
                  <a:schemeClr val="accent2">
                    <a:lumMod val="50000"/>
                  </a:schemeClr>
                </a:solidFill>
                <a:latin typeface="Symbol" panose="05050102010706020507" pitchFamily="18" charset="2"/>
              </a:rPr>
              <a:t>z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 equal zero for an ordinary material without internal structure.</a:t>
            </a:r>
          </a:p>
          <a:p>
            <a:pPr algn="ctr"/>
            <a:endParaRPr lang="en-CA" sz="16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Thus, </a:t>
            </a:r>
            <a:r>
              <a:rPr lang="en-CA" sz="1600" b="1" dirty="0">
                <a:solidFill>
                  <a:srgbClr val="7030A0"/>
                </a:solidFill>
              </a:rPr>
              <a:t>there are generally 5 material properties in a structureless rock</a:t>
            </a:r>
            <a:endParaRPr lang="en-CA" sz="1600" dirty="0">
              <a:solidFill>
                <a:srgbClr val="7030A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2C5AC71-F889-C15D-A9A8-AC96861FF306}"/>
              </a:ext>
            </a:extLst>
          </p:cNvPr>
          <p:cNvSpPr txBox="1">
            <a:spLocks/>
          </p:cNvSpPr>
          <p:nvPr/>
        </p:nvSpPr>
        <p:spPr>
          <a:xfrm>
            <a:off x="838199" y="3539027"/>
            <a:ext cx="9989128" cy="1660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Each term in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/>
              <a:t> 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 contains a factor, which is the corresponding </a:t>
            </a:r>
            <a:r>
              <a:rPr lang="en-US" sz="2000" dirty="0">
                <a:solidFill>
                  <a:srgbClr val="7030A0"/>
                </a:solidFill>
              </a:rPr>
              <a:t>material property</a:t>
            </a:r>
            <a:r>
              <a:rPr lang="en-US" sz="2000" dirty="0"/>
              <a:t>. Meanings of these material properties are established by setting up some mechanical experiment involving this factor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(we discuss them later)</a:t>
            </a:r>
          </a:p>
          <a:p>
            <a:r>
              <a:rPr lang="en-US" sz="2000" dirty="0"/>
              <a:t>The unit of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/>
              <a:t> is                                               </a:t>
            </a:r>
            <a:r>
              <a:rPr lang="en-US" sz="2000" dirty="0">
                <a:cs typeface="Times New Roman" panose="02020603050405020304" pitchFamily="18" charset="0"/>
              </a:rPr>
              <a:t>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and the units for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 are                                          . Therefore, the units for material properties are: </a:t>
            </a:r>
          </a:p>
          <a:p>
            <a:pPr marL="914400" lvl="2" indent="0">
              <a:buFont typeface="Arial" panose="020B0604020202020204" pitchFamily="34" charset="0"/>
              <a:buNone/>
            </a:pPr>
            <a:endParaRPr lang="en-US" sz="1500" dirty="0"/>
          </a:p>
          <a:p>
            <a:pPr lvl="2"/>
            <a:endParaRPr lang="en-US" sz="1500" dirty="0"/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BE9602E7-1058-E307-1FBC-9774606EC2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5192814"/>
              </p:ext>
            </p:extLst>
          </p:nvPr>
        </p:nvGraphicFramePr>
        <p:xfrm>
          <a:off x="7924800" y="4409621"/>
          <a:ext cx="2328862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17360" imgH="431640" progId="Equation.DSMT4">
                  <p:embed/>
                </p:oleObj>
              </mc:Choice>
              <mc:Fallback>
                <p:oleObj name="Equation" r:id="rId2" imgW="1917360" imgH="431640" progId="Equation.DSMT4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4363684A-BEB3-CBAA-AAA1-EBD335232F7C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4409621"/>
                        <a:ext cx="2328862" cy="5905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6DB03B14-D01B-345F-190F-64D3F1528F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849433"/>
              </p:ext>
            </p:extLst>
          </p:nvPr>
        </p:nvGraphicFramePr>
        <p:xfrm>
          <a:off x="2701925" y="4504013"/>
          <a:ext cx="2673350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97080" imgH="253800" progId="Equation.DSMT4">
                  <p:embed/>
                </p:oleObj>
              </mc:Choice>
              <mc:Fallback>
                <p:oleObj name="Equation" r:id="rId4" imgW="2197080" imgH="253800" progId="Equation.DSMT4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BE9602E7-1058-E307-1FBC-9774606EC2D5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925" y="4504013"/>
                        <a:ext cx="2673350" cy="347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84A8682E-FB50-3B5C-765E-946E1E339A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75443"/>
              </p:ext>
            </p:extLst>
          </p:nvPr>
        </p:nvGraphicFramePr>
        <p:xfrm>
          <a:off x="3803071" y="2068955"/>
          <a:ext cx="3367571" cy="131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51100" imgH="914400" progId="Equation.DSMT4">
                  <p:embed/>
                </p:oleObj>
              </mc:Choice>
              <mc:Fallback>
                <p:oleObj name="Equation" r:id="rId6" imgW="2451100" imgH="91440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3071" y="2068955"/>
                        <a:ext cx="3367571" cy="1318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CAE6BCB2-0D91-EB06-82EB-71D66F3B2B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076689"/>
              </p:ext>
            </p:extLst>
          </p:nvPr>
        </p:nvGraphicFramePr>
        <p:xfrm>
          <a:off x="1362075" y="5108575"/>
          <a:ext cx="3011488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476440" imgH="457200" progId="Equation.DSMT4">
                  <p:embed/>
                </p:oleObj>
              </mc:Choice>
              <mc:Fallback>
                <p:oleObj name="Equation" r:id="rId8" imgW="2476440" imgH="457200" progId="Equation.DSMT4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6DB03B14-D01B-345F-190F-64D3F1528FB5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5108575"/>
                        <a:ext cx="3011488" cy="6270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D632AAB5-2E58-27CE-D49C-3153661810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194503"/>
              </p:ext>
            </p:extLst>
          </p:nvPr>
        </p:nvGraphicFramePr>
        <p:xfrm>
          <a:off x="2889250" y="5783263"/>
          <a:ext cx="2055813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88760" imgH="431640" progId="Equation.DSMT4">
                  <p:embed/>
                </p:oleObj>
              </mc:Choice>
              <mc:Fallback>
                <p:oleObj name="Equation" r:id="rId10" imgW="1688760" imgH="43164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CAE6BCB2-0D91-EB06-82EB-71D66F3B2BD5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0" y="5783263"/>
                        <a:ext cx="2055813" cy="5921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612223DD-A1F9-B0CA-9140-09B738FF8B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321436"/>
              </p:ext>
            </p:extLst>
          </p:nvPr>
        </p:nvGraphicFramePr>
        <p:xfrm>
          <a:off x="5233734" y="5273060"/>
          <a:ext cx="1668463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71600" imgH="253800" progId="Equation.DSMT4">
                  <p:embed/>
                </p:oleObj>
              </mc:Choice>
              <mc:Fallback>
                <p:oleObj name="Equation" r:id="rId12" imgW="1371600" imgH="25380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CAE6BCB2-0D91-EB06-82EB-71D66F3B2BD5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3734" y="5273060"/>
                        <a:ext cx="1668463" cy="347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FFB8443C-8023-73FC-AD50-2F7D749BB1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10309"/>
              </p:ext>
            </p:extLst>
          </p:nvPr>
        </p:nvGraphicFramePr>
        <p:xfrm>
          <a:off x="7596765" y="5279571"/>
          <a:ext cx="3230562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654280" imgH="279360" progId="Equation.DSMT4">
                  <p:embed/>
                </p:oleObj>
              </mc:Choice>
              <mc:Fallback>
                <p:oleObj name="Equation" r:id="rId14" imgW="2654280" imgH="27936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612223DD-A1F9-B0CA-9140-09B738FF8B17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765" y="5279571"/>
                        <a:ext cx="3230562" cy="3825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149BBEDE-9C99-07B9-50B6-3D62575EFA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1993574"/>
              </p:ext>
            </p:extLst>
          </p:nvPr>
        </p:nvGraphicFramePr>
        <p:xfrm>
          <a:off x="5718463" y="5694362"/>
          <a:ext cx="3659187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009600" imgH="482400" progId="Equation.DSMT4">
                  <p:embed/>
                </p:oleObj>
              </mc:Choice>
              <mc:Fallback>
                <p:oleObj name="Equation" r:id="rId16" imgW="3009600" imgH="482400" progId="Equation.DSMT4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D632AAB5-2E58-27CE-D49C-31536618103F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8463" y="5694362"/>
                        <a:ext cx="3659187" cy="661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1B203AE-1D7E-930A-54D7-AAE3466FB33D}"/>
              </a:ext>
            </a:extLst>
          </p:cNvPr>
          <p:cNvSpPr/>
          <p:nvPr/>
        </p:nvSpPr>
        <p:spPr>
          <a:xfrm>
            <a:off x="5092995" y="2068955"/>
            <a:ext cx="531628" cy="626230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8FEB-4523-64F9-2B5E-FC7A092D24E5}"/>
              </a:ext>
            </a:extLst>
          </p:cNvPr>
          <p:cNvSpPr/>
          <p:nvPr/>
        </p:nvSpPr>
        <p:spPr>
          <a:xfrm>
            <a:off x="4258419" y="2759987"/>
            <a:ext cx="646306" cy="626230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59759A-0A8E-8C71-ADC5-104F86680838}"/>
              </a:ext>
            </a:extLst>
          </p:cNvPr>
          <p:cNvSpPr/>
          <p:nvPr/>
        </p:nvSpPr>
        <p:spPr>
          <a:xfrm>
            <a:off x="7846155" y="2128581"/>
            <a:ext cx="3885179" cy="509509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ED041F-C722-35CC-F90B-FF13F584563A}"/>
              </a:ext>
            </a:extLst>
          </p:cNvPr>
          <p:cNvSpPr/>
          <p:nvPr/>
        </p:nvSpPr>
        <p:spPr>
          <a:xfrm>
            <a:off x="8240486" y="2806729"/>
            <a:ext cx="3113314" cy="594077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6986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70866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Forces, stresses, and equations of motion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Equations of Motion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7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2"/>
            <a:ext cx="9874828" cy="2727110"/>
          </a:xfrm>
        </p:spPr>
        <p:txBody>
          <a:bodyPr>
            <a:normAutofit/>
          </a:bodyPr>
          <a:lstStyle/>
          <a:p>
            <a:r>
              <a:rPr lang="en-US" sz="2000" dirty="0"/>
              <a:t>Recall the Euler-Lagrange equations from Lecture 3 for generalized variable                            :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Considering the case 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z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 </a:t>
            </a:r>
            <a:r>
              <a:rPr lang="en-US" sz="2000" dirty="0"/>
              <a:t>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dirty="0">
                <a:latin typeface="Symbol" panose="05050102010706020507" pitchFamily="18" charset="2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r>
              <a:rPr lang="en-US" sz="2000" dirty="0"/>
              <a:t>, and taking the derivatives,  this equation turns out to be: </a:t>
            </a:r>
          </a:p>
          <a:p>
            <a:endParaRPr lang="en-US" sz="2000" dirty="0"/>
          </a:p>
          <a:p>
            <a:r>
              <a:rPr lang="en-US" sz="2000" dirty="0"/>
              <a:t>… and the stress tensor is:</a:t>
            </a:r>
            <a:endParaRPr lang="en-US" sz="1500" dirty="0"/>
          </a:p>
          <a:p>
            <a:pPr marL="0" indent="0">
              <a:buNone/>
            </a:pPr>
            <a:endParaRPr lang="en-US" sz="20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33AD6F1-C197-D988-0098-7BD625D711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067314"/>
              </p:ext>
            </p:extLst>
          </p:nvPr>
        </p:nvGraphicFramePr>
        <p:xfrm>
          <a:off x="8952633" y="1327791"/>
          <a:ext cx="1511012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3280" imgH="253800" progId="Equation.DSMT4">
                  <p:embed/>
                </p:oleObj>
              </mc:Choice>
              <mc:Fallback>
                <p:oleObj name="Equation" r:id="rId2" imgW="863280" imgH="2538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950DDDC-9648-C49E-4093-B84D009425D7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2633" y="1327791"/>
                        <a:ext cx="1511012" cy="3857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BB604C4-A196-0B77-D494-31BBCBD1B8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8562028"/>
              </p:ext>
            </p:extLst>
          </p:nvPr>
        </p:nvGraphicFramePr>
        <p:xfrm>
          <a:off x="8810291" y="3068989"/>
          <a:ext cx="1061073" cy="431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09480" imgH="241200" progId="Equation.DSMT4">
                  <p:embed/>
                </p:oleObj>
              </mc:Choice>
              <mc:Fallback>
                <p:oleObj name="Equation" r:id="rId4" imgW="609480" imgH="2412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0291" y="3068989"/>
                        <a:ext cx="1061073" cy="4318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244C2C0-E2CB-446A-1506-CA1C85CA3C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583565"/>
              </p:ext>
            </p:extLst>
          </p:nvPr>
        </p:nvGraphicFramePr>
        <p:xfrm>
          <a:off x="3500958" y="1776606"/>
          <a:ext cx="5010264" cy="631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79700" imgH="444500" progId="Equation.DSMT4">
                  <p:embed/>
                </p:oleObj>
              </mc:Choice>
              <mc:Fallback>
                <p:oleObj name="Equation" r:id="rId6" imgW="2679700" imgH="4445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A164E39-7928-BD28-608E-D3DEB67841CB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958" y="1776606"/>
                        <a:ext cx="5010264" cy="63181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26A59339-A86C-1160-B160-68887A3957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7230243"/>
              </p:ext>
            </p:extLst>
          </p:nvPr>
        </p:nvGraphicFramePr>
        <p:xfrm>
          <a:off x="1977003" y="3044658"/>
          <a:ext cx="904420" cy="394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0560" imgH="228600" progId="Equation.DSMT4">
                  <p:embed/>
                </p:oleObj>
              </mc:Choice>
              <mc:Fallback>
                <p:oleObj name="Equation" r:id="rId8" imgW="520560" imgH="22860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7003" y="3044658"/>
                        <a:ext cx="904420" cy="3942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E0542771-DD8C-20CA-DCBC-4225DAADBF64}"/>
              </a:ext>
            </a:extLst>
          </p:cNvPr>
          <p:cNvSpPr txBox="1"/>
          <p:nvPr/>
        </p:nvSpPr>
        <p:spPr>
          <a:xfrm>
            <a:off x="3063788" y="3069585"/>
            <a:ext cx="56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,   where the force is </a:t>
            </a:r>
            <a:r>
              <a:rPr lang="en-US" u="sng" dirty="0"/>
              <a:t>the divergence of a stress tensor</a:t>
            </a:r>
            <a:r>
              <a:rPr lang="en-US" dirty="0"/>
              <a:t> </a:t>
            </a:r>
            <a:r>
              <a:rPr lang="en-US" b="1" dirty="0">
                <a:latin typeface="Symbol" panose="05050102010706020507" pitchFamily="18" charset="2"/>
              </a:rPr>
              <a:t>s</a:t>
            </a:r>
            <a:r>
              <a:rPr lang="en-US" b="1" dirty="0"/>
              <a:t>:</a:t>
            </a:r>
            <a:endParaRPr lang="en-CA" dirty="0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5042031F-9900-F019-D520-B626C85F6C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9152949"/>
              </p:ext>
            </p:extLst>
          </p:nvPr>
        </p:nvGraphicFramePr>
        <p:xfrm>
          <a:off x="3223780" y="4054901"/>
          <a:ext cx="4929620" cy="493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451100" imgH="304800" progId="Equation.DSMT4">
                  <p:embed/>
                </p:oleObj>
              </mc:Choice>
              <mc:Fallback>
                <p:oleObj name="Equation" r:id="rId10" imgW="2451100" imgH="30480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3780" y="4054901"/>
                        <a:ext cx="4929620" cy="4933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C4E97A6A-1AA1-E810-364C-159E7A564909}"/>
              </a:ext>
            </a:extLst>
          </p:cNvPr>
          <p:cNvSpPr txBox="1"/>
          <p:nvPr/>
        </p:nvSpPr>
        <p:spPr>
          <a:xfrm>
            <a:off x="3733510" y="4548296"/>
            <a:ext cx="2095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chemeClr val="accent2">
                    <a:lumMod val="50000"/>
                  </a:schemeClr>
                </a:solidFill>
              </a:rPr>
              <a:t>Hooke’s law  -</a:t>
            </a:r>
          </a:p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Elastic stress proportional to </a:t>
            </a:r>
          </a:p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strain </a:t>
            </a:r>
            <a:r>
              <a:rPr lang="en-CA" sz="1600" b="1" dirty="0">
                <a:solidFill>
                  <a:schemeClr val="accent2">
                    <a:lumMod val="50000"/>
                  </a:schemeClr>
                </a:solidFill>
                <a:latin typeface="Symbol" panose="05050102010706020507" pitchFamily="18" charset="2"/>
              </a:rPr>
              <a:t>e</a:t>
            </a:r>
            <a:endParaRPr lang="en-CA" sz="1600" b="1" dirty="0">
              <a:solidFill>
                <a:srgbClr val="7030A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DC54E6-D274-6704-8FF0-3D7076E53F54}"/>
              </a:ext>
            </a:extLst>
          </p:cNvPr>
          <p:cNvSpPr txBox="1"/>
          <p:nvPr/>
        </p:nvSpPr>
        <p:spPr>
          <a:xfrm>
            <a:off x="6033654" y="4542422"/>
            <a:ext cx="1936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chemeClr val="accent2">
                    <a:lumMod val="50000"/>
                  </a:schemeClr>
                </a:solidFill>
              </a:rPr>
              <a:t>Navier-Stokes law 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CA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Viscous stress proportional to strain rate 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3D8007CF-174F-8CC2-0AF5-9D285A800C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4231102"/>
              </p:ext>
            </p:extLst>
          </p:nvPr>
        </p:nvGraphicFramePr>
        <p:xfrm>
          <a:off x="7472131" y="5279132"/>
          <a:ext cx="228600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4120" imgH="177480" progId="Equation.DSMT4">
                  <p:embed/>
                </p:oleObj>
              </mc:Choice>
              <mc:Fallback>
                <p:oleObj name="Equation" r:id="rId12" imgW="114120" imgH="17748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5042031F-9900-F019-D520-B626C85F6C78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2131" y="5279132"/>
                        <a:ext cx="228600" cy="2873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3815F103-87E7-EC81-07ED-76B0C4B8B17D}"/>
              </a:ext>
            </a:extLst>
          </p:cNvPr>
          <p:cNvSpPr txBox="1"/>
          <p:nvPr/>
        </p:nvSpPr>
        <p:spPr>
          <a:xfrm>
            <a:off x="9040091" y="3918548"/>
            <a:ext cx="28517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In each pair of parentheses here, the first term is the </a:t>
            </a:r>
            <a:r>
              <a:rPr lang="en-CA" sz="1600" b="1" dirty="0">
                <a:solidFill>
                  <a:schemeClr val="accent2">
                    <a:lumMod val="50000"/>
                  </a:schemeClr>
                </a:solidFill>
              </a:rPr>
              <a:t>bulk elasticity or viscosity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, and the second is the </a:t>
            </a:r>
            <a:r>
              <a:rPr lang="en-CA" sz="1600" b="1" dirty="0">
                <a:solidFill>
                  <a:schemeClr val="accent2">
                    <a:lumMod val="50000"/>
                  </a:schemeClr>
                </a:solidFill>
              </a:rPr>
              <a:t>shear 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one</a:t>
            </a:r>
            <a:endParaRPr lang="en-CA" sz="1600" dirty="0">
              <a:solidFill>
                <a:srgbClr val="7030A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A6EC7-4D89-FEA2-7224-9DB749E64865}"/>
              </a:ext>
            </a:extLst>
          </p:cNvPr>
          <p:cNvSpPr/>
          <p:nvPr/>
        </p:nvSpPr>
        <p:spPr>
          <a:xfrm>
            <a:off x="9040091" y="3918548"/>
            <a:ext cx="2813284" cy="1120859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B06F00-9724-5D72-8F1F-19491EC93E01}"/>
              </a:ext>
            </a:extLst>
          </p:cNvPr>
          <p:cNvSpPr txBox="1"/>
          <p:nvPr/>
        </p:nvSpPr>
        <p:spPr>
          <a:xfrm>
            <a:off x="3223780" y="5785003"/>
            <a:ext cx="545167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2000" dirty="0">
                <a:solidFill>
                  <a:schemeClr val="accent2">
                    <a:lumMod val="50000"/>
                  </a:schemeClr>
                </a:solidFill>
              </a:rPr>
              <a:t>These are “constitutive relations” in mechanics</a:t>
            </a:r>
            <a:endParaRPr lang="en-CA" sz="2000" dirty="0">
              <a:solidFill>
                <a:srgbClr val="7030A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C2B2DB-B08D-739A-4A3F-18E111D746A0}"/>
              </a:ext>
            </a:extLst>
          </p:cNvPr>
          <p:cNvSpPr/>
          <p:nvPr/>
        </p:nvSpPr>
        <p:spPr>
          <a:xfrm>
            <a:off x="4038600" y="5760415"/>
            <a:ext cx="3886200" cy="4001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9643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6332443" cy="998723"/>
          </a:xfrm>
        </p:spPr>
        <p:txBody>
          <a:bodyPr>
            <a:normAutofit/>
          </a:bodyPr>
          <a:lstStyle/>
          <a:p>
            <a:r>
              <a:rPr lang="en-CA" sz="3200" dirty="0"/>
              <a:t>Medium with internal structure (“General Linear Solid”, GLS)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General Linear Solid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8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1"/>
            <a:ext cx="10123968" cy="3860897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Internal structure of a rock can be described </a:t>
            </a:r>
            <a:r>
              <a:rPr lang="en-US" sz="2000" u="sng" dirty="0"/>
              <a:t>macroscopically</a:t>
            </a:r>
            <a:r>
              <a:rPr lang="en-US" sz="2000" dirty="0"/>
              <a:t> by adding additional variables (fields) to the </a:t>
            </a:r>
            <a:r>
              <a:rPr lang="en-US" sz="2000" dirty="0">
                <a:solidFill>
                  <a:srgbClr val="7030A0"/>
                </a:solidFill>
              </a:rPr>
              <a:t>observable displacement variable 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i="1" baseline="-25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2000" dirty="0"/>
              <a:t>There are two ways to add such variables:</a:t>
            </a:r>
          </a:p>
          <a:p>
            <a:pPr lvl="1"/>
            <a:r>
              <a:rPr lang="en-US" sz="1600" dirty="0"/>
              <a:t> </a:t>
            </a:r>
            <a:r>
              <a:rPr lang="en-US" sz="2000" dirty="0"/>
              <a:t>Using completely different scalar variables, which I combine in another vector field </a:t>
            </a:r>
            <a:r>
              <a:rPr lang="en-US" sz="2000" b="1" dirty="0">
                <a:latin typeface="Symbol" panose="05050102010706020507" pitchFamily="18" charset="2"/>
              </a:rPr>
              <a:t>q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/>
            <a:r>
              <a:rPr lang="en-US" sz="1700" dirty="0"/>
              <a:t>Elements of this vector can represent pore volume variations, grain expansions or rotations, temperature variations, etc. </a:t>
            </a:r>
          </a:p>
          <a:p>
            <a:pPr lvl="2"/>
            <a:r>
              <a:rPr lang="en-US" sz="1700" dirty="0">
                <a:solidFill>
                  <a:schemeClr val="accent2">
                    <a:lumMod val="50000"/>
                  </a:schemeClr>
                </a:solidFill>
              </a:rPr>
              <a:t>This variable </a:t>
            </a:r>
            <a:r>
              <a:rPr lang="en-US" sz="1700" b="1" dirty="0">
                <a:solidFill>
                  <a:schemeClr val="accent2">
                    <a:lumMod val="50000"/>
                  </a:schemeClr>
                </a:solidFill>
                <a:latin typeface="Symbol" panose="05050102010706020507" pitchFamily="18" charset="2"/>
              </a:rPr>
              <a:t>q</a:t>
            </a:r>
            <a:r>
              <a:rPr lang="en-US" sz="1700" dirty="0">
                <a:solidFill>
                  <a:schemeClr val="accent2">
                    <a:lumMod val="50000"/>
                  </a:schemeClr>
                </a:solidFill>
              </a:rPr>
              <a:t> will be considered later</a:t>
            </a:r>
          </a:p>
          <a:p>
            <a:pPr lvl="1"/>
            <a:r>
              <a:rPr lang="en-US" sz="2000" dirty="0"/>
              <a:t>Using variables with </a:t>
            </a:r>
            <a:r>
              <a:rPr lang="en-US" sz="2000" u="sng" dirty="0"/>
              <a:t>meanings of displacements </a:t>
            </a:r>
            <a:r>
              <a:rPr lang="en-US" sz="2000" dirty="0"/>
              <a:t>of some internal structures</a:t>
            </a:r>
          </a:p>
          <a:p>
            <a:pPr lvl="2"/>
            <a:r>
              <a:rPr lang="en-US" sz="1600" dirty="0"/>
              <a:t> </a:t>
            </a:r>
            <a:r>
              <a:rPr lang="en-US" sz="1700" dirty="0"/>
              <a:t>Average displacements of pore fluids, relative displacements of groups of grains, etc.</a:t>
            </a:r>
          </a:p>
          <a:p>
            <a:pPr lvl="2"/>
            <a:r>
              <a:rPr lang="en-US" sz="1700" dirty="0"/>
              <a:t>These internal-displacement fields can be added to displacement </a:t>
            </a:r>
            <a:r>
              <a:rPr lang="en-US" sz="1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i="1" baseline="-25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1700" dirty="0"/>
              <a:t>making it a </a:t>
            </a:r>
            <a:r>
              <a:rPr lang="en-US" sz="1700" u="sng" dirty="0"/>
              <a:t>vector in model space</a:t>
            </a:r>
            <a:r>
              <a:rPr lang="en-US" sz="1700" dirty="0"/>
              <a:t>,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1700" dirty="0"/>
          </a:p>
          <a:p>
            <a:r>
              <a:rPr lang="en-US" sz="2000" dirty="0"/>
              <a:t>With this second type of model extension,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/>
              <a:t> 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 functions look the same, but </a:t>
            </a:r>
            <a:r>
              <a:rPr lang="en-US" sz="2000" dirty="0">
                <a:solidFill>
                  <a:srgbClr val="7030A0"/>
                </a:solidFill>
              </a:rPr>
              <a:t>all material properties become </a:t>
            </a:r>
            <a:r>
              <a:rPr lang="en-US" sz="2000" u="sng" dirty="0">
                <a:solidFill>
                  <a:srgbClr val="7030A0"/>
                </a:solidFill>
              </a:rPr>
              <a:t>matrix-valued</a:t>
            </a:r>
            <a:r>
              <a:rPr lang="en-US" sz="2000" dirty="0">
                <a:solidFill>
                  <a:srgbClr val="7030A0"/>
                </a:solidFill>
              </a:rPr>
              <a:t> quantities</a:t>
            </a:r>
            <a:r>
              <a:rPr lang="en-US" sz="2000" dirty="0"/>
              <a:t>:</a:t>
            </a:r>
          </a:p>
          <a:p>
            <a:pPr marL="914400" lvl="2" indent="0">
              <a:buNone/>
            </a:pPr>
            <a:endParaRPr lang="en-US" sz="1500" dirty="0"/>
          </a:p>
          <a:p>
            <a:pPr lvl="2"/>
            <a:endParaRPr lang="en-US" sz="1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53AC56-B821-B135-3752-0F0AA38F22DD}"/>
              </a:ext>
            </a:extLst>
          </p:cNvPr>
          <p:cNvSpPr txBox="1"/>
          <p:nvPr/>
        </p:nvSpPr>
        <p:spPr>
          <a:xfrm>
            <a:off x="7665830" y="5086722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First rows and columns in matrices </a:t>
            </a:r>
            <a:r>
              <a:rPr lang="en-CA" sz="16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and </a:t>
            </a:r>
            <a:r>
              <a:rPr lang="en-CA" sz="1600" b="1" dirty="0">
                <a:solidFill>
                  <a:schemeClr val="accent2">
                    <a:lumMod val="50000"/>
                  </a:schemeClr>
                </a:solidFill>
                <a:latin typeface="Symbol" panose="05050102010706020507" pitchFamily="18" charset="2"/>
              </a:rPr>
              <a:t>z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(for the observable displacement) </a:t>
            </a:r>
            <a:r>
              <a:rPr lang="en-CA" sz="1600" u="sng" dirty="0">
                <a:solidFill>
                  <a:schemeClr val="accent2">
                    <a:lumMod val="50000"/>
                  </a:schemeClr>
                </a:solidFill>
              </a:rPr>
              <a:t>must equal zero 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to ensure </a:t>
            </a:r>
            <a:r>
              <a:rPr lang="en-CA" sz="1600" u="sng" dirty="0">
                <a:solidFill>
                  <a:schemeClr val="accent2">
                    <a:lumMod val="50000"/>
                  </a:schemeClr>
                </a:solidFill>
              </a:rPr>
              <a:t>translational invariance 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(independence of the selection of point          </a:t>
            </a:r>
            <a:r>
              <a:rPr lang="en-CA" sz="1600" i="1" dirty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en-CA" sz="1600" baseline="-25000" dirty="0">
                <a:solidFill>
                  <a:schemeClr val="accent2">
                    <a:lumMod val="50000"/>
                  </a:schemeClr>
                </a:solidFill>
              </a:rPr>
              <a:t>1x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= </a:t>
            </a:r>
            <a:r>
              <a:rPr lang="en-CA" sz="1600" i="1" dirty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en-CA" sz="1600" baseline="-25000" dirty="0">
                <a:solidFill>
                  <a:schemeClr val="accent2">
                    <a:lumMod val="50000"/>
                  </a:schemeClr>
                </a:solidFill>
              </a:rPr>
              <a:t>1y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=  </a:t>
            </a:r>
            <a:r>
              <a:rPr lang="en-CA" sz="1600" i="1" dirty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en-CA" sz="1600" baseline="-25000" dirty="0">
                <a:solidFill>
                  <a:schemeClr val="accent2">
                    <a:lumMod val="50000"/>
                  </a:schemeClr>
                </a:solidFill>
              </a:rPr>
              <a:t>1z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=  0)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2353DF2-E38A-4816-4B37-30CF35D8C6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696019"/>
              </p:ext>
            </p:extLst>
          </p:nvPr>
        </p:nvGraphicFramePr>
        <p:xfrm>
          <a:off x="3543623" y="4996240"/>
          <a:ext cx="3893607" cy="1306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68400" imgH="914400" progId="Equation.DSMT4">
                  <p:embed/>
                </p:oleObj>
              </mc:Choice>
              <mc:Fallback>
                <p:oleObj name="Equation" r:id="rId2" imgW="2768400" imgH="914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623" y="4996240"/>
                        <a:ext cx="3893607" cy="13069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2627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7944294" cy="998723"/>
          </a:xfrm>
        </p:spPr>
        <p:txBody>
          <a:bodyPr>
            <a:normAutofit/>
          </a:bodyPr>
          <a:lstStyle/>
          <a:p>
            <a:r>
              <a:rPr lang="en-CA" sz="3200" dirty="0"/>
              <a:t>Other macroscopic variables in a GLS model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General Linear Solid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9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327791"/>
            <a:ext cx="9794360" cy="1309083"/>
          </a:xfrm>
        </p:spPr>
        <p:txBody>
          <a:bodyPr>
            <a:normAutofit/>
          </a:bodyPr>
          <a:lstStyle/>
          <a:p>
            <a:r>
              <a:rPr lang="en-US" sz="2000" dirty="0"/>
              <a:t>Additional (arbitrary!) scalar variables of macroscopic internal structure can be combined in vector field </a:t>
            </a:r>
            <a:r>
              <a:rPr lang="en-US" sz="2000" b="1" dirty="0">
                <a:latin typeface="Symbol" panose="05050102010706020507" pitchFamily="18" charset="2"/>
              </a:rPr>
              <a:t>q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/>
              <a:t>Again considering the most general (possible) quadratic terms, functions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/>
              <a:t> 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 become </a:t>
            </a:r>
          </a:p>
          <a:p>
            <a:pPr lvl="2"/>
            <a:endParaRPr lang="en-US" sz="1400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B42F9AF-CCDD-AF4B-42DC-8A3895807E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577145"/>
              </p:ext>
            </p:extLst>
          </p:nvPr>
        </p:nvGraphicFramePr>
        <p:xfrm>
          <a:off x="4265170" y="2430545"/>
          <a:ext cx="2624728" cy="1230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26920" imgH="838080" progId="Equation.DSMT4">
                  <p:embed/>
                </p:oleObj>
              </mc:Choice>
              <mc:Fallback>
                <p:oleObj name="Equation" r:id="rId2" imgW="1726920" imgH="8380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5170" y="2430545"/>
                        <a:ext cx="2624728" cy="12308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9978722-4746-5517-311B-376FF69AC838}"/>
              </a:ext>
            </a:extLst>
          </p:cNvPr>
          <p:cNvSpPr txBox="1"/>
          <p:nvPr/>
        </p:nvSpPr>
        <p:spPr>
          <a:xfrm>
            <a:off x="7655198" y="2463677"/>
            <a:ext cx="37942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CA" sz="1600" baseline="-25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and </a:t>
            </a:r>
            <a:r>
              <a:rPr lang="en-CA" sz="16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600" baseline="-25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are functions from </a:t>
            </a:r>
          </a:p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the original GLS model.</a:t>
            </a:r>
          </a:p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Inertia (term with density) is not considered in this </a:t>
            </a:r>
            <a:r>
              <a:rPr lang="en-CA" sz="1600" dirty="0" err="1">
                <a:solidFill>
                  <a:schemeClr val="accent2">
                    <a:lumMod val="50000"/>
                  </a:schemeClr>
                </a:solidFill>
              </a:rPr>
              <a:t>Lagrangian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(it is likely negligible)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66EF87A-6F06-E20A-4FB0-7FDA5C7F2C67}"/>
              </a:ext>
            </a:extLst>
          </p:cNvPr>
          <p:cNvSpPr txBox="1">
            <a:spLocks/>
          </p:cNvSpPr>
          <p:nvPr/>
        </p:nvSpPr>
        <p:spPr>
          <a:xfrm>
            <a:off x="827321" y="3778050"/>
            <a:ext cx="9794360" cy="1752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Elements of matrices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/>
              <a:t>,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/>
              <a:t>,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sz="2000" dirty="0"/>
              <a:t>, and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sz="2000" dirty="0">
                <a:cs typeface="Times New Roman" panose="02020603050405020304" pitchFamily="18" charset="0"/>
                <a:sym typeface="Symbol" panose="05050102010706020507" pitchFamily="18" charset="2"/>
              </a:rPr>
              <a:t> are the </a:t>
            </a:r>
            <a:r>
              <a:rPr lang="en-US" sz="2000" dirty="0">
                <a:solidFill>
                  <a:srgbClr val="7030A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new material properties</a:t>
            </a:r>
            <a:r>
              <a:rPr lang="en-US" sz="2000" dirty="0">
                <a:cs typeface="Times New Roman" panose="02020603050405020304" pitchFamily="18" charset="0"/>
                <a:sym typeface="Symbol" panose="05050102010706020507" pitchFamily="18" charset="2"/>
              </a:rPr>
              <a:t>:</a:t>
            </a:r>
          </a:p>
          <a:p>
            <a:pPr lvl="1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1800" dirty="0"/>
              <a:t>contains </a:t>
            </a:r>
            <a:r>
              <a:rPr lang="en-US" sz="1800" dirty="0">
                <a:solidFill>
                  <a:srgbClr val="7030A0"/>
                </a:solidFill>
              </a:rPr>
              <a:t>elastic properties </a:t>
            </a:r>
            <a:r>
              <a:rPr lang="en-US" sz="1800" dirty="0"/>
              <a:t>of variables </a:t>
            </a:r>
            <a:r>
              <a:rPr lang="en-US" sz="1800" b="1" dirty="0">
                <a:latin typeface="Symbol" panose="05050102010706020507" pitchFamily="18" charset="2"/>
              </a:rPr>
              <a:t>q</a:t>
            </a:r>
          </a:p>
          <a:p>
            <a:pPr lvl="1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/>
              <a:t>contains </a:t>
            </a:r>
            <a:r>
              <a:rPr lang="en-US" sz="1800" dirty="0">
                <a:solidFill>
                  <a:srgbClr val="7030A0"/>
                </a:solidFill>
              </a:rPr>
              <a:t>viscous properties </a:t>
            </a:r>
            <a:r>
              <a:rPr lang="en-US" sz="1800" dirty="0"/>
              <a:t>of variables </a:t>
            </a:r>
            <a:r>
              <a:rPr lang="en-US" sz="1800" b="1" dirty="0">
                <a:latin typeface="Symbol" panose="05050102010706020507" pitchFamily="18" charset="2"/>
              </a:rPr>
              <a:t>q</a:t>
            </a:r>
          </a:p>
          <a:p>
            <a:pPr lvl="1"/>
            <a:r>
              <a:rPr 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sz="1800" dirty="0"/>
              <a:t>contains </a:t>
            </a:r>
            <a:r>
              <a:rPr lang="en-US" sz="1800" dirty="0">
                <a:solidFill>
                  <a:srgbClr val="7030A0"/>
                </a:solidFill>
              </a:rPr>
              <a:t>elastic coupling </a:t>
            </a:r>
            <a:r>
              <a:rPr lang="en-US" sz="1800" dirty="0"/>
              <a:t>of variables </a:t>
            </a:r>
            <a:r>
              <a:rPr lang="en-US" sz="1800" b="1" dirty="0">
                <a:latin typeface="Symbol" panose="05050102010706020507" pitchFamily="18" charset="2"/>
              </a:rPr>
              <a:t>q </a:t>
            </a:r>
            <a:r>
              <a:rPr lang="en-US" sz="1800" dirty="0"/>
              <a:t>with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  <a:p>
            <a:pPr lvl="1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/>
              <a:t>contains </a:t>
            </a:r>
            <a:r>
              <a:rPr lang="en-US" sz="1800" dirty="0">
                <a:solidFill>
                  <a:srgbClr val="7030A0"/>
                </a:solidFill>
              </a:rPr>
              <a:t>viscous coupling </a:t>
            </a:r>
            <a:r>
              <a:rPr lang="en-US" sz="1800" dirty="0"/>
              <a:t>of variables </a:t>
            </a:r>
            <a:r>
              <a:rPr lang="en-US" sz="1800" b="1" dirty="0">
                <a:latin typeface="Symbol" panose="05050102010706020507" pitchFamily="18" charset="2"/>
              </a:rPr>
              <a:t>q </a:t>
            </a:r>
            <a:r>
              <a:rPr lang="en-US" sz="1800" dirty="0"/>
              <a:t>with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sz="1800" b="1" dirty="0">
              <a:latin typeface="Symbol" panose="05050102010706020507" pitchFamily="18" charset="2"/>
            </a:endParaRPr>
          </a:p>
          <a:p>
            <a:pPr lvl="2"/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16F45-0092-5EEB-20B2-9CFB058F2BF8}"/>
              </a:ext>
            </a:extLst>
          </p:cNvPr>
          <p:cNvSpPr txBox="1"/>
          <p:nvPr/>
        </p:nvSpPr>
        <p:spPr>
          <a:xfrm>
            <a:off x="7527363" y="4417997"/>
            <a:ext cx="3794295" cy="1323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As you see, different structures  within rock </a:t>
            </a:r>
            <a:r>
              <a:rPr lang="en-CA" sz="1600" dirty="0">
                <a:solidFill>
                  <a:srgbClr val="7030A0"/>
                </a:solidFill>
              </a:rPr>
              <a:t>can interact with each other elastically and viscously 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(and also </a:t>
            </a:r>
            <a:r>
              <a:rPr lang="en-CA" sz="1600" dirty="0">
                <a:solidFill>
                  <a:srgbClr val="7030A0"/>
                </a:solidFill>
              </a:rPr>
              <a:t>inertially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). </a:t>
            </a:r>
          </a:p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All this is easily seen from the general forms of </a:t>
            </a:r>
            <a:r>
              <a:rPr lang="en-CA" sz="1600" dirty="0" err="1">
                <a:solidFill>
                  <a:schemeClr val="accent2">
                    <a:lumMod val="50000"/>
                  </a:schemeClr>
                </a:solidFill>
              </a:rPr>
              <a:t>Lagrangian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functions.</a:t>
            </a:r>
          </a:p>
        </p:txBody>
      </p:sp>
    </p:spTree>
    <p:extLst>
      <p:ext uri="{BB962C8B-B14F-4D97-AF65-F5344CB8AC3E}">
        <p14:creationId xmlns:p14="http://schemas.microsoft.com/office/powerpoint/2010/main" val="1279891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6332443" cy="998723"/>
          </a:xfrm>
        </p:spPr>
        <p:txBody>
          <a:bodyPr>
            <a:normAutofit/>
          </a:bodyPr>
          <a:lstStyle/>
          <a:p>
            <a:r>
              <a:rPr lang="en-CA" sz="3200" dirty="0"/>
              <a:t>Equations of motion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General Linear Solid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10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1"/>
            <a:ext cx="9985745" cy="1202758"/>
          </a:xfrm>
        </p:spPr>
        <p:txBody>
          <a:bodyPr>
            <a:normAutofit/>
          </a:bodyPr>
          <a:lstStyle/>
          <a:p>
            <a:r>
              <a:rPr lang="en-US" sz="2000" dirty="0"/>
              <a:t>The Euler-Lagrange equations are also similar to those above, but they become </a:t>
            </a:r>
            <a:r>
              <a:rPr lang="en-US" sz="2000" b="1" dirty="0">
                <a:solidFill>
                  <a:srgbClr val="7030A0"/>
                </a:solidFill>
              </a:rPr>
              <a:t>matrix</a:t>
            </a:r>
          </a:p>
          <a:p>
            <a:pPr lvl="1"/>
            <a:r>
              <a:rPr lang="en-US" sz="1800" dirty="0"/>
              <a:t>They also </a:t>
            </a:r>
            <a:r>
              <a:rPr lang="en-US" sz="1800" dirty="0">
                <a:solidFill>
                  <a:srgbClr val="7030A0"/>
                </a:solidFill>
              </a:rPr>
              <a:t>contain </a:t>
            </a:r>
            <a:r>
              <a:rPr lang="en-US" sz="1800" b="1" dirty="0">
                <a:solidFill>
                  <a:srgbClr val="7030A0"/>
                </a:solidFill>
              </a:rPr>
              <a:t>body forces </a:t>
            </a:r>
            <a:r>
              <a:rPr lang="en-US" sz="1800" dirty="0"/>
              <a:t>from matrices </a:t>
            </a:r>
            <a:r>
              <a:rPr lang="en-US" sz="1800" b="1" dirty="0">
                <a:latin typeface="Symbol" panose="05050102010706020507" pitchFamily="18" charset="2"/>
              </a:rPr>
              <a:t>z</a:t>
            </a:r>
            <a:r>
              <a:rPr lang="en-US" sz="1800" dirty="0"/>
              <a:t> and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/>
              <a:t> (not only surface stresses as in the viscoelastic model):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8AAA56A-4DB5-67DD-E639-002B0F45D9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1276333"/>
              </p:ext>
            </p:extLst>
          </p:nvPr>
        </p:nvGraphicFramePr>
        <p:xfrm>
          <a:off x="3868480" y="2175993"/>
          <a:ext cx="2511055" cy="40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47800" imgH="241300" progId="Equation.DSMT4">
                  <p:embed/>
                </p:oleObj>
              </mc:Choice>
              <mc:Fallback>
                <p:oleObj name="Equation" r:id="rId2" imgW="1447800" imgH="2413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8480" y="2175993"/>
                        <a:ext cx="2511055" cy="4043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5B8E22C-0229-ABB1-DD0B-8D297DAE8C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803564"/>
              </p:ext>
            </p:extLst>
          </p:nvPr>
        </p:nvGraphicFramePr>
        <p:xfrm>
          <a:off x="3740889" y="3709370"/>
          <a:ext cx="2883195" cy="760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4760" imgH="507960" progId="Equation.DSMT4">
                  <p:embed/>
                </p:oleObj>
              </mc:Choice>
              <mc:Fallback>
                <p:oleObj name="Equation" r:id="rId4" imgW="1904760" imgH="507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889" y="3709370"/>
                        <a:ext cx="2883195" cy="7602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2D46A6-039A-5AF3-63D9-BC04D296E7A9}"/>
              </a:ext>
            </a:extLst>
          </p:cNvPr>
          <p:cNvSpPr txBox="1">
            <a:spLocks/>
          </p:cNvSpPr>
          <p:nvPr/>
        </p:nvSpPr>
        <p:spPr>
          <a:xfrm>
            <a:off x="841743" y="3203301"/>
            <a:ext cx="9985745" cy="569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With variables </a:t>
            </a:r>
            <a:r>
              <a:rPr lang="en-US" sz="2000" b="1" dirty="0">
                <a:latin typeface="Symbol" panose="05050102010706020507" pitchFamily="18" charset="2"/>
              </a:rPr>
              <a:t>q</a:t>
            </a:r>
            <a:r>
              <a:rPr lang="en-US" sz="2000" dirty="0"/>
              <a:t>, the equations modify to: </a:t>
            </a:r>
            <a:endParaRPr lang="en-US" sz="18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6C72C9F-E15C-EFA7-AA39-02F649909B0A}"/>
              </a:ext>
            </a:extLst>
          </p:cNvPr>
          <p:cNvSpPr txBox="1">
            <a:spLocks/>
          </p:cNvSpPr>
          <p:nvPr/>
        </p:nvSpPr>
        <p:spPr>
          <a:xfrm>
            <a:off x="838199" y="4722291"/>
            <a:ext cx="4265429" cy="1718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…and stress tensors become:</a:t>
            </a:r>
          </a:p>
          <a:p>
            <a:pPr lvl="1"/>
            <a:r>
              <a:rPr lang="en-US" sz="1600" dirty="0"/>
              <a:t>Elastic (Hooke’s law): 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Viscous (Navier-Stokes law):</a:t>
            </a: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4D9CDE72-078C-B862-AE1D-8C04F8649E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047834"/>
              </p:ext>
            </p:extLst>
          </p:nvPr>
        </p:nvGraphicFramePr>
        <p:xfrm>
          <a:off x="4440533" y="5050867"/>
          <a:ext cx="2485652" cy="365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25600" imgH="241300" progId="Equation.DSMT4">
                  <p:embed/>
                </p:oleObj>
              </mc:Choice>
              <mc:Fallback>
                <p:oleObj name="Equation" r:id="rId6" imgW="1625600" imgH="2413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533" y="5050867"/>
                        <a:ext cx="2485652" cy="3651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F6191DF8-E403-5A9D-1F42-F86A78CBF2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030109"/>
              </p:ext>
            </p:extLst>
          </p:nvPr>
        </p:nvGraphicFramePr>
        <p:xfrm>
          <a:off x="4440534" y="5549427"/>
          <a:ext cx="3012890" cy="437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7229" imgH="266584" progId="Equation.DSMT4">
                  <p:embed/>
                </p:oleObj>
              </mc:Choice>
              <mc:Fallback>
                <p:oleObj name="Equation" r:id="rId8" imgW="1777229" imgH="26658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534" y="5549427"/>
                        <a:ext cx="3012890" cy="4371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A5D242A9-12AD-74D6-5F8F-04D52BB573F7}"/>
              </a:ext>
            </a:extLst>
          </p:cNvPr>
          <p:cNvSpPr txBox="1"/>
          <p:nvPr/>
        </p:nvSpPr>
        <p:spPr>
          <a:xfrm>
            <a:off x="7626082" y="3879872"/>
            <a:ext cx="37942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This equation with zero mass in the left-hand side means </a:t>
            </a:r>
            <a:r>
              <a:rPr lang="en-CA" sz="1600" dirty="0">
                <a:solidFill>
                  <a:srgbClr val="7030A0"/>
                </a:solidFill>
                <a:cs typeface="Times New Roman" panose="02020603050405020304" pitchFamily="18" charset="0"/>
              </a:rPr>
              <a:t>quasi-static equilibrium 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(and kinetic equations) </a:t>
            </a:r>
            <a:r>
              <a:rPr lang="en-CA" sz="1600" dirty="0">
                <a:solidFill>
                  <a:srgbClr val="7030A0"/>
                </a:solidFill>
                <a:cs typeface="Times New Roman" panose="02020603050405020304" pitchFamily="18" charset="0"/>
              </a:rPr>
              <a:t>for variables </a:t>
            </a:r>
            <a:r>
              <a:rPr lang="en-CA" sz="1600" b="1" dirty="0">
                <a:solidFill>
                  <a:srgbClr val="7030A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q. </a:t>
            </a:r>
          </a:p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This equation is similar to the </a:t>
            </a:r>
          </a:p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(matrix) Zener’s equation: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2A3CBEF-E76A-52F9-A8DD-78A864AA7D18}"/>
              </a:ext>
            </a:extLst>
          </p:cNvPr>
          <p:cNvCxnSpPr>
            <a:cxnSpLocks/>
          </p:cNvCxnSpPr>
          <p:nvPr/>
        </p:nvCxnSpPr>
        <p:spPr>
          <a:xfrm flipH="1" flipV="1">
            <a:off x="6926185" y="4306786"/>
            <a:ext cx="699897" cy="8885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B8C95BF-1185-DB29-4CE3-92E06722AA76}"/>
              </a:ext>
            </a:extLst>
          </p:cNvPr>
          <p:cNvSpPr txBox="1"/>
          <p:nvPr/>
        </p:nvSpPr>
        <p:spPr>
          <a:xfrm>
            <a:off x="4320586" y="2534376"/>
            <a:ext cx="893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Elastic body force</a:t>
            </a:r>
            <a:endParaRPr lang="en-CA" sz="1200" b="1" dirty="0">
              <a:solidFill>
                <a:srgbClr val="7030A0"/>
              </a:solidFill>
              <a:latin typeface="Symbol" panose="05050102010706020507" pitchFamily="18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39AAB9-65D7-398C-F2E1-F64436B8CF6B}"/>
              </a:ext>
            </a:extLst>
          </p:cNvPr>
          <p:cNvSpPr txBox="1"/>
          <p:nvPr/>
        </p:nvSpPr>
        <p:spPr>
          <a:xfrm>
            <a:off x="5103628" y="2511915"/>
            <a:ext cx="656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Viscous drag</a:t>
            </a:r>
            <a:endParaRPr lang="en-CA" sz="1200" b="1" dirty="0">
              <a:solidFill>
                <a:srgbClr val="7030A0"/>
              </a:solidFill>
              <a:latin typeface="Symbol" panose="05050102010706020507" pitchFamily="18" charset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D41E95-974F-436D-CD9E-78F72CDFA9AE}"/>
              </a:ext>
            </a:extLst>
          </p:cNvPr>
          <p:cNvSpPr txBox="1"/>
          <p:nvPr/>
        </p:nvSpPr>
        <p:spPr>
          <a:xfrm>
            <a:off x="5648878" y="2515218"/>
            <a:ext cx="1258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Elastic and viscous surface forces</a:t>
            </a:r>
            <a:endParaRPr lang="en-CA" sz="1200" b="1" dirty="0">
              <a:solidFill>
                <a:srgbClr val="7030A0"/>
              </a:solidFill>
              <a:latin typeface="Symbol" panose="05050102010706020507" pitchFamily="18" charset="2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2C3D806-1978-E57D-3027-60D641B53B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5049440"/>
              </p:ext>
            </p:extLst>
          </p:nvPr>
        </p:nvGraphicFramePr>
        <p:xfrm>
          <a:off x="8549845" y="5276632"/>
          <a:ext cx="219233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47560" imgH="228600" progId="Equation.DSMT4">
                  <p:embed/>
                </p:oleObj>
              </mc:Choice>
              <mc:Fallback>
                <p:oleObj name="Equation" r:id="rId10" imgW="1447560" imgH="22860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5B8E22C-0229-ABB1-DD0B-8D297DAE8C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9845" y="5276632"/>
                        <a:ext cx="2192337" cy="342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FBBF796-E845-A59F-6D98-4410ABBA2E1B}"/>
              </a:ext>
            </a:extLst>
          </p:cNvPr>
          <p:cNvCxnSpPr>
            <a:cxnSpLocks/>
          </p:cNvCxnSpPr>
          <p:nvPr/>
        </p:nvCxnSpPr>
        <p:spPr>
          <a:xfrm>
            <a:off x="7871650" y="5050867"/>
            <a:ext cx="0" cy="1070984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284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Examples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Examples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11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3"/>
            <a:ext cx="9760528" cy="3015607"/>
          </a:xfrm>
        </p:spPr>
        <p:txBody>
          <a:bodyPr>
            <a:normAutofit/>
          </a:bodyPr>
          <a:lstStyle/>
          <a:p>
            <a:r>
              <a:rPr lang="en-US" sz="2000" dirty="0"/>
              <a:t>Let us briefly consider three examples from sections 5.3, 7.1 and 7.2 in the text:</a:t>
            </a:r>
            <a:endParaRPr lang="en-US" sz="1800" dirty="0"/>
          </a:p>
          <a:p>
            <a:pPr marL="914400" lvl="1" indent="-457200">
              <a:buFont typeface="+mj-lt"/>
              <a:buAutoNum type="arabicParenR"/>
            </a:pPr>
            <a:r>
              <a:rPr lang="en-US" sz="1800" dirty="0"/>
              <a:t>Static deformation under gravity or thermal forces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1800" dirty="0"/>
              <a:t>Steady-state Darcy flow 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1800" dirty="0"/>
              <a:t>Plane P and S waves</a:t>
            </a:r>
          </a:p>
          <a:p>
            <a:r>
              <a:rPr lang="en-US" sz="2000" dirty="0"/>
              <a:t>Some more complex cases are described in the text:</a:t>
            </a:r>
          </a:p>
          <a:p>
            <a:pPr lvl="1"/>
            <a:r>
              <a:rPr lang="en-US" sz="1800" dirty="0"/>
              <a:t>Extensional waves in an infinite rod</a:t>
            </a:r>
          </a:p>
          <a:p>
            <a:pPr lvl="1"/>
            <a:r>
              <a:rPr lang="en-US" sz="1800" dirty="0"/>
              <a:t>Forced oscillations of a cylinder with thermoelastic effects</a:t>
            </a:r>
          </a:p>
          <a:p>
            <a:pPr lvl="1"/>
            <a:r>
              <a:rPr lang="en-US" sz="1800" dirty="0"/>
              <a:t>Layered cylinder</a:t>
            </a:r>
          </a:p>
          <a:p>
            <a:pPr marL="914400" lvl="1" indent="-457200">
              <a:buFont typeface="+mj-lt"/>
              <a:buAutoNum type="arabicParenR"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262250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3AC3341-6048-ED71-BFA7-37479634445F}"/>
              </a:ext>
            </a:extLst>
          </p:cNvPr>
          <p:cNvSpPr txBox="1">
            <a:spLocks/>
          </p:cNvSpPr>
          <p:nvPr/>
        </p:nvSpPr>
        <p:spPr>
          <a:xfrm>
            <a:off x="838199" y="2481126"/>
            <a:ext cx="9760528" cy="544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If material properties are constant in space, then these equations give:</a:t>
            </a:r>
            <a:endParaRPr lang="en-US" sz="1900" dirty="0"/>
          </a:p>
          <a:p>
            <a:pPr marL="914400" lvl="1" indent="-457200">
              <a:buFont typeface="+mj-lt"/>
              <a:buAutoNum type="arabicParenR"/>
            </a:pPr>
            <a:endParaRPr lang="en-US" sz="1900" dirty="0"/>
          </a:p>
          <a:p>
            <a:pPr lvl="2"/>
            <a:endParaRPr lang="en-US" sz="1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Static equilibrium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Static equilibrium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12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4"/>
            <a:ext cx="9760528" cy="664292"/>
          </a:xfrm>
        </p:spPr>
        <p:txBody>
          <a:bodyPr>
            <a:normAutofit/>
          </a:bodyPr>
          <a:lstStyle/>
          <a:p>
            <a:r>
              <a:rPr lang="en-US" sz="2000" dirty="0"/>
              <a:t>If deformation is independent of time, all time derivatives equal zero, and equations become:</a:t>
            </a:r>
            <a:endParaRPr lang="en-US" sz="1800" dirty="0"/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75B9719-ED80-FE70-86C8-21DDED1668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7477658"/>
              </p:ext>
            </p:extLst>
          </p:nvPr>
        </p:nvGraphicFramePr>
        <p:xfrm>
          <a:off x="2778125" y="1871663"/>
          <a:ext cx="9874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96880" imgH="241200" progId="Equation.DSMT4">
                  <p:embed/>
                </p:oleObj>
              </mc:Choice>
              <mc:Fallback>
                <p:oleObj name="Equation" r:id="rId2" imgW="596880" imgH="2412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25" y="1871663"/>
                        <a:ext cx="987425" cy="428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463CB2E-E5B5-D37F-EFB8-FA4AAB4E76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6204214"/>
              </p:ext>
            </p:extLst>
          </p:nvPr>
        </p:nvGraphicFramePr>
        <p:xfrm>
          <a:off x="5315239" y="1872696"/>
          <a:ext cx="1866899" cy="427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900" imgH="241300" progId="Equation.DSMT4">
                  <p:embed/>
                </p:oleObj>
              </mc:Choice>
              <mc:Fallback>
                <p:oleObj name="Equation" r:id="rId4" imgW="1104900" imgH="24130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5239" y="1872696"/>
                        <a:ext cx="1866899" cy="4275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3B7A06E4-0F5E-1CEA-CCA7-299290F6E4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7328099"/>
              </p:ext>
            </p:extLst>
          </p:nvPr>
        </p:nvGraphicFramePr>
        <p:xfrm>
          <a:off x="3559174" y="2992717"/>
          <a:ext cx="2863850" cy="427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26451" imgH="253890" progId="Equation.DSMT4">
                  <p:embed/>
                </p:oleObj>
              </mc:Choice>
              <mc:Fallback>
                <p:oleObj name="Equation" r:id="rId6" imgW="1726451" imgH="25389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9174" y="2992717"/>
                        <a:ext cx="2863850" cy="4275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DF84A15-69A3-B23A-BE3E-6705487DC30D}"/>
              </a:ext>
            </a:extLst>
          </p:cNvPr>
          <p:cNvSpPr txBox="1"/>
          <p:nvPr/>
        </p:nvSpPr>
        <p:spPr>
          <a:xfrm>
            <a:off x="7145078" y="2921764"/>
            <a:ext cx="4208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This equation needs to be solved for </a:t>
            </a:r>
            <a:r>
              <a:rPr lang="en-CA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with the appropriate boundary conditions</a:t>
            </a:r>
            <a:endParaRPr lang="en-CA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A1A0FEF-81CC-567C-38C1-F40306988851}"/>
              </a:ext>
            </a:extLst>
          </p:cNvPr>
          <p:cNvSpPr txBox="1">
            <a:spLocks/>
          </p:cNvSpPr>
          <p:nvPr/>
        </p:nvSpPr>
        <p:spPr>
          <a:xfrm>
            <a:off x="838199" y="3656847"/>
            <a:ext cx="9760528" cy="664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If there is a uniform gravity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/>
              <a:t> applied to the solid (with fluids and other internal variables inside), this equation modifies to </a:t>
            </a:r>
            <a:endParaRPr lang="en-US" sz="1800" dirty="0"/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CA6885E6-3F8D-1A08-6A87-AF0F2DA9C2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7776377"/>
              </p:ext>
            </p:extLst>
          </p:nvPr>
        </p:nvGraphicFramePr>
        <p:xfrm>
          <a:off x="3765550" y="4335343"/>
          <a:ext cx="3027136" cy="416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30400" imgH="254000" progId="Equation.DSMT4">
                  <p:embed/>
                </p:oleObj>
              </mc:Choice>
              <mc:Fallback>
                <p:oleObj name="Equation" r:id="rId8" imgW="1930400" imgH="254000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5550" y="4335343"/>
                        <a:ext cx="3027136" cy="4160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6F22791-7CF3-1220-84F1-E48488DA4E11}"/>
              </a:ext>
            </a:extLst>
          </p:cNvPr>
          <p:cNvSpPr txBox="1">
            <a:spLocks/>
          </p:cNvSpPr>
          <p:nvPr/>
        </p:nvSpPr>
        <p:spPr>
          <a:xfrm>
            <a:off x="838199" y="4960537"/>
            <a:ext cx="9760528" cy="664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If there is a nonuniform temperature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/>
              <a:t>, the equilibrium is modified by thermoelastic body forces proportional to gradients             in the right-hand side: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AD6510A9-D861-D57A-D88C-E0AEFC4E33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26460"/>
              </p:ext>
            </p:extLst>
          </p:nvPr>
        </p:nvGraphicFramePr>
        <p:xfrm>
          <a:off x="3458997" y="5669798"/>
          <a:ext cx="4518932" cy="441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501900" imgH="254000" progId="Equation.DSMT4">
                  <p:embed/>
                </p:oleObj>
              </mc:Choice>
              <mc:Fallback>
                <p:oleObj name="Equation" r:id="rId10" imgW="2501900" imgH="254000" progId="Equation.DSMT4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CA7A4E07-A5FD-1ACC-0E9F-9E762FA160DD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8997" y="5669798"/>
                        <a:ext cx="4518932" cy="4417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13B2D92-356D-0795-6171-2E79121B06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0128815"/>
              </p:ext>
            </p:extLst>
          </p:nvPr>
        </p:nvGraphicFramePr>
        <p:xfrm>
          <a:off x="4598080" y="5226367"/>
          <a:ext cx="482600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66400" imgH="228600" progId="Equation.DSMT4">
                  <p:embed/>
                </p:oleObj>
              </mc:Choice>
              <mc:Fallback>
                <p:oleObj name="Equation" r:id="rId12" imgW="266400" imgH="228600" progId="Equation.DSMT4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AD6510A9-D861-D57A-D88C-E0AEFC4E3325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8080" y="5226367"/>
                        <a:ext cx="482600" cy="3984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5195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Static (Darcy) pore flow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Darcy Flow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13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3"/>
            <a:ext cx="9760528" cy="966000"/>
          </a:xfrm>
        </p:spPr>
        <p:txBody>
          <a:bodyPr>
            <a:normAutofit/>
          </a:bodyPr>
          <a:lstStyle/>
          <a:p>
            <a:r>
              <a:rPr lang="en-US" sz="2000" dirty="0"/>
              <a:t>If some GLS stress (confining, pore pressure, etc.) distribution is created within the rock as in the preceding slide, then the resulting pore flow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(or another equivalent of internal motion) </a:t>
            </a:r>
            <a:r>
              <a:rPr lang="en-US" sz="2000" dirty="0"/>
              <a:t>is obtained from the part f equation containing matrix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2000" dirty="0"/>
              <a:t>(mobility):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F84A15-69A3-B23A-BE3E-6705487DC30D}"/>
              </a:ext>
            </a:extLst>
          </p:cNvPr>
          <p:cNvSpPr txBox="1"/>
          <p:nvPr/>
        </p:nvSpPr>
        <p:spPr>
          <a:xfrm>
            <a:off x="5122392" y="2879329"/>
            <a:ext cx="4208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Boundary conditions are again important for this flow to remain steady or to modify the distribution </a:t>
            </a:r>
            <a:r>
              <a:rPr lang="en-CA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896B571-8733-5D5D-759F-40DDCBAB73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3576615"/>
              </p:ext>
            </p:extLst>
          </p:nvPr>
        </p:nvGraphicFramePr>
        <p:xfrm>
          <a:off x="3080202" y="2381015"/>
          <a:ext cx="1655083" cy="363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02865" imgH="241195" progId="Equation.DSMT4">
                  <p:embed/>
                </p:oleObj>
              </mc:Choice>
              <mc:Fallback>
                <p:oleObj name="Equation" r:id="rId2" imgW="1002865" imgH="241195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0202" y="2381015"/>
                        <a:ext cx="1655083" cy="3631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D7CAEF1-D689-55D0-27B6-1758C8429E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6480292"/>
              </p:ext>
            </p:extLst>
          </p:nvPr>
        </p:nvGraphicFramePr>
        <p:xfrm>
          <a:off x="6423024" y="2405586"/>
          <a:ext cx="11303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241200" progId="Equation.DSMT4">
                  <p:embed/>
                </p:oleObj>
              </mc:Choice>
              <mc:Fallback>
                <p:oleObj name="Equation" r:id="rId4" imgW="685800" imgH="2412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896B571-8733-5D5D-759F-40DDCBAB7320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4" y="2405586"/>
                        <a:ext cx="1130300" cy="361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02155D0-84E4-858E-C2C1-1C7B24BF492F}"/>
              </a:ext>
            </a:extLst>
          </p:cNvPr>
          <p:cNvSpPr txBox="1">
            <a:spLocks/>
          </p:cNvSpPr>
          <p:nvPr/>
        </p:nvSpPr>
        <p:spPr>
          <a:xfrm>
            <a:off x="5203145" y="2379021"/>
            <a:ext cx="1121681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, or</a:t>
            </a:r>
            <a:endParaRPr lang="en-US" sz="1200" dirty="0"/>
          </a:p>
          <a:p>
            <a:pPr lvl="2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48528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Plane P wave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P wave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14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327793"/>
            <a:ext cx="5943600" cy="942415"/>
          </a:xfrm>
        </p:spPr>
        <p:txBody>
          <a:bodyPr>
            <a:normAutofit/>
          </a:bodyPr>
          <a:lstStyle/>
          <a:p>
            <a:r>
              <a:rPr lang="en-US" sz="2000" dirty="0"/>
              <a:t>To obtain a plane P wave traveling in the direction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/>
              <a:t>, we need to consider displacements in the form: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F84A15-69A3-B23A-BE3E-6705487DC30D}"/>
              </a:ext>
            </a:extLst>
          </p:cNvPr>
          <p:cNvSpPr txBox="1"/>
          <p:nvPr/>
        </p:nvSpPr>
        <p:spPr>
          <a:xfrm>
            <a:off x="9467265" y="4073260"/>
            <a:ext cx="2419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i="1" dirty="0">
                <a:solidFill>
                  <a:schemeClr val="accent2">
                    <a:lumMod val="50000"/>
                  </a:schemeClr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is the angular frequency,</a:t>
            </a:r>
          </a:p>
          <a:p>
            <a:r>
              <a:rPr lang="en-CA" sz="16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the wavenumber</a:t>
            </a:r>
          </a:p>
          <a:p>
            <a:r>
              <a:rPr lang="en-CA" sz="1600" i="1" dirty="0">
                <a:solidFill>
                  <a:schemeClr val="accent2">
                    <a:lumMod val="50000"/>
                  </a:schemeClr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the spatial attenuation                           coefficient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D7819CA-C48A-BBD8-01F7-C63162C15F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3833253"/>
              </p:ext>
            </p:extLst>
          </p:nvPr>
        </p:nvGraphicFramePr>
        <p:xfrm>
          <a:off x="5925860" y="2878320"/>
          <a:ext cx="2580187" cy="3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98600" imgH="228600" progId="Equation.DSMT4">
                  <p:embed/>
                </p:oleObj>
              </mc:Choice>
              <mc:Fallback>
                <p:oleObj name="Equation" r:id="rId2" imgW="1498600" imgH="2286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5860" y="2878320"/>
                        <a:ext cx="2580187" cy="324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8A91293-1808-527B-484F-EE1B38A976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619762"/>
              </p:ext>
            </p:extLst>
          </p:nvPr>
        </p:nvGraphicFramePr>
        <p:xfrm>
          <a:off x="7247718" y="1212521"/>
          <a:ext cx="1049365" cy="42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08" imgH="228501" progId="Equation.DSMT4">
                  <p:embed/>
                </p:oleObj>
              </mc:Choice>
              <mc:Fallback>
                <p:oleObj name="Equation" r:id="rId4" imgW="672808" imgH="228501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7718" y="1212521"/>
                        <a:ext cx="1049365" cy="420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52D42890-FE46-8634-A0DC-6C4A389C91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2504275"/>
              </p:ext>
            </p:extLst>
          </p:nvPr>
        </p:nvGraphicFramePr>
        <p:xfrm>
          <a:off x="7247716" y="1597057"/>
          <a:ext cx="138682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0900" imgH="228600" progId="Equation.DSMT4">
                  <p:embed/>
                </p:oleObj>
              </mc:Choice>
              <mc:Fallback>
                <p:oleObj name="Equation" r:id="rId6" imgW="850900" imgH="228600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7716" y="1597057"/>
                        <a:ext cx="1386823" cy="361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35CC926C-ECCC-E051-433D-5EFE89EFE2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351800"/>
              </p:ext>
            </p:extLst>
          </p:nvPr>
        </p:nvGraphicFramePr>
        <p:xfrm>
          <a:off x="7247715" y="2041157"/>
          <a:ext cx="1386823" cy="358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38200" imgH="228600" progId="Equation.DSMT4">
                  <p:embed/>
                </p:oleObj>
              </mc:Choice>
              <mc:Fallback>
                <p:oleObj name="Equation" r:id="rId8" imgW="838200" imgH="228600" progId="Equation.DSMT4">
                  <p:embed/>
                  <p:pic>
                    <p:nvPicPr>
                      <p:cNvPr id="0" name="Object 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7715" y="2041157"/>
                        <a:ext cx="1386823" cy="3586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6A127699-66A0-ADA2-E8D4-FFCC1C3606EB}"/>
              </a:ext>
            </a:extLst>
          </p:cNvPr>
          <p:cNvSpPr txBox="1"/>
          <p:nvPr/>
        </p:nvSpPr>
        <p:spPr>
          <a:xfrm>
            <a:off x="8860290" y="1902231"/>
            <a:ext cx="1603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prime denotes derivative </a:t>
            </a:r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C72498DD-1463-45DA-773A-03BC92895F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591987"/>
              </p:ext>
            </p:extLst>
          </p:nvPr>
        </p:nvGraphicFramePr>
        <p:xfrm>
          <a:off x="10006140" y="2059232"/>
          <a:ext cx="839787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07960" imgH="393480" progId="Equation.DSMT4">
                  <p:embed/>
                </p:oleObj>
              </mc:Choice>
              <mc:Fallback>
                <p:oleObj name="Equation" r:id="rId10" imgW="507960" imgH="393480" progId="Equation.DSMT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35CC926C-ECCC-E051-433D-5EFE89EFE2A7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6140" y="2059232"/>
                        <a:ext cx="839787" cy="614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EDB9CB2-FC77-924E-9764-24CBAEBEBD8B}"/>
              </a:ext>
            </a:extLst>
          </p:cNvPr>
          <p:cNvSpPr txBox="1">
            <a:spLocks/>
          </p:cNvSpPr>
          <p:nvPr/>
        </p:nvSpPr>
        <p:spPr>
          <a:xfrm>
            <a:off x="681038" y="2595706"/>
            <a:ext cx="4572001" cy="757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Equations of motion become a matrix differential equation for function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8AD568C-1569-448D-E3BC-3F468F022FE1}"/>
              </a:ext>
            </a:extLst>
          </p:cNvPr>
          <p:cNvSpPr txBox="1">
            <a:spLocks/>
          </p:cNvSpPr>
          <p:nvPr/>
        </p:nvSpPr>
        <p:spPr>
          <a:xfrm>
            <a:off x="681038" y="4251075"/>
            <a:ext cx="4783592" cy="674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For a </a:t>
            </a:r>
            <a:r>
              <a:rPr lang="en-US" sz="2000" dirty="0">
                <a:solidFill>
                  <a:srgbClr val="7030A0"/>
                </a:solidFill>
              </a:rPr>
              <a:t>harmonic</a:t>
            </a:r>
            <a:r>
              <a:rPr lang="en-US" sz="2000" dirty="0"/>
              <a:t> wave, the dependence on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/>
              <a:t> 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/>
              <a:t>  consists of harmonic functions: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91596BC8-9690-CEFB-41DD-D3AA8878D1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8058924"/>
              </p:ext>
            </p:extLst>
          </p:nvPr>
        </p:nvGraphicFramePr>
        <p:xfrm>
          <a:off x="5925860" y="4258864"/>
          <a:ext cx="3186112" cy="443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68480" imgH="279360" progId="Equation.DSMT4">
                  <p:embed/>
                </p:oleObj>
              </mc:Choice>
              <mc:Fallback>
                <p:oleObj name="Equation" r:id="rId12" imgW="1968480" imgH="27936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81D9BD06-1A27-E758-9ED4-05FE29964283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5860" y="4258864"/>
                        <a:ext cx="3186112" cy="4439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2FC06E7-2AE8-99E3-0D0F-8A399D60AC31}"/>
              </a:ext>
            </a:extLst>
          </p:cNvPr>
          <p:cNvSpPr txBox="1">
            <a:spLocks/>
          </p:cNvSpPr>
          <p:nvPr/>
        </p:nvSpPr>
        <p:spPr>
          <a:xfrm>
            <a:off x="681037" y="5334396"/>
            <a:ext cx="3477305" cy="783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…and the final eigenvalue equation for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/>
              <a:t>th</a:t>
            </a:r>
            <a:r>
              <a:rPr lang="en-US" sz="2000" dirty="0"/>
              <a:t> wave mode is: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37C448C5-5CDD-BC9A-A71A-8950A24AA0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2172265"/>
              </p:ext>
            </p:extLst>
          </p:nvPr>
        </p:nvGraphicFramePr>
        <p:xfrm>
          <a:off x="1657564" y="3479166"/>
          <a:ext cx="1337582" cy="333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26698" imgH="215806" progId="Equation.DSMT4">
                  <p:embed/>
                </p:oleObj>
              </mc:Choice>
              <mc:Fallback>
                <p:oleObj name="Equation" r:id="rId14" imgW="926698" imgH="215806" progId="Equation.DSMT4">
                  <p:embed/>
                  <p:pic>
                    <p:nvPicPr>
                      <p:cNvPr id="0" name="Object 1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7564" y="3479166"/>
                        <a:ext cx="1337582" cy="3334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A39C3C4C-C062-DC86-DB92-89DD289198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212900"/>
              </p:ext>
            </p:extLst>
          </p:nvPr>
        </p:nvGraphicFramePr>
        <p:xfrm>
          <a:off x="6434818" y="3520565"/>
          <a:ext cx="1337582" cy="321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04900" imgH="241300" progId="Equation.DSMT4">
                  <p:embed/>
                </p:oleObj>
              </mc:Choice>
              <mc:Fallback>
                <p:oleObj name="Equation" r:id="rId16" imgW="1104900" imgH="241300" progId="Equation.DSMT4">
                  <p:embed/>
                  <p:pic>
                    <p:nvPicPr>
                      <p:cNvPr id="0" name="Object 1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4818" y="3520565"/>
                        <a:ext cx="1337582" cy="321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D1514EB-501B-C4BD-3EA3-46BED6F8BAB6}"/>
              </a:ext>
            </a:extLst>
          </p:cNvPr>
          <p:cNvSpPr txBox="1">
            <a:spLocks/>
          </p:cNvSpPr>
          <p:nvPr/>
        </p:nvSpPr>
        <p:spPr>
          <a:xfrm>
            <a:off x="3251430" y="3500245"/>
            <a:ext cx="3168971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is the P-wave modulus matrix, </a:t>
            </a:r>
            <a:endParaRPr lang="en-US" sz="1200" dirty="0"/>
          </a:p>
          <a:p>
            <a:pPr lvl="2"/>
            <a:endParaRPr lang="en-US" sz="1400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5F426100-F1B9-06F3-DF4D-D5AA7CE7D037}"/>
              </a:ext>
            </a:extLst>
          </p:cNvPr>
          <p:cNvSpPr txBox="1">
            <a:spLocks/>
          </p:cNvSpPr>
          <p:nvPr/>
        </p:nvSpPr>
        <p:spPr>
          <a:xfrm>
            <a:off x="7941126" y="3500245"/>
            <a:ext cx="3168971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is the P-wave viscosity matrix </a:t>
            </a:r>
            <a:endParaRPr lang="en-US" sz="1200" dirty="0"/>
          </a:p>
          <a:p>
            <a:pPr lvl="2"/>
            <a:endParaRPr lang="en-US" sz="1400" dirty="0"/>
          </a:p>
        </p:txBody>
      </p: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D0D3729E-BF73-3FC8-0CB5-0B49B07270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7809748"/>
              </p:ext>
            </p:extLst>
          </p:nvPr>
        </p:nvGraphicFramePr>
        <p:xfrm>
          <a:off x="4305017" y="5403029"/>
          <a:ext cx="1854051" cy="359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43000" imgH="241300" progId="Equation.DSMT4">
                  <p:embed/>
                </p:oleObj>
              </mc:Choice>
              <mc:Fallback>
                <p:oleObj name="Equation" r:id="rId18" imgW="1143000" imgH="241300" progId="Equation.DSMT4">
                  <p:embed/>
                  <p:pic>
                    <p:nvPicPr>
                      <p:cNvPr id="0" name="Object 1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5017" y="5403029"/>
                        <a:ext cx="1854051" cy="3593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3DAE11A0-4D97-BC36-9DB8-8589D672B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26926"/>
              </p:ext>
            </p:extLst>
          </p:nvPr>
        </p:nvGraphicFramePr>
        <p:xfrm>
          <a:off x="8227250" y="5040843"/>
          <a:ext cx="1272672" cy="319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698400" imgH="203040" progId="Equation.DSMT4">
                  <p:embed/>
                </p:oleObj>
              </mc:Choice>
              <mc:Fallback>
                <p:oleObj name="Equation" r:id="rId20" imgW="698400" imgH="203040" progId="Equation.DSMT4">
                  <p:embed/>
                  <p:pic>
                    <p:nvPicPr>
                      <p:cNvPr id="0" name="Object 1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50" y="5040843"/>
                        <a:ext cx="1272672" cy="3194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6812CA17-6BA6-02A5-3B28-F0C20A38B541}"/>
              </a:ext>
            </a:extLst>
          </p:cNvPr>
          <p:cNvSpPr txBox="1"/>
          <p:nvPr/>
        </p:nvSpPr>
        <p:spPr>
          <a:xfrm>
            <a:off x="9525611" y="5049789"/>
            <a:ext cx="2520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complex wavenumber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5C354AC-FFB9-A2E1-7A27-A90FB21B4C97}"/>
              </a:ext>
            </a:extLst>
          </p:cNvPr>
          <p:cNvSpPr/>
          <p:nvPr/>
        </p:nvSpPr>
        <p:spPr>
          <a:xfrm>
            <a:off x="642259" y="5315567"/>
            <a:ext cx="5778142" cy="6058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1D85730D-695D-0326-AA35-33BB1E84F7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3716894"/>
              </p:ext>
            </p:extLst>
          </p:nvPr>
        </p:nvGraphicFramePr>
        <p:xfrm>
          <a:off x="8153400" y="5388343"/>
          <a:ext cx="1366058" cy="598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736560" imgH="393480" progId="Equation.DSMT4">
                  <p:embed/>
                </p:oleObj>
              </mc:Choice>
              <mc:Fallback>
                <p:oleObj name="Equation" r:id="rId22" imgW="736560" imgH="393480" progId="Equation.DSMT4">
                  <p:embed/>
                  <p:pic>
                    <p:nvPicPr>
                      <p:cNvPr id="0" name="Object 19"/>
                      <p:cNvPicPr>
                        <a:picLocks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388343"/>
                        <a:ext cx="1366058" cy="5987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CF5DEB57-2E8B-D377-998B-EBEB94EFFF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724448"/>
              </p:ext>
            </p:extLst>
          </p:nvPr>
        </p:nvGraphicFramePr>
        <p:xfrm>
          <a:off x="6665582" y="5150478"/>
          <a:ext cx="938749" cy="805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622080" imgH="495000" progId="Equation.DSMT4">
                  <p:embed/>
                </p:oleObj>
              </mc:Choice>
              <mc:Fallback>
                <p:oleObj name="Equation" r:id="rId24" imgW="622080" imgH="495000" progId="Equation.DSMT4">
                  <p:embed/>
                  <p:pic>
                    <p:nvPicPr>
                      <p:cNvPr id="0" name="Object 2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5582" y="5150478"/>
                        <a:ext cx="938749" cy="8051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013F514E-8B0F-7F69-44BA-AD125FFBEF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9565090"/>
              </p:ext>
            </p:extLst>
          </p:nvPr>
        </p:nvGraphicFramePr>
        <p:xfrm>
          <a:off x="8044302" y="6017040"/>
          <a:ext cx="1600978" cy="376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016000" imgH="241300" progId="Equation.DSMT4">
                  <p:embed/>
                </p:oleObj>
              </mc:Choice>
              <mc:Fallback>
                <p:oleObj name="Equation" r:id="rId26" imgW="1016000" imgH="241300" progId="Equation.DSMT4">
                  <p:embed/>
                  <p:pic>
                    <p:nvPicPr>
                      <p:cNvPr id="0" name="Object 23"/>
                      <p:cNvPicPr>
                        <a:picLocks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4302" y="6017040"/>
                        <a:ext cx="1600978" cy="3764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D2C363F9-73B1-5446-CB84-A8699B0249D4}"/>
              </a:ext>
            </a:extLst>
          </p:cNvPr>
          <p:cNvSpPr txBox="1"/>
          <p:nvPr/>
        </p:nvSpPr>
        <p:spPr>
          <a:xfrm>
            <a:off x="9566427" y="5493335"/>
            <a:ext cx="194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effective density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D6D6BE-B011-35C4-80D1-69FD45829E22}"/>
              </a:ext>
            </a:extLst>
          </p:cNvPr>
          <p:cNvSpPr txBox="1"/>
          <p:nvPr/>
        </p:nvSpPr>
        <p:spPr>
          <a:xfrm>
            <a:off x="9661815" y="6047464"/>
            <a:ext cx="194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effective modulus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381C8CE-2E23-A59C-A11E-18A9BFC82DF6}"/>
              </a:ext>
            </a:extLst>
          </p:cNvPr>
          <p:cNvCxnSpPr>
            <a:cxnSpLocks/>
          </p:cNvCxnSpPr>
          <p:nvPr/>
        </p:nvCxnSpPr>
        <p:spPr>
          <a:xfrm>
            <a:off x="7757983" y="4925892"/>
            <a:ext cx="44223" cy="1498033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748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Plane P wave (cont.)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P wave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15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327793"/>
            <a:ext cx="5240791" cy="1829064"/>
          </a:xfrm>
        </p:spPr>
        <p:txBody>
          <a:bodyPr>
            <a:normAutofit/>
          </a:bodyPr>
          <a:lstStyle/>
          <a:p>
            <a:r>
              <a:rPr lang="en-US" sz="2000" dirty="0"/>
              <a:t>From the eigenvalue </a:t>
            </a:r>
            <a:r>
              <a:rPr lang="en-US" sz="2000" i="1" dirty="0">
                <a:latin typeface="Symbol" panose="05050102010706020507" pitchFamily="18" charset="2"/>
              </a:rPr>
              <a:t>g</a:t>
            </a:r>
            <a:r>
              <a:rPr lang="en-US" sz="2000" dirty="0"/>
              <a:t> obtained for </a:t>
            </a:r>
            <a:r>
              <a:rPr lang="en-US" sz="2000" i="1" dirty="0"/>
              <a:t>n</a:t>
            </a:r>
            <a:r>
              <a:rPr lang="en-US" sz="2000" baseline="30000" dirty="0"/>
              <a:t>th</a:t>
            </a:r>
            <a:r>
              <a:rPr lang="en-US" sz="2000" dirty="0"/>
              <a:t> mode, the phase velocity of the wave is </a:t>
            </a:r>
          </a:p>
          <a:p>
            <a:endParaRPr lang="en-US" sz="2000" dirty="0"/>
          </a:p>
          <a:p>
            <a:r>
              <a:rPr lang="en-US" sz="2000" dirty="0"/>
              <a:t>…and inverse </a:t>
            </a:r>
            <a:r>
              <a:rPr lang="en-US" sz="2000" i="1" dirty="0"/>
              <a:t>Q</a:t>
            </a:r>
            <a:r>
              <a:rPr lang="en-US" sz="2000" dirty="0"/>
              <a:t>-factor (from imaginary part of complex-valued slowness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/>
              <a:t>) 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FD7677-7272-32B1-E169-37D20F4C2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165" y="363328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258AD5F-DA19-A2AB-86EE-BA332A9523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482933"/>
              </p:ext>
            </p:extLst>
          </p:nvPr>
        </p:nvGraphicFramePr>
        <p:xfrm>
          <a:off x="6096000" y="1427229"/>
          <a:ext cx="1734636" cy="743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588" imgH="444307" progId="Equation.DSMT4">
                  <p:embed/>
                </p:oleObj>
              </mc:Choice>
              <mc:Fallback>
                <p:oleObj name="Equation" r:id="rId2" imgW="1180588" imgH="444307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427229"/>
                        <a:ext cx="1734636" cy="7435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6240CB3-5B75-6918-8416-5D034FD4F9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7404397"/>
              </p:ext>
            </p:extLst>
          </p:nvPr>
        </p:nvGraphicFramePr>
        <p:xfrm>
          <a:off x="6096000" y="2459299"/>
          <a:ext cx="1469571" cy="743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7100" imgH="482600" progId="Equation.DSMT4">
                  <p:embed/>
                </p:oleObj>
              </mc:Choice>
              <mc:Fallback>
                <p:oleObj name="Equation" r:id="rId4" imgW="927100" imgH="48260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459299"/>
                        <a:ext cx="1469571" cy="7435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4332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Plane S wave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S wave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16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327793"/>
            <a:ext cx="5943600" cy="942415"/>
          </a:xfrm>
        </p:spPr>
        <p:txBody>
          <a:bodyPr>
            <a:normAutofit/>
          </a:bodyPr>
          <a:lstStyle/>
          <a:p>
            <a:r>
              <a:rPr lang="en-US" sz="2000" dirty="0"/>
              <a:t>For a plane S wave polarized in the direction of axis </a:t>
            </a:r>
            <a:r>
              <a:rPr lang="en-US" sz="2000" i="1" dirty="0"/>
              <a:t>Y</a:t>
            </a:r>
            <a:r>
              <a:rPr lang="en-US" sz="2000" dirty="0"/>
              <a:t> (subscript 2) and traveling in the direction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/>
              <a:t>, the displacement and strain components are: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35CC926C-ECCC-E051-433D-5EFE89EFE2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0905476"/>
              </p:ext>
            </p:extLst>
          </p:nvPr>
        </p:nvGraphicFramePr>
        <p:xfrm>
          <a:off x="9013977" y="1800984"/>
          <a:ext cx="73501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4240" imgH="228600" progId="Equation.DSMT4">
                  <p:embed/>
                </p:oleObj>
              </mc:Choice>
              <mc:Fallback>
                <p:oleObj name="Equation" r:id="rId2" imgW="444240" imgH="228600" progId="Equation.DSMT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35CC926C-ECCC-E051-433D-5EFE89EFE2A7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3977" y="1800984"/>
                        <a:ext cx="735013" cy="358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EDB9CB2-FC77-924E-9764-24CBAEBEBD8B}"/>
              </a:ext>
            </a:extLst>
          </p:cNvPr>
          <p:cNvSpPr txBox="1">
            <a:spLocks/>
          </p:cNvSpPr>
          <p:nvPr/>
        </p:nvSpPr>
        <p:spPr>
          <a:xfrm>
            <a:off x="681038" y="2595706"/>
            <a:ext cx="4572001" cy="757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Equations of motion become differential equation for function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2FC06E7-2AE8-99E3-0D0F-8A399D60AC31}"/>
              </a:ext>
            </a:extLst>
          </p:cNvPr>
          <p:cNvSpPr txBox="1">
            <a:spLocks/>
          </p:cNvSpPr>
          <p:nvPr/>
        </p:nvSpPr>
        <p:spPr>
          <a:xfrm>
            <a:off x="781950" y="3848461"/>
            <a:ext cx="3477305" cy="1063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For harmonic waves,  the eigenvalue equation for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/>
              <a:t>th</a:t>
            </a:r>
            <a:r>
              <a:rPr lang="en-US" sz="2000" dirty="0"/>
              <a:t> wave mode is: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D0D3729E-BF73-3FC8-0CB5-0B49B07270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176491"/>
              </p:ext>
            </p:extLst>
          </p:nvPr>
        </p:nvGraphicFramePr>
        <p:xfrm>
          <a:off x="4168643" y="4286944"/>
          <a:ext cx="1868488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66680" imgH="241200" progId="Equation.DSMT4">
                  <p:embed/>
                </p:oleObj>
              </mc:Choice>
              <mc:Fallback>
                <p:oleObj name="Equation" r:id="rId4" imgW="1066680" imgH="241200" progId="Equation.DSMT4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D0D3729E-BF73-3FC8-0CB5-0B49B0727085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643" y="4286944"/>
                        <a:ext cx="1868488" cy="4333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C5C354AC-FFB9-A2E1-7A27-A90FB21B4C97}"/>
              </a:ext>
            </a:extLst>
          </p:cNvPr>
          <p:cNvSpPr/>
          <p:nvPr/>
        </p:nvSpPr>
        <p:spPr>
          <a:xfrm>
            <a:off x="743172" y="3829632"/>
            <a:ext cx="5462419" cy="10819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013F514E-8B0F-7F69-44BA-AD125FFBEF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5950020"/>
              </p:ext>
            </p:extLst>
          </p:nvPr>
        </p:nvGraphicFramePr>
        <p:xfrm>
          <a:off x="7060974" y="4283770"/>
          <a:ext cx="1484313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0680" imgH="253800" progId="Equation.DSMT4">
                  <p:embed/>
                </p:oleObj>
              </mc:Choice>
              <mc:Fallback>
                <p:oleObj name="Equation" r:id="rId6" imgW="850680" imgH="253800" progId="Equation.DSMT4">
                  <p:embed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013F514E-8B0F-7F69-44BA-AD125FFBEFD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0974" y="4283770"/>
                        <a:ext cx="1484313" cy="436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AE74B61-20AB-9BCE-ABC9-D1B4C58CCC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7318096"/>
              </p:ext>
            </p:extLst>
          </p:nvPr>
        </p:nvGraphicFramePr>
        <p:xfrm>
          <a:off x="7199713" y="1387758"/>
          <a:ext cx="1343222" cy="389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85800" imgH="228600" progId="Equation.DSMT4">
                  <p:embed/>
                </p:oleObj>
              </mc:Choice>
              <mc:Fallback>
                <p:oleObj name="Equation" r:id="rId8" imgW="685800" imgH="2286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9713" y="1387758"/>
                        <a:ext cx="1343222" cy="3899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DF659B3-4E49-E1DD-4BED-7BA2D1C680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5074068"/>
              </p:ext>
            </p:extLst>
          </p:nvPr>
        </p:nvGraphicFramePr>
        <p:xfrm>
          <a:off x="9013977" y="1388768"/>
          <a:ext cx="1523394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04900" imgH="228600" progId="Equation.DSMT4">
                  <p:embed/>
                </p:oleObj>
              </mc:Choice>
              <mc:Fallback>
                <p:oleObj name="Equation" r:id="rId10" imgW="1104900" imgH="22860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3977" y="1388768"/>
                        <a:ext cx="1523394" cy="365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49AFC73-2F5F-332C-55FB-A1E730EFD8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7440651"/>
              </p:ext>
            </p:extLst>
          </p:nvPr>
        </p:nvGraphicFramePr>
        <p:xfrm>
          <a:off x="6521314" y="2883488"/>
          <a:ext cx="1705935" cy="389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16000" imgH="241300" progId="Equation.DSMT4">
                  <p:embed/>
                </p:oleObj>
              </mc:Choice>
              <mc:Fallback>
                <p:oleObj name="Equation" r:id="rId12" imgW="1016000" imgH="24130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1314" y="2883488"/>
                        <a:ext cx="1705935" cy="3899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811C559-216D-8C45-7975-D5D5DC5CCDB6}"/>
              </a:ext>
            </a:extLst>
          </p:cNvPr>
          <p:cNvSpPr txBox="1">
            <a:spLocks/>
          </p:cNvSpPr>
          <p:nvPr/>
        </p:nvSpPr>
        <p:spPr>
          <a:xfrm>
            <a:off x="6096000" y="4370606"/>
            <a:ext cx="1054205" cy="510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, where</a:t>
            </a:r>
            <a:r>
              <a:rPr lang="en-US" sz="1400" dirty="0"/>
              <a:t>  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CC3C6F1-9B0A-1DB3-3E19-CB771CB9EDC5}"/>
              </a:ext>
            </a:extLst>
          </p:cNvPr>
          <p:cNvSpPr txBox="1">
            <a:spLocks/>
          </p:cNvSpPr>
          <p:nvPr/>
        </p:nvSpPr>
        <p:spPr>
          <a:xfrm>
            <a:off x="8663026" y="4339840"/>
            <a:ext cx="2982686" cy="577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is the effective “viscoelastic” shear modulus</a:t>
            </a:r>
            <a:endParaRPr lang="en-US" sz="1200" dirty="0"/>
          </a:p>
          <a:p>
            <a:pPr lvl="2"/>
            <a:endParaRPr lang="en-US" sz="14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F71A082-5C04-35EC-105A-89C85CF1D800}"/>
              </a:ext>
            </a:extLst>
          </p:cNvPr>
          <p:cNvSpPr txBox="1">
            <a:spLocks/>
          </p:cNvSpPr>
          <p:nvPr/>
        </p:nvSpPr>
        <p:spPr>
          <a:xfrm>
            <a:off x="743172" y="5357112"/>
            <a:ext cx="8172228" cy="651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…and the equations for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en-US" sz="2000" dirty="0"/>
              <a:t> 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000" dirty="0"/>
              <a:t> are the same  as in the P-wave case</a:t>
            </a:r>
          </a:p>
          <a:p>
            <a:pPr marL="914400" lvl="1" indent="-457200">
              <a:buFont typeface="+mj-lt"/>
              <a:buAutoNum type="arabicParenR"/>
            </a:pPr>
            <a:endParaRPr lang="en-US" sz="1800" dirty="0"/>
          </a:p>
          <a:p>
            <a:pPr lvl="2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39618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Extensions of the linear </a:t>
            </a:r>
            <a:r>
              <a:rPr lang="en-CA" sz="3200" dirty="0" err="1"/>
              <a:t>Lagrangian</a:t>
            </a:r>
            <a:r>
              <a:rPr lang="en-CA" sz="3200" dirty="0"/>
              <a:t> </a:t>
            </a:r>
            <a:r>
              <a:rPr lang="en-CA" sz="3200"/>
              <a:t>(GLS) model</a:t>
            </a:r>
            <a:endParaRPr lang="en-CA" sz="32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Extensions of the GLS Model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17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107" y="1637171"/>
            <a:ext cx="6525493" cy="1600201"/>
          </a:xfrm>
        </p:spPr>
        <p:txBody>
          <a:bodyPr>
            <a:normAutofit/>
          </a:bodyPr>
          <a:lstStyle/>
          <a:p>
            <a:r>
              <a:rPr lang="en-US" sz="2000" dirty="0"/>
              <a:t>Above, we only discussed the case of </a:t>
            </a:r>
            <a:r>
              <a:rPr lang="en-US" sz="2000" dirty="0">
                <a:solidFill>
                  <a:srgbClr val="7030A0"/>
                </a:solidFill>
              </a:rPr>
              <a:t>linear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7030A0"/>
                </a:solidFill>
              </a:rPr>
              <a:t>interactions</a:t>
            </a:r>
            <a:r>
              <a:rPr lang="en-US" sz="2000" dirty="0"/>
              <a:t> within an </a:t>
            </a:r>
            <a:r>
              <a:rPr lang="en-US" sz="2000" dirty="0">
                <a:solidFill>
                  <a:srgbClr val="7030A0"/>
                </a:solidFill>
              </a:rPr>
              <a:t>isotropic</a:t>
            </a:r>
            <a:r>
              <a:rPr lang="en-US" sz="2000" dirty="0"/>
              <a:t> medium </a:t>
            </a:r>
            <a:r>
              <a:rPr lang="en-US" sz="2000" dirty="0">
                <a:solidFill>
                  <a:srgbClr val="7030A0"/>
                </a:solidFill>
              </a:rPr>
              <a:t>without thermal effects</a:t>
            </a:r>
            <a:r>
              <a:rPr lang="en-US" sz="2000" dirty="0"/>
              <a:t>. What happens when these restrictions are lifted?</a:t>
            </a:r>
          </a:p>
          <a:p>
            <a:pPr marL="914400" lvl="2" indent="0">
              <a:buNone/>
            </a:pPr>
            <a:endParaRPr lang="en-US" sz="1500" dirty="0"/>
          </a:p>
          <a:p>
            <a:pPr lvl="2"/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27094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Thermal effects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Extensions of the GLS Model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18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1"/>
            <a:ext cx="9760528" cy="4328730"/>
          </a:xfrm>
        </p:spPr>
        <p:txBody>
          <a:bodyPr>
            <a:normAutofit/>
          </a:bodyPr>
          <a:lstStyle/>
          <a:p>
            <a:r>
              <a:rPr lang="en-US" sz="2000" dirty="0"/>
              <a:t>Regarding the effects of temperature, the accuracy of the above approximation is difficult to . The equations without temperature are suitable in two limits: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When the deformations are </a:t>
            </a:r>
            <a:r>
              <a:rPr lang="en-US" sz="1800" u="sng" dirty="0"/>
              <a:t>extremely slow</a:t>
            </a:r>
            <a:r>
              <a:rPr lang="en-US" sz="1800" dirty="0"/>
              <a:t>, so that the temperature equilibrates by heat flows between parts of the body. In this case, </a:t>
            </a:r>
            <a:r>
              <a:rPr lang="en-US" sz="1800" dirty="0">
                <a:solidFill>
                  <a:srgbClr val="7030A0"/>
                </a:solidFill>
              </a:rPr>
              <a:t>the elastic moduli above are the </a:t>
            </a:r>
            <a:r>
              <a:rPr lang="en-US" sz="1800" u="sng" dirty="0">
                <a:solidFill>
                  <a:srgbClr val="7030A0"/>
                </a:solidFill>
              </a:rPr>
              <a:t>isothermal (constant-temperature) moduli</a:t>
            </a:r>
            <a:r>
              <a:rPr lang="en-US" sz="1800" dirty="0"/>
              <a:t> </a:t>
            </a:r>
          </a:p>
          <a:p>
            <a:pPr lvl="2"/>
            <a:r>
              <a:rPr lang="en-US" sz="1700" dirty="0"/>
              <a:t>However, this limit </a:t>
            </a:r>
            <a:r>
              <a:rPr lang="en-US" sz="1700" u="sng" dirty="0"/>
              <a:t>seems impractical </a:t>
            </a:r>
            <a:r>
              <a:rPr lang="en-US" sz="1700" dirty="0"/>
              <a:t>in most laboratory and seismic measurements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When the deformations are extremely fast, so that the heat exchange between parts of the body is negligible.  In this case, the above moduli are </a:t>
            </a:r>
            <a:r>
              <a:rPr lang="en-US" sz="1800" u="sng" dirty="0">
                <a:solidFill>
                  <a:srgbClr val="7030A0"/>
                </a:solidFill>
              </a:rPr>
              <a:t>adiabatic moduli</a:t>
            </a:r>
            <a:r>
              <a:rPr lang="en-US" sz="1800" dirty="0">
                <a:solidFill>
                  <a:srgbClr val="7030A0"/>
                </a:solidFill>
              </a:rPr>
              <a:t>. </a:t>
            </a:r>
            <a:r>
              <a:rPr lang="en-US" sz="1800" dirty="0"/>
              <a:t>Adiabatic moduli are always larger than isothermal ones.</a:t>
            </a:r>
          </a:p>
          <a:p>
            <a:pPr lvl="2"/>
            <a:r>
              <a:rPr lang="en-US" sz="1700" dirty="0"/>
              <a:t>This limit is close to seismic case; however, at low frequencies and </a:t>
            </a:r>
            <a:r>
              <a:rPr lang="en-US" sz="1700" dirty="0">
                <a:solidFill>
                  <a:srgbClr val="7030A0"/>
                </a:solidFill>
              </a:rPr>
              <a:t>for grainy media with small grains</a:t>
            </a:r>
            <a:r>
              <a:rPr lang="en-US" sz="1700" dirty="0"/>
              <a:t>, heat flows between grains or pores </a:t>
            </a:r>
            <a:r>
              <a:rPr lang="en-US" sz="1700" u="sng" dirty="0"/>
              <a:t>may cause significant effects</a:t>
            </a:r>
            <a:r>
              <a:rPr lang="en-US" sz="1700" dirty="0"/>
              <a:t> on wave propagation and on the behavior of rock samples in the lab</a:t>
            </a:r>
          </a:p>
          <a:p>
            <a:r>
              <a:rPr lang="en-US" sz="2000" dirty="0"/>
              <a:t>In reality, temperature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/>
              <a:t> is variable during deformation, and it contributes to bulk pressure</a:t>
            </a:r>
          </a:p>
        </p:txBody>
      </p:sp>
    </p:spTree>
    <p:extLst>
      <p:ext uri="{BB962C8B-B14F-4D97-AF65-F5344CB8AC3E}">
        <p14:creationId xmlns:p14="http://schemas.microsoft.com/office/powerpoint/2010/main" val="3921243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Thermal effects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Extensions of the GLS Model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19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42728"/>
            <a:ext cx="9760528" cy="1996374"/>
          </a:xfrm>
        </p:spPr>
        <p:txBody>
          <a:bodyPr>
            <a:normAutofit/>
          </a:bodyPr>
          <a:lstStyle/>
          <a:p>
            <a:r>
              <a:rPr lang="en-US" sz="2000" dirty="0"/>
              <a:t>The elastic energy in the </a:t>
            </a:r>
            <a:r>
              <a:rPr lang="en-US" sz="2000" dirty="0" err="1"/>
              <a:t>Lagrangian</a:t>
            </a:r>
            <a:r>
              <a:rPr lang="en-US" sz="2000" dirty="0"/>
              <a:t> is replaced with the “free energy” equal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800" dirty="0"/>
              <a:t> is the internal energy (of random particle motions),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/>
              <a:t> is the temperature,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800" dirty="0"/>
              <a:t> is the entropy </a:t>
            </a:r>
          </a:p>
          <a:p>
            <a:pPr lvl="1"/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/>
              <a:t> is the </a:t>
            </a:r>
            <a:r>
              <a:rPr lang="en-US" sz="1800" u="sng" dirty="0"/>
              <a:t>energy which can be transformed to mechanical work </a:t>
            </a:r>
            <a:r>
              <a:rPr lang="en-US" sz="1800" dirty="0"/>
              <a:t>(product of pressure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1800" dirty="0"/>
              <a:t>and volume change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</a:t>
            </a:r>
            <a:r>
              <a:rPr lang="en-US" sz="1800" dirty="0"/>
              <a:t>)</a:t>
            </a:r>
          </a:p>
          <a:p>
            <a:r>
              <a:rPr lang="en-US" sz="2000" dirty="0"/>
              <a:t>As the </a:t>
            </a:r>
            <a:r>
              <a:rPr lang="en-US" sz="2000" dirty="0" err="1"/>
              <a:t>Lagrangian</a:t>
            </a:r>
            <a:r>
              <a:rPr lang="en-US" sz="2000" dirty="0"/>
              <a:t>, the free energy is also constructed by identifying the possible second-order combinations of bulk deformation and temperature variations 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/>
              <a:t>:</a:t>
            </a:r>
            <a:endParaRPr lang="en-US" sz="1500" dirty="0"/>
          </a:p>
          <a:p>
            <a:pPr lvl="2"/>
            <a:endParaRPr lang="en-US" sz="15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AECC0C9-C805-0F7E-9B2F-6B54E5F3A8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5118447"/>
              </p:ext>
            </p:extLst>
          </p:nvPr>
        </p:nvGraphicFramePr>
        <p:xfrm>
          <a:off x="2784841" y="5002373"/>
          <a:ext cx="5368559" cy="4168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54200" imgH="304560" progId="Equation.DSMT4">
                  <p:embed/>
                </p:oleObj>
              </mc:Choice>
              <mc:Fallback>
                <p:oleObj name="Equation" r:id="rId2" imgW="3454200" imgH="3045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AECC0C9-C805-0F7E-9B2F-6B54E5F3A8D0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4841" y="5002373"/>
                        <a:ext cx="5368559" cy="4168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BFCFC51-0BD1-8ADA-4AEE-EEC4A12FD7E8}"/>
              </a:ext>
            </a:extLst>
          </p:cNvPr>
          <p:cNvSpPr txBox="1">
            <a:spLocks/>
          </p:cNvSpPr>
          <p:nvPr/>
        </p:nvSpPr>
        <p:spPr>
          <a:xfrm>
            <a:off x="838199" y="5497033"/>
            <a:ext cx="9379689" cy="87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dirty="0"/>
              <a:t>Note that temperature variations create additional bulk stress (</a:t>
            </a:r>
            <a:r>
              <a:rPr lang="en-US" sz="1600" dirty="0">
                <a:solidFill>
                  <a:srgbClr val="7030A0"/>
                </a:solidFill>
              </a:rPr>
              <a:t>thermoelastic effect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Additional </a:t>
            </a:r>
            <a:r>
              <a:rPr lang="en-US" sz="1600" dirty="0">
                <a:solidFill>
                  <a:srgbClr val="7030A0"/>
                </a:solidFill>
              </a:rPr>
              <a:t>kinetic </a:t>
            </a:r>
            <a:r>
              <a:rPr lang="en-US" sz="1600" dirty="0"/>
              <a:t>or</a:t>
            </a:r>
            <a:r>
              <a:rPr lang="en-US" sz="1600" dirty="0">
                <a:solidFill>
                  <a:srgbClr val="7030A0"/>
                </a:solidFill>
              </a:rPr>
              <a:t> diffusion equations</a:t>
            </a:r>
            <a:r>
              <a:rPr lang="en-US" sz="1600" dirty="0"/>
              <a:t> for temperature  should also be is added to the mechanical equations</a:t>
            </a:r>
          </a:p>
          <a:p>
            <a:pPr lvl="2"/>
            <a:endParaRPr lang="en-US" sz="1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AA9EBB-153E-D445-4334-3947C1F10430}"/>
              </a:ext>
            </a:extLst>
          </p:cNvPr>
          <p:cNvSpPr txBox="1"/>
          <p:nvPr/>
        </p:nvSpPr>
        <p:spPr>
          <a:xfrm>
            <a:off x="9667875" y="3270730"/>
            <a:ext cx="1998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CA" sz="1600" baseline="-25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is the equilibrium temperature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7DAD02-C7C2-466B-5C2C-F95607D6C6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622816"/>
              </p:ext>
            </p:extLst>
          </p:nvPr>
        </p:nvGraphicFramePr>
        <p:xfrm>
          <a:off x="2654482" y="3099488"/>
          <a:ext cx="5628281" cy="584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44640" imgH="393480" progId="Equation.DSMT4">
                  <p:embed/>
                </p:oleObj>
              </mc:Choice>
              <mc:Fallback>
                <p:oleObj name="Equation" r:id="rId4" imgW="3644640" imgH="393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482" y="3099488"/>
                        <a:ext cx="5628281" cy="5840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FE88B0-FFD0-B0A5-38F5-3757C901A442}"/>
              </a:ext>
            </a:extLst>
          </p:cNvPr>
          <p:cNvSpPr txBox="1">
            <a:spLocks/>
          </p:cNvSpPr>
          <p:nvPr/>
        </p:nvSpPr>
        <p:spPr>
          <a:xfrm>
            <a:off x="779276" y="3740536"/>
            <a:ext cx="9379689" cy="1373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/>
              <a:t> is also a model vector, because the different components (pore fluids, grain types) have different temperatures during deformation (this variation of temperature is called the </a:t>
            </a:r>
            <a:r>
              <a:rPr lang="en-US" sz="1600" dirty="0">
                <a:solidFill>
                  <a:srgbClr val="7030A0"/>
                </a:solidFill>
              </a:rPr>
              <a:t>thermoelastic effect</a:t>
            </a:r>
            <a:r>
              <a:rPr lang="en-US" sz="1600" dirty="0"/>
              <a:t>) </a:t>
            </a:r>
          </a:p>
          <a:p>
            <a:pPr lvl="1"/>
            <a:r>
              <a:rPr lang="en-US" sz="1600" b="1" dirty="0">
                <a:latin typeface="Symbol" panose="05050102010706020507" pitchFamily="18" charset="2"/>
              </a:rPr>
              <a:t>a</a:t>
            </a:r>
            <a:r>
              <a:rPr lang="en-US" sz="1600" dirty="0"/>
              <a:t> is a diagonal matrix of </a:t>
            </a:r>
            <a:r>
              <a:rPr lang="en-US" sz="1600" dirty="0">
                <a:solidFill>
                  <a:srgbClr val="7030A0"/>
                </a:solidFill>
              </a:rPr>
              <a:t>volume expansion coefficients </a:t>
            </a:r>
            <a:r>
              <a:rPr lang="en-US" sz="1600" dirty="0"/>
              <a:t>for the different components</a:t>
            </a:r>
          </a:p>
          <a:p>
            <a:r>
              <a:rPr lang="en-US" sz="2000" dirty="0"/>
              <a:t>The resulting equation for stress is:</a:t>
            </a:r>
          </a:p>
        </p:txBody>
      </p:sp>
    </p:spTree>
    <p:extLst>
      <p:ext uri="{BB962C8B-B14F-4D97-AF65-F5344CB8AC3E}">
        <p14:creationId xmlns:p14="http://schemas.microsoft.com/office/powerpoint/2010/main" val="1214732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Nonlinear internal friction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Extensions of the GLS Model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20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1"/>
            <a:ext cx="9387469" cy="2389793"/>
          </a:xfrm>
        </p:spPr>
        <p:txBody>
          <a:bodyPr>
            <a:normAutofit/>
          </a:bodyPr>
          <a:lstStyle/>
          <a:p>
            <a:r>
              <a:rPr lang="en-US" sz="2000" dirty="0"/>
              <a:t>Nonlinear relations between stresses and displacements and strains are described by non-quadratic forms of the </a:t>
            </a:r>
            <a:r>
              <a:rPr lang="en-US" sz="2000" dirty="0" err="1"/>
              <a:t>Lagrangian</a:t>
            </a:r>
            <a:r>
              <a:rPr lang="en-US" sz="2000" dirty="0"/>
              <a:t> and dissipation function</a:t>
            </a:r>
          </a:p>
          <a:p>
            <a:r>
              <a:rPr lang="en-US" sz="2000" dirty="0"/>
              <a:t>The elasticity laws are likely linear (i.e., the </a:t>
            </a:r>
            <a:r>
              <a:rPr lang="en-US" sz="2000" dirty="0" err="1"/>
              <a:t>Lagrangian</a:t>
            </a:r>
            <a:r>
              <a:rPr lang="en-US" sz="2000" dirty="0"/>
              <a:t> quadratic) likely for weak deformations, but dissipation may be nonlinear</a:t>
            </a:r>
          </a:p>
          <a:p>
            <a:pPr lvl="1"/>
            <a:r>
              <a:rPr lang="en-US" sz="1800" dirty="0"/>
              <a:t>For example,  </a:t>
            </a:r>
            <a:r>
              <a:rPr lang="en-US" sz="1800" dirty="0">
                <a:solidFill>
                  <a:srgbClr val="7030A0"/>
                </a:solidFill>
              </a:rPr>
              <a:t>dry friction </a:t>
            </a:r>
            <a:r>
              <a:rPr lang="en-US" sz="1800" dirty="0"/>
              <a:t>(Coulomb’s law) has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friction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const</a:t>
            </a:r>
            <a:r>
              <a:rPr lang="en-US" sz="1800" dirty="0"/>
              <a:t>, which means dissipation function                           (non-quadratic)</a:t>
            </a:r>
            <a:endParaRPr lang="en-US" sz="2000" dirty="0"/>
          </a:p>
          <a:p>
            <a:r>
              <a:rPr lang="en-US" sz="2000" dirty="0"/>
              <a:t>Thus, we proposed, for example, this dissipation function:</a:t>
            </a:r>
          </a:p>
          <a:p>
            <a:pPr lvl="1"/>
            <a:endParaRPr lang="en-US" sz="1800" dirty="0"/>
          </a:p>
          <a:p>
            <a:pPr lvl="2"/>
            <a:endParaRPr lang="en-US" sz="1500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8552820-B3B3-3DB7-AC7A-69ED64233B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731468"/>
              </p:ext>
            </p:extLst>
          </p:nvPr>
        </p:nvGraphicFramePr>
        <p:xfrm>
          <a:off x="1612855" y="3663169"/>
          <a:ext cx="5973658" cy="716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44640" imgH="444240" progId="Equation.DSMT4">
                  <p:embed/>
                </p:oleObj>
              </mc:Choice>
              <mc:Fallback>
                <p:oleObj name="Equation" r:id="rId2" imgW="3644640" imgH="4442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855" y="3663169"/>
                        <a:ext cx="5973658" cy="7164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CF0F491-06E6-094A-2E7D-2D5F2E2594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560586"/>
              </p:ext>
            </p:extLst>
          </p:nvPr>
        </p:nvGraphicFramePr>
        <p:xfrm>
          <a:off x="9348117" y="3829274"/>
          <a:ext cx="1323921" cy="429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600" imgH="241300" progId="Equation.DSMT4">
                  <p:embed/>
                </p:oleObj>
              </mc:Choice>
              <mc:Fallback>
                <p:oleObj name="Equation" r:id="rId4" imgW="736600" imgH="2413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48117" y="3829274"/>
                        <a:ext cx="1323921" cy="4298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ED13CE87-FC48-B3A7-EE98-C8ABBC6707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6454469"/>
              </p:ext>
            </p:extLst>
          </p:nvPr>
        </p:nvGraphicFramePr>
        <p:xfrm>
          <a:off x="2488293" y="2871487"/>
          <a:ext cx="1269668" cy="308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480" imgH="203040" progId="Equation.DSMT4">
                  <p:embed/>
                </p:oleObj>
              </mc:Choice>
              <mc:Fallback>
                <p:oleObj name="Equation" r:id="rId6" imgW="825480" imgH="20304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9CF0F491-06E6-094A-2E7D-2D5F2E2594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8293" y="2871487"/>
                        <a:ext cx="1269668" cy="3086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C09717E-F2CE-110B-243B-89536C81EFE1}"/>
              </a:ext>
            </a:extLst>
          </p:cNvPr>
          <p:cNvSpPr txBox="1">
            <a:spLocks/>
          </p:cNvSpPr>
          <p:nvPr/>
        </p:nvSpPr>
        <p:spPr>
          <a:xfrm>
            <a:off x="622608" y="4487657"/>
            <a:ext cx="9387469" cy="1911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1800" dirty="0"/>
              <a:t>It increases with         slower than with power = 2 (i.e., it is partially “dry”)</a:t>
            </a:r>
          </a:p>
          <a:p>
            <a:pPr lvl="2"/>
            <a:r>
              <a:rPr lang="en-US" sz="1800" dirty="0"/>
              <a:t>However, it increases with the total wave amplitude  as power = 2, so that the friction acts equally on waves of different amplitudes</a:t>
            </a:r>
          </a:p>
          <a:p>
            <a:pPr lvl="2"/>
            <a:r>
              <a:rPr lang="en-US" sz="1800" dirty="0"/>
              <a:t>The nonlinearity is described additional parameters </a:t>
            </a:r>
            <a:r>
              <a:rPr lang="en-US" sz="1800" i="1" dirty="0">
                <a:latin typeface="Symbol" panose="05050102010706020507" pitchFamily="18" charset="2"/>
              </a:rPr>
              <a:t>n</a:t>
            </a:r>
            <a:r>
              <a:rPr lang="en-US" sz="1800" dirty="0"/>
              <a:t> (different for bulk and shear) </a:t>
            </a:r>
          </a:p>
          <a:p>
            <a:pPr lvl="1"/>
            <a:r>
              <a:rPr lang="en-US" sz="2000" dirty="0">
                <a:solidFill>
                  <a:srgbClr val="7030A0"/>
                </a:solidFill>
              </a:rPr>
              <a:t>This dissipation function (with the usual GLS function 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solidFill>
                  <a:srgbClr val="7030A0"/>
                </a:solidFill>
              </a:rPr>
              <a:t>) describes the so-called Cole-Cole rheology 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(next slide)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3B322904-069A-7338-D1AD-214968A66D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671941"/>
              </p:ext>
            </p:extLst>
          </p:nvPr>
        </p:nvGraphicFramePr>
        <p:xfrm>
          <a:off x="3496024" y="4503846"/>
          <a:ext cx="261937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680" imgH="190440" progId="Equation.DSMT4">
                  <p:embed/>
                </p:oleObj>
              </mc:Choice>
              <mc:Fallback>
                <p:oleObj name="Equation" r:id="rId8" imgW="139680" imgH="19044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9CF0F491-06E6-094A-2E7D-2D5F2E2594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6024" y="4503846"/>
                        <a:ext cx="261937" cy="3540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102CA227-0029-85B8-5B16-BDE7075671BE}"/>
              </a:ext>
            </a:extLst>
          </p:cNvPr>
          <p:cNvSpPr txBox="1"/>
          <p:nvPr/>
        </p:nvSpPr>
        <p:spPr>
          <a:xfrm>
            <a:off x="7708356" y="3717584"/>
            <a:ext cx="1517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notation:</a:t>
            </a:r>
            <a:endParaRPr lang="en-CA" sz="1600" b="1" dirty="0">
              <a:latin typeface="Symbol" panose="05050102010706020507" pitchFamily="18" charset="2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54950A-657F-59BC-7E96-4D8F9397AF94}"/>
              </a:ext>
            </a:extLst>
          </p:cNvPr>
          <p:cNvSpPr/>
          <p:nvPr/>
        </p:nvSpPr>
        <p:spPr>
          <a:xfrm>
            <a:off x="972014" y="5687118"/>
            <a:ext cx="9164446" cy="71247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3258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6340D96-D8FE-FB41-4E64-8FB472943B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034" y="2033525"/>
            <a:ext cx="4970780" cy="447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377"/>
            <a:ext cx="5251842" cy="998723"/>
          </a:xfrm>
        </p:spPr>
        <p:txBody>
          <a:bodyPr>
            <a:normAutofit/>
          </a:bodyPr>
          <a:lstStyle/>
          <a:p>
            <a:r>
              <a:rPr lang="en-CA" sz="3200" dirty="0"/>
              <a:t>Observations of nonlinear internal friction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Extensions of the GLS Model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21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978" y="1499417"/>
            <a:ext cx="4568451" cy="952631"/>
          </a:xfrm>
        </p:spPr>
        <p:txBody>
          <a:bodyPr>
            <a:normAutofit/>
          </a:bodyPr>
          <a:lstStyle/>
          <a:p>
            <a:r>
              <a:rPr lang="en-US" sz="2000" dirty="0"/>
              <a:t>Cole-Cole spectra predicted by nonlinear SLS (Zener) models with different parameters </a:t>
            </a:r>
            <a:r>
              <a:rPr lang="en-US" sz="2000" i="1" dirty="0">
                <a:latin typeface="Symbol" panose="05050102010706020507" pitchFamily="18" charset="2"/>
              </a:rPr>
              <a:t>g</a:t>
            </a:r>
            <a:r>
              <a:rPr lang="en-US" sz="2000" dirty="0"/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1: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sz="1500" dirty="0"/>
          </a:p>
          <a:p>
            <a:pPr lvl="2"/>
            <a:endParaRPr lang="en-US" sz="15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C4889C-E7A5-B0CA-CEED-29A0111DC1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40" y="2740366"/>
            <a:ext cx="5180330" cy="2228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69E2E-2E66-CF92-13AD-B36F2D8667AF}"/>
              </a:ext>
            </a:extLst>
          </p:cNvPr>
          <p:cNvSpPr txBox="1">
            <a:spLocks/>
          </p:cNvSpPr>
          <p:nvPr/>
        </p:nvSpPr>
        <p:spPr>
          <a:xfrm>
            <a:off x="6090042" y="347725"/>
            <a:ext cx="5529697" cy="1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Fitting lab data for bitumen sand (Spencer, 2013)</a:t>
            </a:r>
          </a:p>
          <a:p>
            <a:pPr lvl="1"/>
            <a:r>
              <a:rPr lang="en-US" sz="1700" dirty="0"/>
              <a:t>GLS models not only fit data </a:t>
            </a:r>
            <a:r>
              <a:rPr lang="en-US" sz="1700" dirty="0">
                <a:solidFill>
                  <a:srgbClr val="7030A0"/>
                </a:solidFill>
              </a:rPr>
              <a:t>but obtain values of moduli and viscosity of the sample </a:t>
            </a:r>
            <a:r>
              <a:rPr lang="en-US" sz="1700" dirty="0"/>
              <a:t>(plots c and d)</a:t>
            </a:r>
          </a:p>
          <a:p>
            <a:pPr lvl="1"/>
            <a:r>
              <a:rPr lang="en-US" sz="1700" dirty="0"/>
              <a:t>Note that nonlinear models can (sometimes) fit data using smaller values of </a:t>
            </a:r>
            <a:r>
              <a:rPr lang="en-US" sz="1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endParaRPr lang="en-US" sz="1700" dirty="0"/>
          </a:p>
          <a:p>
            <a:pPr marL="914400" lvl="2" indent="0">
              <a:buFont typeface="Arial" panose="020B0604020202020204" pitchFamily="34" charset="0"/>
              <a:buNone/>
            </a:pPr>
            <a:endParaRPr lang="en-US" sz="1500" dirty="0"/>
          </a:p>
          <a:p>
            <a:pPr lvl="2"/>
            <a:endParaRPr lang="en-US" sz="15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38D609D-808C-DBD4-5471-34F181229CA5}"/>
              </a:ext>
            </a:extLst>
          </p:cNvPr>
          <p:cNvSpPr txBox="1">
            <a:spLocks/>
          </p:cNvSpPr>
          <p:nvPr/>
        </p:nvSpPr>
        <p:spPr>
          <a:xfrm>
            <a:off x="605040" y="6280498"/>
            <a:ext cx="4264327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Plots from Deng and Morozov (2016)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  <a:p>
            <a:pPr lvl="2"/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E565DBE-0840-6D7A-A0EA-6C55D2B4152B}"/>
              </a:ext>
            </a:extLst>
          </p:cNvPr>
          <p:cNvSpPr txBox="1">
            <a:spLocks/>
          </p:cNvSpPr>
          <p:nvPr/>
        </p:nvSpPr>
        <p:spPr>
          <a:xfrm>
            <a:off x="1512900" y="5132048"/>
            <a:ext cx="3604126" cy="98561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solidFill>
                  <a:srgbClr val="7030A0"/>
                </a:solidFill>
              </a:rPr>
              <a:t>With </a:t>
            </a:r>
            <a:r>
              <a:rPr lang="en-US" sz="1800" i="1" dirty="0">
                <a:solidFill>
                  <a:srgbClr val="7030A0"/>
                </a:solidFill>
                <a:latin typeface="Symbol" panose="05050102010706020507" pitchFamily="18" charset="2"/>
              </a:rPr>
              <a:t>n</a:t>
            </a:r>
            <a:r>
              <a:rPr lang="en-US" sz="1800" dirty="0">
                <a:solidFill>
                  <a:srgbClr val="7030A0"/>
                </a:solidFill>
              </a:rPr>
              <a:t> = </a:t>
            </a:r>
            <a:r>
              <a:rPr lang="en-US" sz="1800" i="1" dirty="0">
                <a:solidFill>
                  <a:srgbClr val="7030A0"/>
                </a:solidFill>
                <a:latin typeface="Symbol" panose="05050102010706020507" pitchFamily="18" charset="2"/>
              </a:rPr>
              <a:t>g</a:t>
            </a:r>
            <a:r>
              <a:rPr lang="en-US" sz="1800" dirty="0">
                <a:solidFill>
                  <a:srgbClr val="7030A0"/>
                </a:solidFill>
              </a:rPr>
              <a:t>  </a:t>
            </a:r>
            <a:r>
              <a:rPr lang="en-US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  <a:r>
              <a:rPr lang="en-US" sz="1800" dirty="0">
                <a:solidFill>
                  <a:srgbClr val="7030A0"/>
                </a:solidFill>
              </a:rPr>
              <a:t>, this is the (linear) Zener body response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7030A0"/>
                </a:solidFill>
              </a:rPr>
              <a:t>Narrower attenuation peaks for </a:t>
            </a:r>
            <a:r>
              <a:rPr lang="en-US" sz="1800" i="1" dirty="0">
                <a:solidFill>
                  <a:srgbClr val="7030A0"/>
                </a:solidFill>
                <a:latin typeface="Symbol" panose="05050102010706020507" pitchFamily="18" charset="2"/>
              </a:rPr>
              <a:t>g</a:t>
            </a:r>
            <a:r>
              <a:rPr lang="en-US" sz="1800" dirty="0">
                <a:solidFill>
                  <a:srgbClr val="7030A0"/>
                </a:solidFill>
              </a:rPr>
              <a:t> &lt; 1, broader peaks for </a:t>
            </a:r>
            <a:r>
              <a:rPr lang="en-US" sz="1800" i="1" dirty="0">
                <a:solidFill>
                  <a:srgbClr val="7030A0"/>
                </a:solidFill>
                <a:latin typeface="Symbol" panose="05050102010706020507" pitchFamily="18" charset="2"/>
              </a:rPr>
              <a:t>g</a:t>
            </a:r>
            <a:r>
              <a:rPr lang="en-US" sz="1800" dirty="0">
                <a:solidFill>
                  <a:srgbClr val="7030A0"/>
                </a:solidFill>
              </a:rPr>
              <a:t> &gt; 1</a:t>
            </a:r>
            <a:endParaRPr lang="en-US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076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Anisotropic media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Extensions of the GLS Model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22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7794"/>
            <a:ext cx="9760528" cy="1394448"/>
          </a:xfrm>
        </p:spPr>
        <p:txBody>
          <a:bodyPr>
            <a:normAutofit/>
          </a:bodyPr>
          <a:lstStyle/>
          <a:p>
            <a:r>
              <a:rPr lang="en-US" sz="2000" dirty="0"/>
              <a:t>For anisotropic media, there are many more inertial, elastic, and viscous constants in the model. Each term in the </a:t>
            </a:r>
            <a:r>
              <a:rPr lang="en-US" sz="2000" dirty="0" err="1"/>
              <a:t>Lagrangian</a:t>
            </a:r>
            <a:r>
              <a:rPr lang="en-US" sz="2000" dirty="0"/>
              <a:t> and dissipation function becomes a matrix product involving all components of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/>
              <a:t> or </a:t>
            </a:r>
            <a:r>
              <a:rPr lang="en-US" sz="2000" b="1" dirty="0">
                <a:latin typeface="Symbol" panose="05050102010706020507" pitchFamily="18" charset="2"/>
              </a:rPr>
              <a:t>e </a:t>
            </a:r>
            <a:r>
              <a:rPr lang="en-US" sz="2000" dirty="0"/>
              <a:t>(and not only the rotational invariants)</a:t>
            </a:r>
          </a:p>
          <a:p>
            <a:pPr lvl="1"/>
            <a:r>
              <a:rPr lang="en-US" sz="1800" dirty="0"/>
              <a:t>For example, the isotropic elastic energy (case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</a:t>
            </a:r>
            <a:r>
              <a:rPr lang="en-US" sz="1800" dirty="0"/>
              <a:t>for simplicity):</a:t>
            </a:r>
          </a:p>
          <a:p>
            <a:pPr lvl="2"/>
            <a:endParaRPr lang="en-US" sz="15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09D98BD-9AE2-7977-B590-528D132AB4C9}"/>
              </a:ext>
            </a:extLst>
          </p:cNvPr>
          <p:cNvSpPr txBox="1">
            <a:spLocks/>
          </p:cNvSpPr>
          <p:nvPr/>
        </p:nvSpPr>
        <p:spPr>
          <a:xfrm>
            <a:off x="1066799" y="3321229"/>
            <a:ext cx="2133601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1800" dirty="0"/>
              <a:t>becomes</a:t>
            </a:r>
            <a:endParaRPr lang="en-US" sz="1200" dirty="0"/>
          </a:p>
          <a:p>
            <a:pPr lvl="2"/>
            <a:endParaRPr lang="en-US" sz="1800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1C88D772-15D3-2D92-01D6-18236A99DF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298714"/>
              </p:ext>
            </p:extLst>
          </p:nvPr>
        </p:nvGraphicFramePr>
        <p:xfrm>
          <a:off x="3646712" y="2632686"/>
          <a:ext cx="347027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47840" imgH="393480" progId="Equation.DSMT4">
                  <p:embed/>
                </p:oleObj>
              </mc:Choice>
              <mc:Fallback>
                <p:oleObj name="Equation" r:id="rId2" imgW="2247840" imgH="3934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17DAD02-C7C2-466B-5C2C-F95607D6C6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6712" y="2632686"/>
                        <a:ext cx="3470275" cy="584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43F0D846-80CC-E0EB-FE74-EEBA0A3E7B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96810"/>
              </p:ext>
            </p:extLst>
          </p:nvPr>
        </p:nvGraphicFramePr>
        <p:xfrm>
          <a:off x="4527550" y="3498597"/>
          <a:ext cx="15684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393480" progId="Equation.DSMT4">
                  <p:embed/>
                </p:oleObj>
              </mc:Choice>
              <mc:Fallback>
                <p:oleObj name="Equation" r:id="rId4" imgW="1015920" imgH="39348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1C88D772-15D3-2D92-01D6-18236A99DF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3498597"/>
                        <a:ext cx="1568450" cy="584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87AFD8F-DDA6-5093-9592-3262A754A9E1}"/>
              </a:ext>
            </a:extLst>
          </p:cNvPr>
          <p:cNvSpPr txBox="1">
            <a:spLocks/>
          </p:cNvSpPr>
          <p:nvPr/>
        </p:nvSpPr>
        <p:spPr>
          <a:xfrm>
            <a:off x="838199" y="4203316"/>
            <a:ext cx="9760528" cy="215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dirty="0"/>
              <a:t>The elastic stiffness matrix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ij|kl</a:t>
            </a:r>
            <a:r>
              <a:rPr lang="en-US" sz="1800" dirty="0">
                <a:cs typeface="Times New Roman" panose="02020603050405020304" pitchFamily="18" charset="0"/>
              </a:rPr>
              <a:t> is a 6 by 6 matrix symmetric with respect to swapping pairs of indices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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</a:t>
            </a:r>
          </a:p>
          <a:p>
            <a:pPr lvl="2"/>
            <a:r>
              <a:rPr lang="en-US" sz="1600" dirty="0"/>
              <a:t>Therefore, </a:t>
            </a:r>
            <a:r>
              <a:rPr lang="en-US" sz="1600" dirty="0">
                <a:solidFill>
                  <a:srgbClr val="7030A0"/>
                </a:solidFill>
              </a:rPr>
              <a:t>there are 21 anisotropic elastic constants</a:t>
            </a:r>
            <a:r>
              <a:rPr lang="en-US" sz="1600" dirty="0"/>
              <a:t>, and similarly 21 constants for viscosity</a:t>
            </a:r>
          </a:p>
          <a:p>
            <a:pPr lvl="2"/>
            <a:r>
              <a:rPr lang="en-US" sz="1600" dirty="0"/>
              <a:t>If there are three axes of rotational symmetry (“orthotropic” medium), then there will remain 9 independent elements in matrix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ij|kl</a:t>
            </a:r>
            <a:endParaRPr lang="en-US" sz="16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/>
              <a:t>Anisotropic problems are usually easier to consider in coordinate axes of the </a:t>
            </a:r>
            <a:r>
              <a:rPr lang="en-US" sz="2000" u="sng" dirty="0"/>
              <a:t>principal directions </a:t>
            </a:r>
            <a:r>
              <a:rPr lang="en-US" sz="2000" dirty="0"/>
              <a:t>of the applied stress </a:t>
            </a:r>
          </a:p>
          <a:p>
            <a:pPr lvl="2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54037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8305801" cy="998723"/>
          </a:xfrm>
        </p:spPr>
        <p:txBody>
          <a:bodyPr>
            <a:normAutofit/>
          </a:bodyPr>
          <a:lstStyle/>
          <a:p>
            <a:r>
              <a:rPr lang="en-CA" sz="3200" dirty="0"/>
              <a:t>Effective medium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Effective media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23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205" y="1190244"/>
            <a:ext cx="10365595" cy="2160815"/>
          </a:xfrm>
        </p:spPr>
        <p:txBody>
          <a:bodyPr>
            <a:normAutofit/>
          </a:bodyPr>
          <a:lstStyle/>
          <a:p>
            <a:r>
              <a:rPr lang="en-US" sz="2000" dirty="0"/>
              <a:t>The concept of “effective medium” refers to the following (typical) situation:</a:t>
            </a:r>
          </a:p>
          <a:p>
            <a:pPr lvl="1"/>
            <a:r>
              <a:rPr lang="en-US" sz="1600" dirty="0"/>
              <a:t>Assume we have a rock with known microstructure, such as  pores, inclusions, or a digital-rock model</a:t>
            </a:r>
          </a:p>
          <a:p>
            <a:pPr lvl="1"/>
            <a:r>
              <a:rPr lang="en-US" sz="1600" dirty="0"/>
              <a:t>This rock is tested in a set of macroscopic mechanical experiments, such as measurement of its drained and undrained moduli, coefficient of thermal expansion, etc.</a:t>
            </a:r>
          </a:p>
          <a:p>
            <a:pPr lvl="1"/>
            <a:r>
              <a:rPr lang="en-US" sz="1600" dirty="0"/>
              <a:t>All detail of the microstructure cannot be constrained from the experiment. Therefore, we want to replace the medium with a quasi-homogeneous GLS medium which would account for all of the observations</a:t>
            </a:r>
          </a:p>
          <a:p>
            <a:pPr lvl="1"/>
            <a:r>
              <a:rPr lang="en-US" sz="1600" dirty="0">
                <a:solidFill>
                  <a:srgbClr val="7030A0"/>
                </a:solidFill>
              </a:rPr>
              <a:t>This quasi-homogeneous medium is the “effective medium” </a:t>
            </a:r>
            <a:r>
              <a:rPr lang="en-US" sz="1600" dirty="0"/>
              <a:t>described by material-property matrices </a:t>
            </a:r>
            <a:r>
              <a:rPr lang="en-US" sz="1600" b="1" dirty="0">
                <a:latin typeface="Symbol" panose="05050102010706020507" pitchFamily="18" charset="2"/>
                <a:cs typeface="Times New Roman" panose="02020603050405020304" pitchFamily="18" charset="0"/>
              </a:rPr>
              <a:t>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Symbol" panose="05050102010706020507" pitchFamily="18" charset="2"/>
                <a:cs typeface="Times New Roman" panose="02020603050405020304" pitchFamily="18" charset="0"/>
              </a:rPr>
              <a:t>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/>
              <a:t>and similar (here, “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400" dirty="0"/>
              <a:t>” is not the </a:t>
            </a:r>
            <a:r>
              <a:rPr lang="en-US" sz="1400" i="1" dirty="0"/>
              <a:t>Q</a:t>
            </a:r>
            <a:r>
              <a:rPr lang="en-US" sz="1400" dirty="0"/>
              <a:t>-factor!):</a:t>
            </a:r>
          </a:p>
          <a:p>
            <a:pPr lvl="1"/>
            <a:endParaRPr lang="en-US" sz="1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F93DC-CE74-DC2B-995C-69B34E7AB3EF}"/>
              </a:ext>
            </a:extLst>
          </p:cNvPr>
          <p:cNvSpPr txBox="1">
            <a:spLocks/>
          </p:cNvSpPr>
          <p:nvPr/>
        </p:nvSpPr>
        <p:spPr>
          <a:xfrm>
            <a:off x="2013627" y="5774761"/>
            <a:ext cx="7762672" cy="681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For example, Gassmann’s model is the effective matrix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/>
              <a:t> for an arbitrary isotropic rock with connected pores under static mechanical testing</a:t>
            </a:r>
          </a:p>
          <a:p>
            <a:endParaRPr lang="en-US" sz="1800" dirty="0"/>
          </a:p>
          <a:p>
            <a:pPr lvl="2"/>
            <a:endParaRPr lang="en-US" sz="15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F4D9A0-BD62-8A23-D691-C4545CC138C7}"/>
              </a:ext>
            </a:extLst>
          </p:cNvPr>
          <p:cNvGrpSpPr/>
          <p:nvPr/>
        </p:nvGrpSpPr>
        <p:grpSpPr>
          <a:xfrm>
            <a:off x="8360983" y="3387264"/>
            <a:ext cx="3516719" cy="2062103"/>
            <a:chOff x="8409621" y="3210115"/>
            <a:chExt cx="3516719" cy="20621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C7B097-F7B4-C295-9961-C2E15C9A41EC}"/>
                </a:ext>
              </a:extLst>
            </p:cNvPr>
            <p:cNvSpPr txBox="1"/>
            <p:nvPr/>
          </p:nvSpPr>
          <p:spPr>
            <a:xfrm>
              <a:off x="8409621" y="3210115"/>
              <a:ext cx="3516719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600" dirty="0">
                  <a:solidFill>
                    <a:schemeClr val="accent2">
                      <a:lumMod val="50000"/>
                    </a:schemeClr>
                  </a:solidFill>
                  <a:cs typeface="Times New Roman" panose="02020603050405020304" pitchFamily="18" charset="0"/>
                </a:rPr>
                <a:t>The state of effective medium is described by average displacement </a:t>
              </a:r>
              <a:r>
                <a:rPr lang="en-CA" sz="1600" b="1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CA" sz="1600" dirty="0">
                  <a:solidFill>
                    <a:schemeClr val="accent2">
                      <a:lumMod val="50000"/>
                    </a:schemeClr>
                  </a:solidFill>
                  <a:cs typeface="Times New Roman" panose="02020603050405020304" pitchFamily="18" charset="0"/>
                </a:rPr>
                <a:t> and displacement rate </a:t>
              </a:r>
              <a:r>
                <a:rPr lang="en-CA" sz="1600" b="1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CA" sz="1600" dirty="0">
                  <a:solidFill>
                    <a:schemeClr val="accent2">
                      <a:lumMod val="50000"/>
                    </a:schemeClr>
                  </a:solidFill>
                  <a:cs typeface="Times New Roman" panose="02020603050405020304" pitchFamily="18" charset="0"/>
                </a:rPr>
                <a:t>, which produce drag friction force </a:t>
              </a:r>
              <a:r>
                <a:rPr lang="en-CA" sz="1600" b="1" dirty="0" err="1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CA" sz="1600" baseline="-25000" dirty="0" err="1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eff</a:t>
              </a:r>
              <a:r>
                <a:rPr lang="en-CA" sz="1600" dirty="0">
                  <a:solidFill>
                    <a:schemeClr val="accent2">
                      <a:lumMod val="50000"/>
                    </a:schemeClr>
                  </a:solidFill>
                  <a:cs typeface="Times New Roman" panose="02020603050405020304" pitchFamily="18" charset="0"/>
                </a:rPr>
                <a:t> and stress </a:t>
              </a:r>
              <a:r>
                <a:rPr lang="en-CA" sz="1600" b="1" dirty="0" err="1">
                  <a:solidFill>
                    <a:schemeClr val="accent2">
                      <a:lumMod val="50000"/>
                    </a:schemeClr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s</a:t>
              </a:r>
              <a:r>
                <a:rPr lang="en-CA" sz="1600" baseline="-25000" dirty="0" err="1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eff</a:t>
              </a:r>
              <a:r>
                <a:rPr lang="en-CA" sz="1600" dirty="0">
                  <a:solidFill>
                    <a:schemeClr val="accent2">
                      <a:lumMod val="50000"/>
                    </a:schemeClr>
                  </a:solidFill>
                  <a:cs typeface="Times New Roman" panose="02020603050405020304" pitchFamily="18" charset="0"/>
                </a:rPr>
                <a:t>   </a:t>
              </a:r>
            </a:p>
            <a:p>
              <a:endPara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  <a:p>
              <a:r>
                <a:rPr lang="en-CA" sz="1600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Note that quantities </a:t>
              </a:r>
              <a:r>
                <a:rPr lang="en-CA" sz="16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CA" sz="1600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, </a:t>
              </a:r>
              <a:r>
                <a:rPr lang="en-CA" sz="1600" b="1" dirty="0">
                  <a:solidFill>
                    <a:srgbClr val="7030A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e</a:t>
              </a:r>
              <a:r>
                <a:rPr lang="en-CA" sz="1600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, </a:t>
              </a:r>
              <a:r>
                <a:rPr lang="en-CA" sz="16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CA" sz="1600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, and </a:t>
              </a:r>
              <a:r>
                <a:rPr lang="en-CA" sz="1600" b="1" dirty="0">
                  <a:solidFill>
                    <a:srgbClr val="7030A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s </a:t>
              </a:r>
              <a:r>
                <a:rPr lang="en-CA" sz="1600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 can be multicomponent (include pore flows, etc.)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3A8475-FCE1-006B-D137-7E1EE354FDA5}"/>
                </a:ext>
              </a:extLst>
            </p:cNvPr>
            <p:cNvSpPr txBox="1"/>
            <p:nvPr/>
          </p:nvSpPr>
          <p:spPr>
            <a:xfrm flipH="1">
              <a:off x="10318706" y="3535686"/>
              <a:ext cx="329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4">
                      <a:lumMod val="50000"/>
                    </a:schemeClr>
                  </a:solidFill>
                </a:rPr>
                <a:t>.</a:t>
              </a:r>
            </a:p>
          </p:txBody>
        </p:sp>
      </p:grpSp>
      <p:pic>
        <p:nvPicPr>
          <p:cNvPr id="11" name="Picture 10" descr="A close-up of a sign&#10;&#10;Description automatically generated">
            <a:extLst>
              <a:ext uri="{FF2B5EF4-FFF2-40B4-BE49-F238E27FC236}">
                <a16:creationId xmlns:a16="http://schemas.microsoft.com/office/drawing/2014/main" id="{49EBC944-73F3-8632-CC74-1D958F301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252" y="3467912"/>
            <a:ext cx="5071128" cy="216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36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953" y="212377"/>
            <a:ext cx="8035047" cy="998723"/>
          </a:xfrm>
        </p:spPr>
        <p:txBody>
          <a:bodyPr>
            <a:normAutofit/>
          </a:bodyPr>
          <a:lstStyle/>
          <a:p>
            <a:r>
              <a:rPr lang="en-CA" sz="3200" dirty="0"/>
              <a:t>Effective medium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Effective media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24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205" y="1112421"/>
            <a:ext cx="7347721" cy="4918727"/>
          </a:xfrm>
        </p:spPr>
        <p:txBody>
          <a:bodyPr>
            <a:normAutofit/>
          </a:bodyPr>
          <a:lstStyle/>
          <a:p>
            <a:r>
              <a:rPr lang="en-US" sz="2000" dirty="0"/>
              <a:t>Let us very schematically see how such effective media are obtained for a medium with sparse heterogeneities (typical case)</a:t>
            </a:r>
            <a:endParaRPr lang="en-US" sz="1800" dirty="0"/>
          </a:p>
          <a:p>
            <a:r>
              <a:rPr lang="en-US" sz="2000" dirty="0"/>
              <a:t>First, for a given shape of heterogeneity, its deformation is described by appropriate </a:t>
            </a:r>
            <a:r>
              <a:rPr lang="en-US" sz="2000" u="sng" dirty="0"/>
              <a:t>generalized variables</a:t>
            </a:r>
            <a:r>
              <a:rPr lang="en-US" sz="2000" dirty="0"/>
              <a:t>, like </a:t>
            </a:r>
            <a:r>
              <a:rPr lang="en-US" sz="2000" i="1" dirty="0">
                <a:latin typeface="Symbol" panose="05050102010706020507" pitchFamily="18" charset="2"/>
              </a:rPr>
              <a:t>q</a:t>
            </a:r>
            <a:r>
              <a:rPr lang="en-US" sz="2000" dirty="0"/>
              <a:t> in this plot:</a:t>
            </a:r>
          </a:p>
          <a:p>
            <a:pPr lvl="1"/>
            <a:r>
              <a:rPr lang="en-US" sz="1600" dirty="0"/>
              <a:t>A Lagrangian function                    is constructed for the given shape of the inclusions</a:t>
            </a:r>
          </a:p>
          <a:p>
            <a:r>
              <a:rPr lang="en-US" sz="2000" dirty="0"/>
              <a:t>Then, considering an arbitrary deformation of the effective medium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(and </a:t>
            </a:r>
            <a:r>
              <a:rPr lang="en-US" sz="2000" b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</a:t>
            </a:r>
            <a:r>
              <a:rPr lang="en-US" sz="2000" dirty="0"/>
              <a:t>), a solution for </a:t>
            </a:r>
            <a:r>
              <a:rPr lang="en-US" sz="2000" i="1" dirty="0">
                <a:latin typeface="Symbol" panose="05050102010706020507" pitchFamily="18" charset="2"/>
              </a:rPr>
              <a:t>q</a:t>
            </a:r>
            <a:r>
              <a:rPr lang="en-US" sz="2000" dirty="0"/>
              <a:t>  is obtained as a function of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and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</a:t>
            </a:r>
            <a:r>
              <a:rPr lang="en-US" sz="2000" dirty="0"/>
              <a:t> </a:t>
            </a:r>
          </a:p>
          <a:p>
            <a:pPr lvl="1"/>
            <a:r>
              <a:rPr lang="en-US" sz="1600" dirty="0"/>
              <a:t>This is done by classical analytical solutions (</a:t>
            </a:r>
            <a:r>
              <a:rPr lang="en-US" sz="1600" dirty="0" err="1"/>
              <a:t>Eshelby</a:t>
            </a:r>
            <a:r>
              <a:rPr lang="en-US" sz="1600" dirty="0"/>
              <a:t>), variational principles (</a:t>
            </a:r>
            <a:r>
              <a:rPr lang="en-US" sz="1600" dirty="0" err="1"/>
              <a:t>Hashin-Shtrikman</a:t>
            </a:r>
            <a:r>
              <a:rPr lang="en-US" sz="1600" dirty="0"/>
              <a:t>), or numerical modeling </a:t>
            </a:r>
          </a:p>
          <a:p>
            <a:pPr lvl="1"/>
            <a:r>
              <a:rPr lang="en-US" sz="1600" dirty="0"/>
              <a:t>The change of the Lagrangian due to the inclusion becomes function of the effective strain:         </a:t>
            </a:r>
          </a:p>
          <a:p>
            <a:r>
              <a:rPr lang="en-US" sz="2000" dirty="0"/>
              <a:t>The additional </a:t>
            </a:r>
            <a:r>
              <a:rPr lang="en-US" sz="2000" dirty="0" err="1"/>
              <a:t>Lagrangians</a:t>
            </a:r>
            <a:r>
              <a:rPr lang="en-US" sz="2000" dirty="0"/>
              <a:t> due to inclusions are summed over their locations, types, and orientations, giving the total Lagrangian of the effective medium:</a:t>
            </a:r>
            <a:endParaRPr lang="en-US" sz="1600" dirty="0"/>
          </a:p>
          <a:p>
            <a:pPr lvl="1"/>
            <a:endParaRPr lang="en-US" sz="1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3A8475-FCE1-006B-D137-7E1EE354FDA5}"/>
              </a:ext>
            </a:extLst>
          </p:cNvPr>
          <p:cNvSpPr txBox="1"/>
          <p:nvPr/>
        </p:nvSpPr>
        <p:spPr>
          <a:xfrm flipH="1">
            <a:off x="10167981" y="3884455"/>
            <a:ext cx="329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u="sng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4" name="Picture 13" descr="A diagram of a circular object&#10;&#10;Description automatically generated">
            <a:extLst>
              <a:ext uri="{FF2B5EF4-FFF2-40B4-BE49-F238E27FC236}">
                <a16:creationId xmlns:a16="http://schemas.microsoft.com/office/drawing/2014/main" id="{F9F4043D-0429-3BC7-0CAA-C335B9474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648" y="1562320"/>
            <a:ext cx="2943729" cy="29437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692C7BE-4DBB-CC36-144B-E8F5CD0F8F63}"/>
              </a:ext>
            </a:extLst>
          </p:cNvPr>
          <p:cNvSpPr txBox="1"/>
          <p:nvPr/>
        </p:nvSpPr>
        <p:spPr>
          <a:xfrm>
            <a:off x="2081718" y="2821333"/>
            <a:ext cx="265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.</a:t>
            </a: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10B74D8C-9F5A-3D24-C37C-2A5F99F360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1999588"/>
              </p:ext>
            </p:extLst>
          </p:nvPr>
        </p:nvGraphicFramePr>
        <p:xfrm>
          <a:off x="3646487" y="2349671"/>
          <a:ext cx="784225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07960" imgH="304560" progId="Equation.DSMT4">
                  <p:embed/>
                </p:oleObj>
              </mc:Choice>
              <mc:Fallback>
                <p:oleObj name="Equation" r:id="rId3" imgW="507960" imgH="30456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43F0D846-80CC-E0EB-FE74-EEBA0A3E7B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6487" y="2349671"/>
                        <a:ext cx="784225" cy="452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15AA0341-6160-8234-78EF-BF16D8759F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060952"/>
              </p:ext>
            </p:extLst>
          </p:nvPr>
        </p:nvGraphicFramePr>
        <p:xfrm>
          <a:off x="3180691" y="4508329"/>
          <a:ext cx="14700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52200" imgH="279360" progId="Equation.DSMT4">
                  <p:embed/>
                </p:oleObj>
              </mc:Choice>
              <mc:Fallback>
                <p:oleObj name="Equation" r:id="rId5" imgW="952200" imgH="27936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10B74D8C-9F5A-3D24-C37C-2A5F99F360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0691" y="4508329"/>
                        <a:ext cx="1470025" cy="4143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7E1C8532-AAF9-8C22-CF7D-ED94DADB07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3979453"/>
              </p:ext>
            </p:extLst>
          </p:nvPr>
        </p:nvGraphicFramePr>
        <p:xfrm>
          <a:off x="3733800" y="5745579"/>
          <a:ext cx="4351337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819160" imgH="279360" progId="Equation.DSMT4">
                  <p:embed/>
                </p:oleObj>
              </mc:Choice>
              <mc:Fallback>
                <p:oleObj name="Equation" r:id="rId7" imgW="2819160" imgH="27936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15AA0341-6160-8234-78EF-BF16D8759F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745579"/>
                        <a:ext cx="4351337" cy="4143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D96536BF-819F-854D-DE2E-C6B5A30B60EF}"/>
              </a:ext>
            </a:extLst>
          </p:cNvPr>
          <p:cNvSpPr txBox="1"/>
          <p:nvPr/>
        </p:nvSpPr>
        <p:spPr>
          <a:xfrm>
            <a:off x="8643648" y="4749376"/>
            <a:ext cx="3082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Typical end-member problem studied in </a:t>
            </a:r>
            <a:r>
              <a:rPr lang="en-CA" sz="160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elastostatics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– ellipsoidal inclusion in a homogeneous medium (search for “</a:t>
            </a:r>
            <a:r>
              <a:rPr lang="en-CA" sz="160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Eshelby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problem”, “</a:t>
            </a:r>
            <a:r>
              <a:rPr lang="en-CA" sz="160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Eshelby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tensor”)</a:t>
            </a:r>
            <a:endParaRPr lang="en-CA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656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10244</TotalTime>
  <Words>3227</Words>
  <Application>Microsoft Office PowerPoint</Application>
  <PresentationFormat>Widescreen</PresentationFormat>
  <Paragraphs>285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Symbol</vt:lpstr>
      <vt:lpstr>Times New Roman</vt:lpstr>
      <vt:lpstr>Office Theme</vt:lpstr>
      <vt:lpstr>Equation</vt:lpstr>
      <vt:lpstr>Lecture 5: Lagrangian Mechanics of Continuous Media</vt:lpstr>
      <vt:lpstr>Lagrangian approach</vt:lpstr>
      <vt:lpstr>Description of deformation</vt:lpstr>
      <vt:lpstr>Description of forces</vt:lpstr>
      <vt:lpstr>Forming the Lagrangian and dissipation function</vt:lpstr>
      <vt:lpstr>Lagrangian</vt:lpstr>
      <vt:lpstr>Forces, stresses, and equations of motion</vt:lpstr>
      <vt:lpstr>Medium with internal structure (“General Linear Solid”, GLS)</vt:lpstr>
      <vt:lpstr>Other macroscopic variables in a GLS model</vt:lpstr>
      <vt:lpstr>Equations of motion</vt:lpstr>
      <vt:lpstr>Examples</vt:lpstr>
      <vt:lpstr>Static equilibrium</vt:lpstr>
      <vt:lpstr>Static (Darcy) pore flow</vt:lpstr>
      <vt:lpstr>Plane P wave</vt:lpstr>
      <vt:lpstr>Plane P wave (cont.)</vt:lpstr>
      <vt:lpstr>Plane S wave</vt:lpstr>
      <vt:lpstr>Extensions of the linear Lagrangian (GLS) model</vt:lpstr>
      <vt:lpstr>Thermal effects</vt:lpstr>
      <vt:lpstr>Thermal effects</vt:lpstr>
      <vt:lpstr>Nonlinear internal friction</vt:lpstr>
      <vt:lpstr>Observations of nonlinear internal friction</vt:lpstr>
      <vt:lpstr>Anisotropic media</vt:lpstr>
      <vt:lpstr>Effective medium</vt:lpstr>
      <vt:lpstr>Effective medium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 Morozov</dc:creator>
  <cp:lastModifiedBy>Igor Morozov</cp:lastModifiedBy>
  <cp:revision>320</cp:revision>
  <dcterms:created xsi:type="dcterms:W3CDTF">2022-11-03T01:25:55Z</dcterms:created>
  <dcterms:modified xsi:type="dcterms:W3CDTF">2024-05-19T00:05:05Z</dcterms:modified>
</cp:coreProperties>
</file>