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7">
  <p:sldMasterIdLst>
    <p:sldMasterId id="2147483648" r:id="rId1"/>
  </p:sldMasterIdLst>
  <p:notesMasterIdLst>
    <p:notesMasterId r:id="rId20"/>
  </p:notesMasterIdLst>
  <p:sldIdLst>
    <p:sldId id="257" r:id="rId2"/>
    <p:sldId id="268" r:id="rId3"/>
    <p:sldId id="269" r:id="rId4"/>
    <p:sldId id="273" r:id="rId5"/>
    <p:sldId id="270" r:id="rId6"/>
    <p:sldId id="272" r:id="rId7"/>
    <p:sldId id="271" r:id="rId8"/>
    <p:sldId id="275" r:id="rId9"/>
    <p:sldId id="274" r:id="rId10"/>
    <p:sldId id="276" r:id="rId11"/>
    <p:sldId id="278" r:id="rId12"/>
    <p:sldId id="277" r:id="rId13"/>
    <p:sldId id="280" r:id="rId14"/>
    <p:sldId id="284" r:id="rId15"/>
    <p:sldId id="282" r:id="rId16"/>
    <p:sldId id="281" r:id="rId17"/>
    <p:sldId id="283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5F095-71F4-4430-857A-605C6899A687}" type="datetimeFigureOut">
              <a:rPr lang="en-CA" smtClean="0"/>
              <a:t>2024-05-16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C2BCC-8964-4B91-812E-0FB56697B1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5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C961-756D-6545-A5E2-9000B9DD1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2E98A-D26C-B96E-553E-122AF5921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D369-ACBB-D8C1-04C7-3C3A6018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A172-1A88-4289-BC70-B00E6E76FCE6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AB0C-BA1B-0F38-BC09-90392C65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5A998-6011-A506-474E-F1C10FDB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4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8FF5-BFA8-3418-D457-F8F60915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480-BBDE-4457-1B16-124E32BCE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2A59D-915C-1B7A-9F8A-DD1A4CCF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C64F-9392-4C3D-9976-64B1667F3403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6F804-419B-BEE5-3F60-E6003D8A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6DF38-6E3D-133F-B25B-FCC06429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12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87D9-80E0-BD29-432B-2765A3CC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D7AD2-FD81-1089-E6C4-5EB429C48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7DD1-4683-CD3C-171B-23F0400F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C192-8F55-40EC-949A-40F62F28D8C0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36E7-7148-02C2-7D27-5D1223F5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11F10-59D1-197B-6735-46A7C2FA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37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0BA7-4205-14DC-B124-9D27BAFF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D28A-00FE-8249-7136-8B2534BAC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630D-C677-0CEA-A852-2B1A9F63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BA07-98CC-11CD-5CA1-A0FBFA7C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1B7B-17F3-45B1-B91E-FFAC637AE7F9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0762-B2D8-5533-3B6E-4725C04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68F4-EB1F-6F0A-97A9-6481C34F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15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17B-87F2-529A-A55A-3A817636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E4DC-7ED4-9CE6-2606-1B676C9B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43C11-2DB9-F96A-970E-D21ABBC74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B1AC5-E93A-16C7-8609-E55FA7358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A45F7-4CD0-6525-FAA0-3CE1622DB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26F45-65A8-8C11-6E52-C18067797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7544A-EFAF-4DC0-9E4E-A9FC402E400C}" type="datetime1">
              <a:rPr lang="en-CA" smtClean="0"/>
              <a:t>2024-05-16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FD76D-D44D-D9BA-4A7A-7A9F2CAF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0D0DA-866F-B6E9-C1A5-D0CD8D15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9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CA9D-8B2C-7E2B-123C-0432951D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3BEC2-CBE9-8A08-A995-7745B683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DAB3-14C4-4217-9A70-458833F62C76}" type="datetime1">
              <a:rPr lang="en-CA" smtClean="0"/>
              <a:t>2024-05-16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C2D18-96A8-0CFC-306F-9918D49C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E81BF-4C20-BDCE-AE90-398EDB29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49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9DA24-B60B-3BBA-BDE1-1F6C7FAC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0113-5ABE-4650-BDA9-2F389A6D9D0C}" type="datetime1">
              <a:rPr lang="en-CA" smtClean="0"/>
              <a:t>2024-05-16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25BA4-58C7-1F06-71AD-0CA3350C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6FA1D-C25E-F8E5-D42A-2B7D3D77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31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7DA1-511E-1B4B-153C-099CAD65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E2D2E-99E3-321E-7E12-DE581270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7F68-94A5-3C23-BFF2-71BD8D95A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4C927-D5D7-F04B-2476-1D7769D5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7A25-0228-4D6F-9D7C-ED5897492477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E822-9B32-F929-D63F-0FF503E8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5DEC7-2181-568F-17B7-FF6BE3B4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3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3958-1C05-1327-42B5-0819400F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4AF4A-D016-DC12-5E97-5D1577A3E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8A8DE-411E-59EC-EB56-D871C0D97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7761A-9331-1C3B-00A2-7C2D9D4DC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3590-F57A-4835-86D9-4C0E85B7B734}" type="datetime1">
              <a:rPr lang="en-CA" smtClean="0"/>
              <a:t>2024-05-16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EDDB5-1906-64DB-1E9A-9BC70AD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BE657-443E-F355-6E67-2FDC3ADC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2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9465-FCDF-9E91-0E8B-0A6BCCC8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8EB36-1F84-5A4E-221A-2493DCD49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F3BBE-5FF2-EA2F-CD1C-A59A25B3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CF1D-DE8C-4DA1-948A-CA3E0DEA42D8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D8BC0-72BC-7A1D-5D6C-2A36ADAA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C1D2-B043-A11A-E016-7B707CF7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5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4792A7-B88F-2765-FB3F-FFEEFFC38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84BC3-D6C0-B55A-115F-7164AE464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CCCE-9829-105F-3F3C-4C20AE58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DFA6C-1ACA-4166-B484-93FD9CC86768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ED119-993D-B1E5-4B47-D7D6BF57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5DA91-686E-D583-72D1-AC77CDEF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5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9EE223-3EEA-58CE-0FDB-AF34485C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EB15D-47AA-7C79-C8C6-15A90FBBD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6659-5837-062D-FDA1-499F4985A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9414C-1907-411F-AE23-CC436598CCA9}" type="datetime1">
              <a:rPr lang="en-CA" smtClean="0"/>
              <a:t>2024-05-16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E0D9-5640-0950-E601-4FC85911D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34F8B-4EBD-AAC6-EE18-315DFED4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1DAD-4979-4288-AA49-3B811F18F4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7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.wmf"/><Relationship Id="rId21" Type="http://schemas.openxmlformats.org/officeDocument/2006/relationships/image" Target="../media/image10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21.bin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31.bin"/><Relationship Id="rId3" Type="http://schemas.openxmlformats.org/officeDocument/2006/relationships/image" Target="../media/image4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29.wmf"/><Relationship Id="rId2" Type="http://schemas.openxmlformats.org/officeDocument/2006/relationships/oleObject" Target="../embeddings/oleObject23.bin"/><Relationship Id="rId16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4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26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9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59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5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Lecture 6: Fluid-saturated porous rock (</a:t>
            </a:r>
            <a:r>
              <a:rPr lang="en-CA" sz="3200" dirty="0" err="1"/>
              <a:t>Biot’s</a:t>
            </a:r>
            <a:r>
              <a:rPr lang="en-CA" sz="3200"/>
              <a:t> model)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03167-AF12-54A1-DC1E-C5B4E70E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743"/>
            <a:ext cx="9995074" cy="357714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 err="1"/>
              <a:t>Biot’s</a:t>
            </a:r>
            <a:r>
              <a:rPr lang="en-US" sz="2000" dirty="0"/>
              <a:t> </a:t>
            </a:r>
            <a:r>
              <a:rPr lang="en-US" sz="2000" dirty="0" err="1"/>
              <a:t>poroelastic</a:t>
            </a:r>
            <a:r>
              <a:rPr lang="en-US" sz="2000" dirty="0"/>
              <a:t> model as a GLS with </a:t>
            </a:r>
            <a:r>
              <a:rPr lang="en-US" sz="2000" i="1" dirty="0"/>
              <a:t>N</a:t>
            </a:r>
            <a:r>
              <a:rPr lang="en-US" sz="2000" dirty="0"/>
              <a:t> = 2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Elastic moduli and </a:t>
            </a:r>
            <a:r>
              <a:rPr lang="en-US" sz="2000" dirty="0" err="1"/>
              <a:t>Skempton</a:t>
            </a:r>
            <a:r>
              <a:rPr lang="en-US" sz="2000" dirty="0"/>
              <a:t> coefficients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Gassmann’s equation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Waves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Extensions of </a:t>
            </a:r>
            <a:r>
              <a:rPr lang="en-US" sz="2000" dirty="0" err="1"/>
              <a:t>Biot’s</a:t>
            </a:r>
            <a:r>
              <a:rPr lang="en-US" sz="2000" dirty="0"/>
              <a:t> model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47B32D-8E4C-7B69-A27C-2A4620230851}"/>
              </a:ext>
            </a:extLst>
          </p:cNvPr>
          <p:cNvSpPr txBox="1">
            <a:spLocks/>
          </p:cNvSpPr>
          <p:nvPr/>
        </p:nvSpPr>
        <p:spPr>
          <a:xfrm>
            <a:off x="838200" y="5647620"/>
            <a:ext cx="10515600" cy="53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/>
              <a:t>Reading: Section 5.4 in the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EB83A14-196B-318F-14BF-D8EEDB111F56}"/>
              </a:ext>
            </a:extLst>
          </p:cNvPr>
          <p:cNvCxnSpPr>
            <a:cxnSpLocks/>
          </p:cNvCxnSpPr>
          <p:nvPr/>
        </p:nvCxnSpPr>
        <p:spPr>
          <a:xfrm>
            <a:off x="711374" y="5489924"/>
            <a:ext cx="10121900" cy="206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0318-EDDF-EFDF-27C8-9B984E67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Lecture 6: </a:t>
            </a:r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D3386-45A3-FEC9-F9B0-0D9A4834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236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Biot’s</a:t>
            </a:r>
            <a:r>
              <a:rPr lang="en-CA" sz="3200" dirty="0"/>
              <a:t> </a:t>
            </a:r>
            <a:r>
              <a:rPr lang="en-CA" sz="3200" dirty="0" err="1"/>
              <a:t>poroelasticity</a:t>
            </a:r>
            <a:endParaRPr lang="en-CA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2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211100"/>
            <a:ext cx="9231088" cy="514525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 err="1"/>
              <a:t>Biot’s</a:t>
            </a:r>
            <a:r>
              <a:rPr lang="en-US" sz="2000" dirty="0"/>
              <a:t> model of porous rock is well known from around 1940’s. Its structure and approximations can be clearly seen in matrix GLS form: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model is </a:t>
            </a:r>
            <a:r>
              <a:rPr lang="en-US" sz="1800" dirty="0">
                <a:solidFill>
                  <a:srgbClr val="7030A0"/>
                </a:solidFill>
              </a:rPr>
              <a:t>macroscopic</a:t>
            </a:r>
            <a:r>
              <a:rPr lang="en-US" sz="1800" dirty="0"/>
              <a:t>, i.e. it </a:t>
            </a:r>
            <a:r>
              <a:rPr lang="en-US" sz="1800" dirty="0">
                <a:solidFill>
                  <a:srgbClr val="7030A0"/>
                </a:solidFill>
              </a:rPr>
              <a:t>contains no notions of internal rock or pore structure </a:t>
            </a:r>
            <a:r>
              <a:rPr lang="en-US" sz="1800" dirty="0"/>
              <a:t>(pore shapes, distribution, pore connectivity, etc.)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However, </a:t>
            </a:r>
            <a:r>
              <a:rPr lang="en-US" sz="1600" u="sng" dirty="0"/>
              <a:t>perfectly connected </a:t>
            </a:r>
            <a:r>
              <a:rPr lang="en-US" sz="1600" dirty="0"/>
              <a:t>pores are assumed when considering dynamic processes, so that the pore pressure can equilibrate within the time span of the experiment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model describes the rock by </a:t>
            </a:r>
            <a:r>
              <a:rPr lang="en-US" sz="1800" u="sng" dirty="0"/>
              <a:t>only two generalized variables</a:t>
            </a:r>
            <a:r>
              <a:rPr lang="en-US" sz="1800" dirty="0"/>
              <a:t>: displacement  or the whole rock and only one pore fluid. This means that </a:t>
            </a:r>
            <a:r>
              <a:rPr lang="en-US" sz="1800" dirty="0" err="1">
                <a:solidFill>
                  <a:srgbClr val="7030A0"/>
                </a:solidFill>
              </a:rPr>
              <a:t>Biot’s</a:t>
            </a:r>
            <a:r>
              <a:rPr lang="en-US" sz="1800" dirty="0">
                <a:solidFill>
                  <a:srgbClr val="7030A0"/>
                </a:solidFill>
              </a:rPr>
              <a:t> model is a GLS with 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Variable number 1 (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with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en-US" sz="1600" dirty="0"/>
              <a:t>) represents the observable displacement of the whole rock, and variable </a:t>
            </a:r>
            <a:r>
              <a:rPr lang="en-US" sz="1600" i="1" dirty="0"/>
              <a:t>J</a:t>
            </a:r>
            <a:r>
              <a:rPr lang="en-US" sz="1600" dirty="0"/>
              <a:t>=2 is the (hard to measure) average displacement of pore fluid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Accordingly, there is only one pair of stresses: pressure applied to the whole rock and to its pore fluid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elastic energy is only due to stresses of the rock and pore fluid, and </a:t>
            </a:r>
            <a:r>
              <a:rPr lang="en-US" sz="1800" dirty="0">
                <a:solidFill>
                  <a:srgbClr val="7030A0"/>
                </a:solidFill>
              </a:rPr>
              <a:t>not to the relative displacement between them</a:t>
            </a:r>
            <a:r>
              <a:rPr lang="en-US" sz="1800" dirty="0"/>
              <a:t>. This excludes matrix </a:t>
            </a:r>
            <a:r>
              <a:rPr lang="en-US" sz="1800" b="1" dirty="0">
                <a:latin typeface="Symbol" panose="05050102010706020507" pitchFamily="18" charset="2"/>
              </a:rPr>
              <a:t>z</a:t>
            </a:r>
            <a:r>
              <a:rPr lang="en-US" sz="1800" dirty="0"/>
              <a:t> from the model.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pore fluid affects only bulk deformation. This means that the </a:t>
            </a:r>
            <a:r>
              <a:rPr lang="en-US" sz="1800" dirty="0">
                <a:solidFill>
                  <a:srgbClr val="7030A0"/>
                </a:solidFill>
              </a:rPr>
              <a:t>shear elastic modulus matrix </a:t>
            </a:r>
            <a:r>
              <a:rPr lang="en-US" sz="1800" b="1" dirty="0">
                <a:solidFill>
                  <a:srgbClr val="7030A0"/>
                </a:solidFill>
                <a:latin typeface="Symbol" panose="05050102010706020507" pitchFamily="18" charset="2"/>
              </a:rPr>
              <a:t>m</a:t>
            </a:r>
            <a:r>
              <a:rPr lang="en-US" sz="1800" dirty="0">
                <a:solidFill>
                  <a:srgbClr val="7030A0"/>
                </a:solidFill>
              </a:rPr>
              <a:t> is of a simple form </a:t>
            </a:r>
            <a:r>
              <a:rPr lang="en-US" sz="1800" dirty="0"/>
              <a:t>discussed later.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pore fluid is viscous, but this viscosity causes </a:t>
            </a:r>
            <a:r>
              <a:rPr lang="en-US" sz="1800" dirty="0">
                <a:solidFill>
                  <a:srgbClr val="7030A0"/>
                </a:solidFill>
              </a:rPr>
              <a:t>only Darcy type (body-force) friction</a:t>
            </a:r>
            <a:r>
              <a:rPr lang="en-US" sz="1800" dirty="0"/>
              <a:t>. This constraint means viscous GLS matrices equal zero. 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endParaRPr lang="en-US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</a:pPr>
            <a:endParaRPr lang="en-US" sz="1800" dirty="0">
              <a:solidFill>
                <a:srgbClr val="7030A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310AC7-FC33-F5C3-03AF-9F1D4AA17CF0}"/>
              </a:ext>
            </a:extLst>
          </p:cNvPr>
          <p:cNvSpPr/>
          <p:nvPr/>
        </p:nvSpPr>
        <p:spPr>
          <a:xfrm>
            <a:off x="1717522" y="3482941"/>
            <a:ext cx="8226121" cy="10582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C0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6518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24D1C04-D73E-3D7E-9476-F154326C66F3}"/>
              </a:ext>
            </a:extLst>
          </p:cNvPr>
          <p:cNvSpPr txBox="1">
            <a:spLocks/>
          </p:cNvSpPr>
          <p:nvPr/>
        </p:nvSpPr>
        <p:spPr>
          <a:xfrm>
            <a:off x="751112" y="5371298"/>
            <a:ext cx="9231088" cy="426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Scalar quantity                        is called the </a:t>
            </a:r>
            <a:r>
              <a:rPr lang="en-US" sz="2000" u="sng" dirty="0"/>
              <a:t>fluid content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Biot’s</a:t>
            </a:r>
            <a:r>
              <a:rPr lang="en-CA" sz="3200" dirty="0"/>
              <a:t> </a:t>
            </a:r>
            <a:r>
              <a:rPr lang="en-CA" sz="3200" dirty="0" err="1"/>
              <a:t>poroelasticity</a:t>
            </a:r>
            <a:endParaRPr lang="en-CA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3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2" y="1216139"/>
            <a:ext cx="9231088" cy="80554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With the above assumptions (simplifications), </a:t>
            </a:r>
            <a:r>
              <a:rPr lang="en-US" sz="2000" dirty="0" err="1"/>
              <a:t>Biot’s</a:t>
            </a:r>
            <a:r>
              <a:rPr lang="en-US" sz="2000" dirty="0"/>
              <a:t> model is a special case of a GLS model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r>
              <a:rPr lang="en-US" sz="2000" dirty="0"/>
              <a:t>: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2792A5C-8CFF-2FFC-92DB-8DDCB6F06E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74072"/>
              </p:ext>
            </p:extLst>
          </p:nvPr>
        </p:nvGraphicFramePr>
        <p:xfrm>
          <a:off x="3894354" y="1752962"/>
          <a:ext cx="3027362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71520" imgH="863280" progId="Equation.DSMT4">
                  <p:embed/>
                </p:oleObj>
              </mc:Choice>
              <mc:Fallback>
                <p:oleObj name="Equation" r:id="rId2" imgW="2171520" imgH="8632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354" y="1752962"/>
                        <a:ext cx="3027362" cy="1222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C62BCA7-3FF4-C0D4-E45C-ABDDF2B3A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366029"/>
              </p:ext>
            </p:extLst>
          </p:nvPr>
        </p:nvGraphicFramePr>
        <p:xfrm>
          <a:off x="6814514" y="2910554"/>
          <a:ext cx="1028700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640" imgH="482400" progId="Equation.DSMT4">
                  <p:embed/>
                </p:oleObj>
              </mc:Choice>
              <mc:Fallback>
                <p:oleObj name="Equation" r:id="rId4" imgW="64764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4514" y="2910554"/>
                        <a:ext cx="1028700" cy="804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73BA7E-B03B-BFB5-7542-33255E048CE6}"/>
              </a:ext>
            </a:extLst>
          </p:cNvPr>
          <p:cNvSpPr txBox="1"/>
          <p:nvPr/>
        </p:nvSpPr>
        <p:spPr>
          <a:xfrm>
            <a:off x="803263" y="2977525"/>
            <a:ext cx="5728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where the </a:t>
            </a:r>
            <a:r>
              <a:rPr lang="en-C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baseline="30000" dirty="0" err="1"/>
              <a:t>th</a:t>
            </a:r>
            <a:r>
              <a:rPr lang="en-CA" dirty="0"/>
              <a:t> spatial component of the bivector of variables is a vector in 2-D model space (6 variables in total):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6384E09-9473-C2BB-6137-AC15806182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310552"/>
              </p:ext>
            </p:extLst>
          </p:nvPr>
        </p:nvGraphicFramePr>
        <p:xfrm>
          <a:off x="8935442" y="3101054"/>
          <a:ext cx="1919288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6360" imgH="253800" progId="Equation.DSMT4">
                  <p:embed/>
                </p:oleObj>
              </mc:Choice>
              <mc:Fallback>
                <p:oleObj name="Equation" r:id="rId6" imgW="1206360" imgH="2538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C62BCA7-3FF4-C0D4-E45C-ABDDF2B3A9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5442" y="3101054"/>
                        <a:ext cx="1919288" cy="423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0CA55FB-D191-EC42-3B9D-5DE810772E12}"/>
              </a:ext>
            </a:extLst>
          </p:cNvPr>
          <p:cNvSpPr txBox="1"/>
          <p:nvPr/>
        </p:nvSpPr>
        <p:spPr>
          <a:xfrm>
            <a:off x="7983056" y="3128319"/>
            <a:ext cx="952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 and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7A38742-E9B6-3A23-B2A0-A5A70A40FA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073195"/>
              </p:ext>
            </p:extLst>
          </p:nvPr>
        </p:nvGraphicFramePr>
        <p:xfrm>
          <a:off x="3425530" y="3864206"/>
          <a:ext cx="1752600" cy="636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95280" imgH="457200" progId="Equation.DSMT4">
                  <p:embed/>
                </p:oleObj>
              </mc:Choice>
              <mc:Fallback>
                <p:oleObj name="Equation" r:id="rId8" imgW="129528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5530" y="3864206"/>
                        <a:ext cx="1752600" cy="6361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8CD37B2F-EFCD-AE19-E739-50C4FAF6D7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401008"/>
              </p:ext>
            </p:extLst>
          </p:nvPr>
        </p:nvGraphicFramePr>
        <p:xfrm>
          <a:off x="6163572" y="3842705"/>
          <a:ext cx="1081064" cy="679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36600" imgH="457200" progId="Equation.DSMT4">
                  <p:embed/>
                </p:oleObj>
              </mc:Choice>
              <mc:Fallback>
                <p:oleObj name="Equation" r:id="rId10" imgW="73660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3572" y="3842705"/>
                        <a:ext cx="1081064" cy="6791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3530EAE-82B1-99CB-9DEE-4425E34253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973869"/>
              </p:ext>
            </p:extLst>
          </p:nvPr>
        </p:nvGraphicFramePr>
        <p:xfrm>
          <a:off x="933734" y="3700573"/>
          <a:ext cx="1472009" cy="963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17440" imgH="685800" progId="Equation.DSMT4">
                  <p:embed/>
                </p:oleObj>
              </mc:Choice>
              <mc:Fallback>
                <p:oleObj name="Equation" r:id="rId12" imgW="1117440" imgH="685800" progId="Equation.DSMT4">
                  <p:embed/>
                  <p:pic>
                    <p:nvPicPr>
                      <p:cNvPr id="0" name="Object 9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734" y="3700573"/>
                        <a:ext cx="1472009" cy="9633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ABA23958-E05E-3DA7-9F61-51A693F52D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832221"/>
              </p:ext>
            </p:extLst>
          </p:nvPr>
        </p:nvGraphicFramePr>
        <p:xfrm>
          <a:off x="8241820" y="3854556"/>
          <a:ext cx="1284104" cy="655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89000" imgH="457200" progId="Equation.DSMT4">
                  <p:embed/>
                </p:oleObj>
              </mc:Choice>
              <mc:Fallback>
                <p:oleObj name="Equation" r:id="rId14" imgW="88900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820" y="3854556"/>
                        <a:ext cx="1284104" cy="6554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0AC6FF1-8C85-BBBC-EAF9-7391B7D67B56}"/>
              </a:ext>
            </a:extLst>
          </p:cNvPr>
          <p:cNvSpPr txBox="1"/>
          <p:nvPr/>
        </p:nvSpPr>
        <p:spPr>
          <a:xfrm>
            <a:off x="1014336" y="4687617"/>
            <a:ext cx="1391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Density matrix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D25E26-486B-19BB-8EEF-CACF7D3D0020}"/>
              </a:ext>
            </a:extLst>
          </p:cNvPr>
          <p:cNvSpPr txBox="1"/>
          <p:nvPr/>
        </p:nvSpPr>
        <p:spPr>
          <a:xfrm>
            <a:off x="3606126" y="4687617"/>
            <a:ext cx="1391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Bulk modulus matrix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5B3BDD-9346-0E6A-292D-70E1CA9D37C9}"/>
              </a:ext>
            </a:extLst>
          </p:cNvPr>
          <p:cNvSpPr txBox="1"/>
          <p:nvPr/>
        </p:nvSpPr>
        <p:spPr>
          <a:xfrm>
            <a:off x="5889169" y="4687617"/>
            <a:ext cx="1586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Shear modulus matrix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5E5E93-A6ED-A71D-EB96-6BEBC7A44CAF}"/>
              </a:ext>
            </a:extLst>
          </p:cNvPr>
          <p:cNvSpPr txBox="1"/>
          <p:nvPr/>
        </p:nvSpPr>
        <p:spPr>
          <a:xfrm>
            <a:off x="8090778" y="4687617"/>
            <a:ext cx="1586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Inverse mobility</a:t>
            </a:r>
          </a:p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matrix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49536-42AA-2DED-7116-75D93EEBD4AB}"/>
              </a:ext>
            </a:extLst>
          </p:cNvPr>
          <p:cNvSpPr txBox="1"/>
          <p:nvPr/>
        </p:nvSpPr>
        <p:spPr>
          <a:xfrm>
            <a:off x="10123524" y="4205873"/>
            <a:ext cx="1586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Fluid mobility: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231E266-2AF4-AB0A-5AD4-9A581BF35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069469"/>
              </p:ext>
            </p:extLst>
          </p:nvPr>
        </p:nvGraphicFramePr>
        <p:xfrm>
          <a:off x="10515798" y="4606178"/>
          <a:ext cx="6778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69800" imgH="419040" progId="Equation.DSMT4">
                  <p:embed/>
                </p:oleObj>
              </mc:Choice>
              <mc:Fallback>
                <p:oleObj name="Equation" r:id="rId16" imgW="469800" imgH="41904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ABA23958-E05E-3DA7-9F61-51A693F52D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15798" y="4606178"/>
                        <a:ext cx="677863" cy="600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E6A5F56-CCDB-578F-9C30-BB09B6940D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626674"/>
              </p:ext>
            </p:extLst>
          </p:nvPr>
        </p:nvGraphicFramePr>
        <p:xfrm>
          <a:off x="10321304" y="5868080"/>
          <a:ext cx="11906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25480" imgH="203040" progId="Equation.DSMT4">
                  <p:embed/>
                </p:oleObj>
              </mc:Choice>
              <mc:Fallback>
                <p:oleObj name="Equation" r:id="rId18" imgW="825480" imgH="2030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231E266-2AF4-AB0A-5AD4-9A581BF350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1304" y="5868080"/>
                        <a:ext cx="1190625" cy="292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91D6598-4CFD-C8A5-C67D-9F55CB7B566A}"/>
              </a:ext>
            </a:extLst>
          </p:cNvPr>
          <p:cNvSpPr txBox="1"/>
          <p:nvPr/>
        </p:nvSpPr>
        <p:spPr>
          <a:xfrm>
            <a:off x="10237700" y="5387683"/>
            <a:ext cx="1365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Darcy law: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D51ED-06AC-C6C5-D904-731775A51A33}"/>
              </a:ext>
            </a:extLst>
          </p:cNvPr>
          <p:cNvSpPr/>
          <p:nvPr/>
        </p:nvSpPr>
        <p:spPr>
          <a:xfrm>
            <a:off x="10123524" y="4114800"/>
            <a:ext cx="1586187" cy="22415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C00000"/>
                </a:solidFill>
              </a:ln>
              <a:noFill/>
            </a:endParaRPr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D968461A-1B09-276E-26E2-2B3CF58416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333010"/>
              </p:ext>
            </p:extLst>
          </p:nvPr>
        </p:nvGraphicFramePr>
        <p:xfrm>
          <a:off x="2803229" y="5379587"/>
          <a:ext cx="948963" cy="354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622080" imgH="228600" progId="Equation.DSMT4">
                  <p:embed/>
                </p:oleObj>
              </mc:Choice>
              <mc:Fallback>
                <p:oleObj name="Equation" r:id="rId20" imgW="622080" imgH="228600" progId="Equation.DSMT4">
                  <p:embed/>
                  <p:pic>
                    <p:nvPicPr>
                      <p:cNvPr id="0" name="Object 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3229" y="5379587"/>
                        <a:ext cx="948963" cy="3541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625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12377"/>
            <a:ext cx="10355463" cy="998723"/>
          </a:xfrm>
        </p:spPr>
        <p:txBody>
          <a:bodyPr>
            <a:normAutofit/>
          </a:bodyPr>
          <a:lstStyle/>
          <a:p>
            <a:r>
              <a:rPr lang="en-CA" sz="3200" dirty="0"/>
              <a:t>Relations of generalized coordinates to actual displacements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4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28057"/>
            <a:ext cx="9231088" cy="154249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Our second GLS variable is often called “fluid content” and denoted </a:t>
            </a:r>
            <a:r>
              <a:rPr lang="en-US" sz="2000" i="1" dirty="0">
                <a:latin typeface="Symbol" panose="05050102010706020507" pitchFamily="18" charset="2"/>
              </a:rPr>
              <a:t>x</a:t>
            </a:r>
            <a:r>
              <a:rPr lang="en-US" sz="2000" dirty="0"/>
              <a:t>:</a:t>
            </a:r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/>
              <a:t>From these vectors of displacements and dilatations, the displacements and dilatation of the solid and fluid phases are obtained by matrix products: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D3888476-CBC3-D3E0-D7FC-EB586E79B5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032355"/>
              </p:ext>
            </p:extLst>
          </p:nvPr>
        </p:nvGraphicFramePr>
        <p:xfrm>
          <a:off x="2123145" y="2873176"/>
          <a:ext cx="2103437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482400" progId="Equation.DSMT4">
                  <p:embed/>
                </p:oleObj>
              </mc:Choice>
              <mc:Fallback>
                <p:oleObj name="Equation" r:id="rId2" imgW="1307880" imgH="482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145" y="2873176"/>
                        <a:ext cx="2103437" cy="773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20AFACA9-961C-4A22-5F38-3D5904E1D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46097"/>
              </p:ext>
            </p:extLst>
          </p:nvPr>
        </p:nvGraphicFramePr>
        <p:xfrm>
          <a:off x="8610600" y="1203325"/>
          <a:ext cx="217011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82400" progId="Equation.DSMT4">
                  <p:embed/>
                </p:oleObj>
              </mc:Choice>
              <mc:Fallback>
                <p:oleObj name="Equation" r:id="rId4" imgW="135864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1203325"/>
                        <a:ext cx="2170112" cy="676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6C89156-5853-471B-E456-E4A972128B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898840"/>
              </p:ext>
            </p:extLst>
          </p:nvPr>
        </p:nvGraphicFramePr>
        <p:xfrm>
          <a:off x="5060594" y="2947024"/>
          <a:ext cx="1471449" cy="773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482600" progId="Equation.DSMT4">
                  <p:embed/>
                </p:oleObj>
              </mc:Choice>
              <mc:Fallback>
                <p:oleObj name="Equation" r:id="rId6" imgW="914400" imgH="48260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D3888476-CBC3-D3E0-D7FC-EB586E79B5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594" y="2947024"/>
                        <a:ext cx="1471449" cy="7736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30A2C745-ACB8-D6C0-FB91-44E41D371491}"/>
              </a:ext>
            </a:extLst>
          </p:cNvPr>
          <p:cNvSpPr txBox="1"/>
          <p:nvPr/>
        </p:nvSpPr>
        <p:spPr>
          <a:xfrm>
            <a:off x="6691261" y="3075066"/>
            <a:ext cx="1393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, where matrix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CC3CC5-AEA5-86C0-F54D-77FA07A91F99}"/>
              </a:ext>
            </a:extLst>
          </p:cNvPr>
          <p:cNvSpPr txBox="1"/>
          <p:nvPr/>
        </p:nvSpPr>
        <p:spPr>
          <a:xfrm>
            <a:off x="4161012" y="307506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, </a:t>
            </a:r>
          </a:p>
        </p:txBody>
      </p:sp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14D8C556-C9A4-CEBC-C59E-35D3709E17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123078"/>
              </p:ext>
            </p:extLst>
          </p:nvPr>
        </p:nvGraphicFramePr>
        <p:xfrm>
          <a:off x="8300738" y="2932087"/>
          <a:ext cx="1394918" cy="690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27100" imgH="457200" progId="Equation.DSMT4">
                  <p:embed/>
                </p:oleObj>
              </mc:Choice>
              <mc:Fallback>
                <p:oleObj name="Equation" r:id="rId8" imgW="9271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0738" y="2932087"/>
                        <a:ext cx="1394918" cy="6904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912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Selections of matrix forms for material properties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5</a:t>
            </a:fld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93D4A9-6DCA-FC1C-FF59-FD0BBE91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28054"/>
            <a:ext cx="9399502" cy="447365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Among the above material-property matrices, only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and </a:t>
            </a:r>
            <a:r>
              <a:rPr lang="en-US" sz="2000" b="1" dirty="0">
                <a:latin typeface="Symbol" panose="05050102010706020507" pitchFamily="18" charset="2"/>
              </a:rPr>
              <a:t>r</a:t>
            </a:r>
            <a:r>
              <a:rPr lang="en-US" sz="2000" dirty="0"/>
              <a:t> require further comments (others are simply definitions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/>
              <a:t>, </a:t>
            </a:r>
            <a:r>
              <a:rPr lang="en-US" sz="2000" i="1" dirty="0">
                <a:latin typeface="Symbol" panose="05050102010706020507" pitchFamily="18" charset="2"/>
              </a:rPr>
              <a:t>m</a:t>
            </a:r>
            <a:r>
              <a:rPr lang="en-US" sz="2000" dirty="0"/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, </a:t>
            </a:r>
            <a:r>
              <a:rPr lang="en-US" sz="2000" i="1" dirty="0">
                <a:latin typeface="Symbol" panose="05050102010706020507" pitchFamily="18" charset="2"/>
              </a:rPr>
              <a:t>a</a:t>
            </a:r>
            <a:r>
              <a:rPr lang="en-US" sz="2000" dirty="0"/>
              <a:t>,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)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solidFill>
                  <a:srgbClr val="7030A0"/>
                </a:solidFill>
              </a:rPr>
              <a:t>In matrices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7030A0"/>
                </a:solidFill>
              </a:rPr>
              <a:t> and </a:t>
            </a:r>
            <a:r>
              <a:rPr lang="en-US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r</a:t>
            </a:r>
            <a:r>
              <a:rPr lang="en-US" sz="2000" dirty="0">
                <a:solidFill>
                  <a:srgbClr val="7030A0"/>
                </a:solidFill>
              </a:rPr>
              <a:t>,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the off-diagonal elements are negative</a:t>
            </a:r>
            <a:r>
              <a:rPr lang="en-US" sz="2000" dirty="0"/>
              <a:t>. Why?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The general answer is in the following observations: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Note the meaning of matrix expressions for energy, for example: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  <a:p>
            <a:pPr>
              <a:spcBef>
                <a:spcPts val="600"/>
              </a:spcBef>
            </a:pPr>
            <a:endParaRPr lang="en-US" sz="1800" dirty="0"/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diagonal elements represent the values of energy in the end-member cases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sz="1800" dirty="0"/>
              <a:t>or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en-US" sz="1800" dirty="0"/>
              <a:t>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The variables are defined so that if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800" dirty="0">
                <a:cs typeface="Times New Roman" panose="02020603050405020304" pitchFamily="18" charset="0"/>
              </a:rPr>
              <a:t>and</a:t>
            </a:r>
            <a:r>
              <a:rPr lang="en-US" sz="1800" dirty="0"/>
              <a:t>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/>
              <a:t>are nonzero and of the same sign, then the resulting energy </a:t>
            </a:r>
            <a:r>
              <a:rPr lang="en-US" sz="1800" u="sng" dirty="0"/>
              <a:t>is lower</a:t>
            </a:r>
            <a:r>
              <a:rPr lang="en-US" sz="1800" dirty="0"/>
              <a:t>  (because of the negative -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1800" dirty="0"/>
              <a:t>) than the sum of energies due to the variables alone.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800" dirty="0"/>
              <a:t>Thus, from energy standpoint, </a:t>
            </a:r>
            <a:r>
              <a:rPr lang="en-US" sz="1800" dirty="0">
                <a:solidFill>
                  <a:srgbClr val="7030A0"/>
                </a:solidFill>
              </a:rPr>
              <a:t>the system will prefer deformations with nonzero values of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800" dirty="0">
                <a:solidFill>
                  <a:srgbClr val="7030A0"/>
                </a:solidFill>
                <a:cs typeface="Times New Roman" panose="02020603050405020304" pitchFamily="18" charset="0"/>
              </a:rPr>
              <a:t>and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7030A0"/>
                </a:solidFill>
              </a:rPr>
              <a:t>of the same sign</a:t>
            </a:r>
            <a:r>
              <a:rPr lang="en-US" sz="1800" dirty="0"/>
              <a:t>.</a:t>
            </a: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1EF1BB45-A7F5-DE64-62D6-722C4CE83A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628365"/>
              </p:ext>
            </p:extLst>
          </p:nvPr>
        </p:nvGraphicFramePr>
        <p:xfrm>
          <a:off x="3740378" y="2986278"/>
          <a:ext cx="3363913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720" imgH="393480" progId="Equation.DSMT4">
                  <p:embed/>
                </p:oleObj>
              </mc:Choice>
              <mc:Fallback>
                <p:oleObj name="Equation" r:id="rId2" imgW="2412720" imgH="393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2792A5C-8CFF-2FFC-92DB-8DDCB6F06E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378" y="2986278"/>
                        <a:ext cx="3363913" cy="557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7039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AD2D44B-B8D5-D087-DFAE-3CEAF1F1D5D5}"/>
              </a:ext>
            </a:extLst>
          </p:cNvPr>
          <p:cNvSpPr txBox="1">
            <a:spLocks/>
          </p:cNvSpPr>
          <p:nvPr/>
        </p:nvSpPr>
        <p:spPr>
          <a:xfrm>
            <a:off x="838198" y="3056314"/>
            <a:ext cx="9399502" cy="256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</a:lvl1pPr>
            <a:lvl2pPr marL="685800" lvl="1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n-US" dirty="0"/>
              <a:t>So, if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dirty="0"/>
              <a:t>(pore fluid not moving relative to the rock),                                    . This means that </a:t>
            </a:r>
            <a:r>
              <a:rPr lang="en-US" i="1" dirty="0">
                <a:solidFill>
                  <a:srgbClr val="7030A0"/>
                </a:solidFill>
                <a:latin typeface="Symbol" panose="05050102010706020507" pitchFamily="18" charset="2"/>
              </a:rPr>
              <a:t>r</a:t>
            </a:r>
            <a:r>
              <a:rPr lang="en-US" dirty="0">
                <a:solidFill>
                  <a:srgbClr val="7030A0"/>
                </a:solidFill>
              </a:rPr>
              <a:t> is the density of the average rock</a:t>
            </a:r>
            <a:r>
              <a:rPr lang="en-US" dirty="0"/>
              <a:t>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dirty="0"/>
              <a:t>(rock is not moving), then                                                 , and therefore                            This is the </a:t>
            </a:r>
            <a:r>
              <a:rPr lang="en-US" dirty="0">
                <a:solidFill>
                  <a:srgbClr val="7030A0"/>
                </a:solidFill>
              </a:rPr>
              <a:t>definition of tortuosity </a:t>
            </a:r>
            <a:r>
              <a:rPr lang="en-US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/>
              <a:t>(ratio of the actual kinetic energy in a flow to the energy of its averaged macroscopic equivalent) </a:t>
            </a:r>
          </a:p>
          <a:p>
            <a:pPr lvl="1"/>
            <a:r>
              <a:rPr lang="en-US" dirty="0"/>
              <a:t>The third coefficient in term                      is merely a </a:t>
            </a:r>
            <a:r>
              <a:rPr lang="en-US" dirty="0" err="1"/>
              <a:t>Lagrangian</a:t>
            </a:r>
            <a:r>
              <a:rPr lang="en-US" dirty="0"/>
              <a:t> representation of </a:t>
            </a:r>
            <a:r>
              <a:rPr lang="en-US" dirty="0">
                <a:solidFill>
                  <a:srgbClr val="7030A0"/>
                </a:solidFill>
              </a:rPr>
              <a:t>the force exerted on a solid body</a:t>
            </a:r>
            <a:r>
              <a:rPr lang="en-US" dirty="0"/>
              <a:t> with coordinate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placed </a:t>
            </a:r>
            <a:r>
              <a:rPr lang="en-US" dirty="0"/>
              <a:t>within a fluid flowing at velocity        .             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90598" y="1480454"/>
            <a:ext cx="9399502" cy="852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Elements of the density matrix can be understood as follows: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This matrix means the following expression for kinetic energy: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  <a:p>
            <a:pPr marL="0" indent="0">
              <a:spcBef>
                <a:spcPts val="600"/>
              </a:spcBef>
              <a:buNone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Density matrix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6</a:t>
            </a:fld>
            <a:endParaRPr lang="en-CA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271E5E9-14DC-CF59-351A-7B8A27B9F3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5838" y="2281238"/>
          <a:ext cx="39084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06560" imgH="444240" progId="Equation.DSMT4">
                  <p:embed/>
                </p:oleObj>
              </mc:Choice>
              <mc:Fallback>
                <p:oleObj name="Equation" r:id="rId2" imgW="2806560" imgH="4442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271E5E9-14DC-CF59-351A-7B8A27B9F3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838" y="2281238"/>
                        <a:ext cx="3908425" cy="628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F7F2F3E-12F7-ED50-8682-C5EA141433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02994" y="3877601"/>
          <a:ext cx="238601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720" imgH="279360" progId="Equation.DSMT4">
                  <p:embed/>
                </p:oleObj>
              </mc:Choice>
              <mc:Fallback>
                <p:oleObj name="Equation" r:id="rId4" imgW="1485720" imgH="2793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1F7F2F3E-12F7-ED50-8682-C5EA141433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994" y="3877601"/>
                        <a:ext cx="2386012" cy="454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59D8D32-40E8-D3B0-D8AD-D5D604E506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4662" y="2945335"/>
          <a:ext cx="1785938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680" imgH="393480" progId="Equation.DSMT4">
                  <p:embed/>
                </p:oleObj>
              </mc:Choice>
              <mc:Fallback>
                <p:oleObj name="Equation" r:id="rId6" imgW="1282680" imgH="3934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59D8D32-40E8-D3B0-D8AD-D5D604E506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662" y="2945335"/>
                        <a:ext cx="1785938" cy="557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70757B8-DCAC-3F42-BD8D-24B7C2AC2A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11645" y="3749726"/>
          <a:ext cx="154940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4080" imgH="419040" progId="Equation.DSMT4">
                  <p:embed/>
                </p:oleObj>
              </mc:Choice>
              <mc:Fallback>
                <p:oleObj name="Equation" r:id="rId8" imgW="1054080" imgH="41904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70757B8-DCAC-3F42-BD8D-24B7C2AC2A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1645" y="3749726"/>
                        <a:ext cx="1549400" cy="627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BDC98D3-A97F-42D8-C60E-FC87C5E165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3432" y="4706680"/>
          <a:ext cx="100647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23600" imgH="279360" progId="Equation.DSMT4">
                  <p:embed/>
                </p:oleObj>
              </mc:Choice>
              <mc:Fallback>
                <p:oleObj name="Equation" r:id="rId10" imgW="723600" imgH="27936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6BDC98D3-A97F-42D8-C60E-FC87C5E165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432" y="4706680"/>
                        <a:ext cx="1006475" cy="395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ADB4710-D1E6-1D2B-5B20-C8515D9A6F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0050" y="3529048"/>
          <a:ext cx="16795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06360" imgH="253800" progId="Equation.DSMT4">
                  <p:embed/>
                </p:oleObj>
              </mc:Choice>
              <mc:Fallback>
                <p:oleObj name="Equation" r:id="rId12" imgW="1206360" imgH="25380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ADB4710-D1E6-1D2B-5B20-C8515D9A6F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050" y="3529048"/>
                        <a:ext cx="1679575" cy="360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D6691B08-FC1F-443D-D38A-EA4EE4FBE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962131"/>
              </p:ext>
            </p:extLst>
          </p:nvPr>
        </p:nvGraphicFramePr>
        <p:xfrm>
          <a:off x="9544263" y="5042719"/>
          <a:ext cx="28416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3040" imgH="228600" progId="Equation.DSMT4">
                  <p:embed/>
                </p:oleObj>
              </mc:Choice>
              <mc:Fallback>
                <p:oleObj name="Equation" r:id="rId14" imgW="203040" imgH="2286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D6691B08-FC1F-443D-D38A-EA4EE4FBE3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4263" y="5042719"/>
                        <a:ext cx="284163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74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438687"/>
            <a:ext cx="9399502" cy="998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Elements of the  bulk-modulus matrix                                     can also be understood by considering various experiments with porous rock. For static (time-independent) experiments, the applied stress </a:t>
            </a:r>
            <a:r>
              <a:rPr lang="en-US" sz="2000" i="1" dirty="0">
                <a:latin typeface="Symbol" panose="05050102010706020507" pitchFamily="18" charset="2"/>
              </a:rPr>
              <a:t>s</a:t>
            </a:r>
            <a:r>
              <a:rPr lang="en-US" sz="2000" dirty="0"/>
              <a:t>  and pore pressure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/>
              <a:t> are related to deformations as:</a:t>
            </a:r>
            <a:r>
              <a:rPr lang="en-US" sz="1800" dirty="0"/>
              <a:t>                  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Elastic parameters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7</a:t>
            </a:fld>
            <a:endParaRPr lang="en-CA" dirty="0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EA9A2960-4574-C8A4-2C6D-85E896DE70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849755"/>
              </p:ext>
            </p:extLst>
          </p:nvPr>
        </p:nvGraphicFramePr>
        <p:xfrm>
          <a:off x="5359434" y="1162388"/>
          <a:ext cx="1752600" cy="636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95280" imgH="457200" progId="Equation.DSMT4">
                  <p:embed/>
                </p:oleObj>
              </mc:Choice>
              <mc:Fallback>
                <p:oleObj name="Equation" r:id="rId2" imgW="1295280" imgH="4572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7A38742-E9B6-3A23-B2A0-A5A70A40FA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434" y="1162388"/>
                        <a:ext cx="1752600" cy="6361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5A2D4D2-7BFE-DB0A-829F-DA25E1423014}"/>
              </a:ext>
            </a:extLst>
          </p:cNvPr>
          <p:cNvSpPr txBox="1">
            <a:spLocks/>
          </p:cNvSpPr>
          <p:nvPr/>
        </p:nvSpPr>
        <p:spPr>
          <a:xfrm>
            <a:off x="974540" y="3642120"/>
            <a:ext cx="9945707" cy="26818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Bef>
                <a:spcPts val="600"/>
              </a:spcBef>
              <a:buNone/>
            </a:pPr>
            <a:r>
              <a:rPr lang="en-US" sz="1800" dirty="0"/>
              <a:t>where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Under ‘undrained’ compression  (zero pore flow, sealed sample, </a:t>
            </a:r>
            <a:r>
              <a:rPr lang="en-US" sz="1800" i="1" dirty="0">
                <a:latin typeface="Symbol" panose="05050102010706020507" pitchFamily="18" charset="2"/>
              </a:rPr>
              <a:t>x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sz="1800" dirty="0"/>
              <a:t>),                    ,  and therefore 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7030A0"/>
                </a:solidFill>
              </a:rPr>
              <a:t> is the ‘undrained’ modulus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Under ‘drained’ compression (zero pore pressure variation, pores freely communicating with the outside space,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0),               </a:t>
            </a:r>
            <a:r>
              <a:rPr lang="en-US" sz="1800" dirty="0"/>
              <a:t>, and therefore </a:t>
            </a:r>
            <a:r>
              <a:rPr lang="en-US" sz="1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solidFill>
                  <a:srgbClr val="7030A0"/>
                </a:solidFill>
              </a:rPr>
              <a:t> is called the ‘drained’ modulus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Under the same drained conditions,             , and therefore </a:t>
            </a:r>
            <a:r>
              <a:rPr lang="en-US" sz="1800" dirty="0">
                <a:solidFill>
                  <a:srgbClr val="7030A0"/>
                </a:solidFill>
              </a:rPr>
              <a:t>the </a:t>
            </a:r>
            <a:r>
              <a:rPr lang="en-US" sz="1800" dirty="0" err="1">
                <a:solidFill>
                  <a:srgbClr val="7030A0"/>
                </a:solidFill>
              </a:rPr>
              <a:t>Biot</a:t>
            </a:r>
            <a:r>
              <a:rPr lang="en-US" sz="1800" dirty="0">
                <a:solidFill>
                  <a:srgbClr val="7030A0"/>
                </a:solidFill>
              </a:rPr>
              <a:t>-Willis parameter can be measured experimentally as ratio                 </a:t>
            </a:r>
            <a:r>
              <a:rPr lang="en-US" sz="1800" dirty="0"/>
              <a:t> .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6DA954EE-75F2-E997-E170-1FE2DEB802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163170"/>
              </p:ext>
            </p:extLst>
          </p:nvPr>
        </p:nvGraphicFramePr>
        <p:xfrm>
          <a:off x="1926840" y="2519398"/>
          <a:ext cx="1344507" cy="686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457200" progId="Equation.DSMT4">
                  <p:embed/>
                </p:oleObj>
              </mc:Choice>
              <mc:Fallback>
                <p:oleObj name="Equation" r:id="rId4" imgW="9271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6840" y="2519398"/>
                        <a:ext cx="1344507" cy="6862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92A800C-F029-BEBC-EC38-09F8EFC4ACD9}"/>
              </a:ext>
            </a:extLst>
          </p:cNvPr>
          <p:cNvSpPr txBox="1"/>
          <p:nvPr/>
        </p:nvSpPr>
        <p:spPr>
          <a:xfrm>
            <a:off x="3330729" y="2705679"/>
            <a:ext cx="142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, and inverse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BD84667-D0D8-CAB6-45AC-61FA91FDDF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880049"/>
              </p:ext>
            </p:extLst>
          </p:nvPr>
        </p:nvGraphicFramePr>
        <p:xfrm>
          <a:off x="4734619" y="2551790"/>
          <a:ext cx="1342850" cy="68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9000" imgH="457200" progId="Equation.DSMT4">
                  <p:embed/>
                </p:oleObj>
              </mc:Choice>
              <mc:Fallback>
                <p:oleObj name="Equation" r:id="rId6" imgW="889000" imgH="457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4619" y="2551790"/>
                        <a:ext cx="1342850" cy="685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6B23515F-2CFF-EB1A-2AFA-020386659714}"/>
              </a:ext>
            </a:extLst>
          </p:cNvPr>
          <p:cNvSpPr txBox="1"/>
          <p:nvPr/>
        </p:nvSpPr>
        <p:spPr>
          <a:xfrm>
            <a:off x="6214953" y="2681940"/>
            <a:ext cx="2042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/>
              <a:t>, where compliance matrix</a:t>
            </a:r>
          </a:p>
        </p:txBody>
      </p:sp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469417E5-AFC7-41A0-1A33-298D9731B5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348601"/>
              </p:ext>
            </p:extLst>
          </p:nvPr>
        </p:nvGraphicFramePr>
        <p:xfrm>
          <a:off x="8257212" y="2599016"/>
          <a:ext cx="2743200" cy="708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14500" imgH="482600" progId="Equation.DSMT4">
                  <p:embed/>
                </p:oleObj>
              </mc:Choice>
              <mc:Fallback>
                <p:oleObj name="Equation" r:id="rId8" imgW="1714500" imgH="482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7212" y="2599016"/>
                        <a:ext cx="2743200" cy="7084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98854D34-41F7-3E35-CF72-2601F9A0E2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175778"/>
              </p:ext>
            </p:extLst>
          </p:nvPr>
        </p:nvGraphicFramePr>
        <p:xfrm>
          <a:off x="2337721" y="3547545"/>
          <a:ext cx="2181728" cy="532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62100" imgH="393700" progId="Equation.DSMT4">
                  <p:embed/>
                </p:oleObj>
              </mc:Choice>
              <mc:Fallback>
                <p:oleObj name="Equation" r:id="rId10" imgW="1562100" imgH="3937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7721" y="3547545"/>
                        <a:ext cx="2181728" cy="5324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D6E05A3D-B65A-0809-5099-9EDAC16DD5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737779"/>
              </p:ext>
            </p:extLst>
          </p:nvPr>
        </p:nvGraphicFramePr>
        <p:xfrm>
          <a:off x="8421383" y="4260025"/>
          <a:ext cx="86518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880" imgH="228600" progId="Equation.DSMT4">
                  <p:embed/>
                </p:oleObj>
              </mc:Choice>
              <mc:Fallback>
                <p:oleObj name="Equation" r:id="rId12" imgW="596880" imgH="22860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6DA954EE-75F2-E997-E170-1FE2DEB802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1383" y="4260025"/>
                        <a:ext cx="865188" cy="342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F3611DD1-1BC3-1CDB-74B8-EFFF5275F6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071214"/>
              </p:ext>
            </p:extLst>
          </p:nvPr>
        </p:nvGraphicFramePr>
        <p:xfrm>
          <a:off x="3811388" y="4951699"/>
          <a:ext cx="787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20560" imgH="431640" progId="Equation.DSMT4">
                  <p:embed/>
                </p:oleObj>
              </mc:Choice>
              <mc:Fallback>
                <p:oleObj name="Equation" r:id="rId14" imgW="520560" imgH="43164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BD84667-D0D8-CAB6-45AC-61FA91FDDF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1388" y="4951699"/>
                        <a:ext cx="787400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2E527A41-41B8-93E5-5D70-73BC6B83D1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039198"/>
              </p:ext>
            </p:extLst>
          </p:nvPr>
        </p:nvGraphicFramePr>
        <p:xfrm>
          <a:off x="4976522" y="5747580"/>
          <a:ext cx="859044" cy="64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09600" imgH="457200" progId="Equation.DSMT4">
                  <p:embed/>
                </p:oleObj>
              </mc:Choice>
              <mc:Fallback>
                <p:oleObj name="Equation" r:id="rId16" imgW="609600" imgH="457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522" y="5747580"/>
                        <a:ext cx="859044" cy="6475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371F56AA-B609-DD8E-15DF-B99ED331F4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189812"/>
              </p:ext>
            </p:extLst>
          </p:nvPr>
        </p:nvGraphicFramePr>
        <p:xfrm>
          <a:off x="5111092" y="5558977"/>
          <a:ext cx="591557" cy="273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69696" imgH="203112" progId="Equation.DSMT4">
                  <p:embed/>
                </p:oleObj>
              </mc:Choice>
              <mc:Fallback>
                <p:oleObj name="Equation" r:id="rId18" imgW="469696" imgH="203112" progId="Equation.DSMT4">
                  <p:embed/>
                  <p:pic>
                    <p:nvPicPr>
                      <p:cNvPr id="0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092" y="5558977"/>
                        <a:ext cx="591557" cy="2732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646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438688"/>
            <a:ext cx="9399502" cy="123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 err="1"/>
              <a:t>Skempton</a:t>
            </a:r>
            <a:r>
              <a:rPr lang="en-US" sz="2000" dirty="0"/>
              <a:t> coefficients are important ratios of experimental observations useful for obtaining </a:t>
            </a:r>
            <a:r>
              <a:rPr lang="en-US" sz="2000" dirty="0" err="1"/>
              <a:t>poroelastic</a:t>
            </a:r>
            <a:r>
              <a:rPr lang="en-US" sz="2000" dirty="0"/>
              <a:t> moduli</a:t>
            </a:r>
          </a:p>
          <a:p>
            <a:pPr lvl="1">
              <a:spcBef>
                <a:spcPts val="600"/>
              </a:spcBef>
            </a:pPr>
            <a:r>
              <a:rPr lang="en-US" sz="1800" dirty="0" err="1">
                <a:solidFill>
                  <a:srgbClr val="7030A0"/>
                </a:solidFill>
              </a:rPr>
              <a:t>Skempton</a:t>
            </a:r>
            <a:r>
              <a:rPr lang="en-US" sz="1800" dirty="0">
                <a:solidFill>
                  <a:srgbClr val="7030A0"/>
                </a:solidFill>
              </a:rPr>
              <a:t> A  </a:t>
            </a:r>
            <a:r>
              <a:rPr lang="en-US" sz="1800" dirty="0"/>
              <a:t>is the same as </a:t>
            </a:r>
            <a:r>
              <a:rPr lang="en-US" sz="1800" dirty="0" err="1"/>
              <a:t>Biot</a:t>
            </a:r>
            <a:r>
              <a:rPr lang="en-US" sz="1800" dirty="0"/>
              <a:t>-Willis </a:t>
            </a:r>
            <a:r>
              <a:rPr lang="en-US" sz="1800" i="1" dirty="0">
                <a:latin typeface="Symbol" panose="05050102010706020507" pitchFamily="18" charset="2"/>
              </a:rPr>
              <a:t>a</a:t>
            </a:r>
            <a:r>
              <a:rPr lang="en-US" sz="1800" dirty="0"/>
              <a:t> -- ratio of change of fluid content to rock volume change </a:t>
            </a:r>
            <a:r>
              <a:rPr lang="en-US" sz="1800" dirty="0">
                <a:solidFill>
                  <a:srgbClr val="7030A0"/>
                </a:solidFill>
              </a:rPr>
              <a:t>under drained condition: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 err="1"/>
              <a:t>Skempton</a:t>
            </a:r>
            <a:r>
              <a:rPr lang="en-CA" sz="3200" dirty="0"/>
              <a:t> coefficients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8</a:t>
            </a:fld>
            <a:endParaRPr lang="en-CA" dirty="0"/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2E527A41-41B8-93E5-5D70-73BC6B83D1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35655"/>
              </p:ext>
            </p:extLst>
          </p:nvPr>
        </p:nvGraphicFramePr>
        <p:xfrm>
          <a:off x="4721225" y="2512762"/>
          <a:ext cx="13747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80" imgH="457200" progId="Equation.DSMT4">
                  <p:embed/>
                </p:oleObj>
              </mc:Choice>
              <mc:Fallback>
                <p:oleObj name="Equation" r:id="rId2" imgW="863280" imgH="45720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2E527A41-41B8-93E5-5D70-73BC6B83D1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1225" y="2512762"/>
                        <a:ext cx="1374775" cy="7318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7BFD-954F-B2CD-1389-90C8208FC1E3}"/>
              </a:ext>
            </a:extLst>
          </p:cNvPr>
          <p:cNvSpPr txBox="1">
            <a:spLocks/>
          </p:cNvSpPr>
          <p:nvPr/>
        </p:nvSpPr>
        <p:spPr>
          <a:xfrm>
            <a:off x="948557" y="3256095"/>
            <a:ext cx="9399502" cy="889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800" dirty="0" err="1">
                <a:solidFill>
                  <a:srgbClr val="7030A0"/>
                </a:solidFill>
              </a:rPr>
              <a:t>Skempton</a:t>
            </a:r>
            <a:r>
              <a:rPr lang="en-US" sz="1800" dirty="0">
                <a:solidFill>
                  <a:srgbClr val="7030A0"/>
                </a:solidFill>
              </a:rPr>
              <a:t> B  is </a:t>
            </a:r>
            <a:r>
              <a:rPr lang="en-CA" sz="1800" dirty="0"/>
              <a:t>the ratio of the induced pore pressure to the change of stress loading </a:t>
            </a:r>
            <a:r>
              <a:rPr lang="en-CA" sz="1800" dirty="0">
                <a:solidFill>
                  <a:srgbClr val="7030A0"/>
                </a:solidFill>
              </a:rPr>
              <a:t>under undrained condition</a:t>
            </a:r>
            <a:endParaRPr lang="en-US" sz="1800" dirty="0">
              <a:solidFill>
                <a:srgbClr val="7030A0"/>
              </a:solidFill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81604E8-30B5-E7A8-1060-4D303ED989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214412"/>
              </p:ext>
            </p:extLst>
          </p:nvPr>
        </p:nvGraphicFramePr>
        <p:xfrm>
          <a:off x="4449522" y="3811002"/>
          <a:ext cx="1609708" cy="701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457200" progId="Equation.DSMT4">
                  <p:embed/>
                </p:oleObj>
              </mc:Choice>
              <mc:Fallback>
                <p:oleObj name="Equation" r:id="rId4" imgW="1054080" imgH="45720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2E527A41-41B8-93E5-5D70-73BC6B83D1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522" y="3811002"/>
                        <a:ext cx="1609708" cy="7013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A0BE38-680F-B0F6-1117-8010F4839F9E}"/>
              </a:ext>
            </a:extLst>
          </p:cNvPr>
          <p:cNvSpPr txBox="1">
            <a:spLocks/>
          </p:cNvSpPr>
          <p:nvPr/>
        </p:nvSpPr>
        <p:spPr>
          <a:xfrm>
            <a:off x="948557" y="4657037"/>
            <a:ext cx="9399502" cy="52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CA" sz="2000" dirty="0"/>
              <a:t>These relations give a way to measure </a:t>
            </a:r>
            <a:r>
              <a:rPr lang="en-CA" sz="2000" dirty="0" err="1"/>
              <a:t>poroelastic</a:t>
            </a:r>
            <a:r>
              <a:rPr lang="en-CA" sz="2000" dirty="0"/>
              <a:t> modulus </a:t>
            </a:r>
            <a:r>
              <a:rPr lang="en-C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CA" sz="2000" dirty="0"/>
              <a:t>:</a:t>
            </a:r>
            <a:endParaRPr lang="en-US" sz="20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1F08A35-DB03-3816-51B8-5210059023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92848"/>
              </p:ext>
            </p:extLst>
          </p:nvPr>
        </p:nvGraphicFramePr>
        <p:xfrm>
          <a:off x="4614692" y="5181600"/>
          <a:ext cx="10668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393480" progId="Equation.DSMT4">
                  <p:embed/>
                </p:oleObj>
              </mc:Choice>
              <mc:Fallback>
                <p:oleObj name="Equation" r:id="rId6" imgW="698400" imgH="393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81604E8-30B5-E7A8-1060-4D303ED989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4692" y="5181600"/>
                        <a:ext cx="1066800" cy="603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645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374890"/>
            <a:ext cx="9614340" cy="920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To find </a:t>
            </a:r>
            <a:r>
              <a:rPr lang="en-US" sz="2000" dirty="0">
                <a:solidFill>
                  <a:srgbClr val="7030A0"/>
                </a:solidFill>
              </a:rPr>
              <a:t>the elastic modulus of the material of solid matrix </a:t>
            </a:r>
            <a:r>
              <a:rPr lang="en-US" sz="2000" dirty="0"/>
              <a:t>(“solid grains”), again consider drained experiment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sz="2000" dirty="0"/>
              <a:t>) and look at the expansion of the solid and fluid:  </a:t>
            </a: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Elastic parameters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9</a:t>
            </a:fld>
            <a:endParaRPr lang="en-C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2A800C-F029-BEBC-EC38-09F8EFC4ACD9}"/>
              </a:ext>
            </a:extLst>
          </p:cNvPr>
          <p:cNvSpPr txBox="1"/>
          <p:nvPr/>
        </p:nvSpPr>
        <p:spPr>
          <a:xfrm>
            <a:off x="5876616" y="2353333"/>
            <a:ext cx="142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, and therefore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6EC564B-2A81-BB30-BF08-F454CB2A36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395129"/>
              </p:ext>
            </p:extLst>
          </p:nvPr>
        </p:nvGraphicFramePr>
        <p:xfrm>
          <a:off x="2625964" y="2172262"/>
          <a:ext cx="2825272" cy="727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92300" imgH="482600" progId="Equation.DSMT4">
                  <p:embed/>
                </p:oleObj>
              </mc:Choice>
              <mc:Fallback>
                <p:oleObj name="Equation" r:id="rId2" imgW="1892300" imgH="482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5964" y="2172262"/>
                        <a:ext cx="2825272" cy="7277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79C117E-F2CF-D124-B1C1-043011A9DE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384716"/>
              </p:ext>
            </p:extLst>
          </p:nvPr>
        </p:nvGraphicFramePr>
        <p:xfrm>
          <a:off x="7514920" y="2228160"/>
          <a:ext cx="1420953" cy="650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431613" progId="Equation.DSMT4">
                  <p:embed/>
                </p:oleObj>
              </mc:Choice>
              <mc:Fallback>
                <p:oleObj name="Equation" r:id="rId4" imgW="1002865" imgH="4316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4920" y="2228160"/>
                        <a:ext cx="1420953" cy="6507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10EB3ED-F2F3-B810-3043-269728F59DA0}"/>
              </a:ext>
            </a:extLst>
          </p:cNvPr>
          <p:cNvSpPr txBox="1">
            <a:spLocks/>
          </p:cNvSpPr>
          <p:nvPr/>
        </p:nvSpPr>
        <p:spPr>
          <a:xfrm>
            <a:off x="948557" y="3050887"/>
            <a:ext cx="9614340" cy="76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Because the fluid exerts no pressure in this experiment, all stress s should be supported by the solid frame. Therefore,  the modulus of the material of the frame equals: </a:t>
            </a:r>
            <a:endParaRPr lang="en-US" sz="1800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9E2E70D-181B-5649-579D-230D3F0EA6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698230"/>
              </p:ext>
            </p:extLst>
          </p:nvPr>
        </p:nvGraphicFramePr>
        <p:xfrm>
          <a:off x="4642398" y="3694240"/>
          <a:ext cx="1001658" cy="623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2840" imgH="393480" progId="Equation.DSMT4">
                  <p:embed/>
                </p:oleObj>
              </mc:Choice>
              <mc:Fallback>
                <p:oleObj name="Equation" r:id="rId6" imgW="672840" imgH="3934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79C117E-F2CF-D124-B1C1-043011A9DE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2398" y="3694240"/>
                        <a:ext cx="1001658" cy="6233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5AEC7C3-F50A-6294-16C9-79DFEDBDEE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418497"/>
              </p:ext>
            </p:extLst>
          </p:nvPr>
        </p:nvGraphicFramePr>
        <p:xfrm>
          <a:off x="4752058" y="5057247"/>
          <a:ext cx="1061959" cy="69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10891" imgH="431613" progId="Equation.DSMT4">
                  <p:embed/>
                </p:oleObj>
              </mc:Choice>
              <mc:Fallback>
                <p:oleObj name="Equation" r:id="rId8" imgW="710891" imgH="43161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058" y="5057247"/>
                        <a:ext cx="1061959" cy="693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476D00-3356-F3B3-DEA8-3FD12C36F1F7}"/>
              </a:ext>
            </a:extLst>
          </p:cNvPr>
          <p:cNvSpPr txBox="1">
            <a:spLocks/>
          </p:cNvSpPr>
          <p:nvPr/>
        </p:nvSpPr>
        <p:spPr>
          <a:xfrm>
            <a:off x="948557" y="4487725"/>
            <a:ext cx="9614340" cy="701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… or conversely, the </a:t>
            </a:r>
            <a:r>
              <a:rPr lang="en-US" sz="2000" dirty="0" err="1"/>
              <a:t>Biot</a:t>
            </a:r>
            <a:r>
              <a:rPr lang="en-US" sz="2000" dirty="0"/>
              <a:t>-Willis parameter is determined from the ratio of the modulus of the empty porous matrix to the modulus of its material</a:t>
            </a:r>
            <a:endParaRPr lang="en-US" sz="18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B0254C-3806-D9EE-BD40-806BAA9B565F}"/>
              </a:ext>
            </a:extLst>
          </p:cNvPr>
          <p:cNvSpPr txBox="1">
            <a:spLocks/>
          </p:cNvSpPr>
          <p:nvPr/>
        </p:nvSpPr>
        <p:spPr>
          <a:xfrm>
            <a:off x="948557" y="5760696"/>
            <a:ext cx="4504637" cy="439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>
                <a:solidFill>
                  <a:srgbClr val="7030A0"/>
                </a:solidFill>
              </a:rPr>
              <a:t>From these relations, </a:t>
            </a:r>
            <a:r>
              <a:rPr lang="en-US" sz="2000" i="1" dirty="0">
                <a:solidFill>
                  <a:srgbClr val="7030A0"/>
                </a:solidFill>
                <a:latin typeface="Symbol" panose="05050102010706020507" pitchFamily="18" charset="2"/>
              </a:rPr>
              <a:t>a</a:t>
            </a:r>
            <a:r>
              <a:rPr lang="en-US" sz="2000" dirty="0">
                <a:solidFill>
                  <a:srgbClr val="7030A0"/>
                </a:solidFill>
              </a:rPr>
              <a:t> must satisfy:</a:t>
            </a:r>
            <a:endParaRPr lang="en-US" sz="1800" dirty="0">
              <a:solidFill>
                <a:srgbClr val="7030A0"/>
              </a:solidFill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80BFC874-ACC7-8F5E-AA23-E2AA8FAD21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953460"/>
              </p:ext>
            </p:extLst>
          </p:nvPr>
        </p:nvGraphicFramePr>
        <p:xfrm>
          <a:off x="5213350" y="5805576"/>
          <a:ext cx="88265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83920" imgH="203040" progId="Equation.DSMT4">
                  <p:embed/>
                </p:oleObj>
              </mc:Choice>
              <mc:Fallback>
                <p:oleObj name="Equation" r:id="rId10" imgW="583920" imgH="20304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5AEC7C3-F50A-6294-16C9-79DFEDBDEE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5805576"/>
                        <a:ext cx="882650" cy="330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4095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374889"/>
            <a:ext cx="9614340" cy="133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To find </a:t>
            </a:r>
            <a:r>
              <a:rPr lang="en-US" sz="2000" dirty="0">
                <a:solidFill>
                  <a:srgbClr val="7030A0"/>
                </a:solidFill>
              </a:rPr>
              <a:t>the elastic modulus of the pore fluid </a:t>
            </a:r>
            <a:r>
              <a:rPr lang="en-US" sz="2000" dirty="0"/>
              <a:t>in matrix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, consider an experiment in which the rock frame and the fluid are held at equal pressures (</a:t>
            </a:r>
            <a:r>
              <a:rPr lang="en-US" sz="2000" i="1" dirty="0">
                <a:latin typeface="Symbol" panose="05050102010706020507" pitchFamily="18" charset="2"/>
              </a:rPr>
              <a:t>s</a:t>
            </a: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/>
              <a:t>).  This is an experiment with </a:t>
            </a:r>
            <a:r>
              <a:rPr lang="en-US" sz="2000" u="sng" dirty="0"/>
              <a:t>unjacketed</a:t>
            </a:r>
            <a:r>
              <a:rPr lang="en-US" sz="2000" dirty="0"/>
              <a:t> rock sample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Then, the deformations of the solid and fluid phases are:</a:t>
            </a: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Elastic parameters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err="1"/>
              <a:t>Biot’s</a:t>
            </a:r>
            <a:r>
              <a:rPr lang="en-CA" dirty="0"/>
              <a:t> </a:t>
            </a:r>
            <a:r>
              <a:rPr lang="en-CA" dirty="0" err="1"/>
              <a:t>poroelasticity</a:t>
            </a:r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10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476D00-3356-F3B3-DEA8-3FD12C36F1F7}"/>
              </a:ext>
            </a:extLst>
          </p:cNvPr>
          <p:cNvSpPr txBox="1">
            <a:spLocks/>
          </p:cNvSpPr>
          <p:nvPr/>
        </p:nvSpPr>
        <p:spPr>
          <a:xfrm>
            <a:off x="948557" y="4355303"/>
            <a:ext cx="9614340" cy="531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 err="1">
                <a:latin typeface="Symbol" panose="05050102010706020507" pitchFamily="18" charset="2"/>
              </a:rPr>
              <a:t>D</a:t>
            </a:r>
            <a:r>
              <a:rPr lang="en-US" sz="2000" i="1" baseline="-25000" dirty="0" err="1"/>
              <a:t>f</a:t>
            </a:r>
            <a:r>
              <a:rPr lang="en-US" sz="2000" dirty="0"/>
              <a:t> here should equal                   , and after some simplifications,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/>
              <a:t> can be expressed:</a:t>
            </a:r>
            <a:endParaRPr lang="en-US" sz="18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1398BA9-0D9B-A6FB-2CC1-83827C0A33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245603"/>
              </p:ext>
            </p:extLst>
          </p:nvPr>
        </p:nvGraphicFramePr>
        <p:xfrm>
          <a:off x="3868627" y="2780828"/>
          <a:ext cx="3805802" cy="1302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400" imgH="863280" progId="Equation.DSMT4">
                  <p:embed/>
                </p:oleObj>
              </mc:Choice>
              <mc:Fallback>
                <p:oleObj name="Equation" r:id="rId2" imgW="2552400" imgH="8632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8627" y="2780828"/>
                        <a:ext cx="3805802" cy="1302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4E38478-24D1-D525-E00D-0A26F109BA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81772"/>
              </p:ext>
            </p:extLst>
          </p:nvPr>
        </p:nvGraphicFramePr>
        <p:xfrm>
          <a:off x="3580759" y="4199554"/>
          <a:ext cx="915682" cy="701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641" imgH="444307" progId="Equation.DSMT4">
                  <p:embed/>
                </p:oleObj>
              </mc:Choice>
              <mc:Fallback>
                <p:oleObj name="Equation" r:id="rId4" imgW="596641" imgH="44430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0759" y="4199554"/>
                        <a:ext cx="915682" cy="7010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08A0D9F-E6F8-2842-F2E5-7F210969AE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561413"/>
              </p:ext>
            </p:extLst>
          </p:nvPr>
        </p:nvGraphicFramePr>
        <p:xfrm>
          <a:off x="4616210" y="5016074"/>
          <a:ext cx="1699530" cy="736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66337" imgH="444307" progId="Equation.DSMT4">
                  <p:embed/>
                </p:oleObj>
              </mc:Choice>
              <mc:Fallback>
                <p:oleObj name="Equation" r:id="rId6" imgW="1066337" imgH="44430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210" y="5016074"/>
                        <a:ext cx="1699530" cy="7369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167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374888"/>
            <a:ext cx="9829034" cy="3508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Gassmann’s equation (next slide) predicts the bulk modulus of fluid-saturated rock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/>
              <a:t>) from porosity </a:t>
            </a:r>
            <a:r>
              <a:rPr lang="en-US" sz="2000" i="1" dirty="0">
                <a:latin typeface="Symbol" panose="05050102010706020507" pitchFamily="18" charset="2"/>
              </a:rPr>
              <a:t>f</a:t>
            </a:r>
            <a:r>
              <a:rPr lang="en-US" sz="2000" dirty="0"/>
              <a:t> and the moduli of: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Solid grains 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Drained (empty) porous matrix 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Pore fluid (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/>
              <a:t>)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Because of the ability to use different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cs typeface="Times New Roman" panose="02020603050405020304" pitchFamily="18" charset="0"/>
              </a:rPr>
              <a:t> with the same rock frame</a:t>
            </a:r>
            <a:r>
              <a:rPr lang="en-US" sz="2000" dirty="0"/>
              <a:t>, this equation is often used for </a:t>
            </a:r>
            <a:r>
              <a:rPr lang="en-US" sz="2000" dirty="0">
                <a:solidFill>
                  <a:srgbClr val="7030A0"/>
                </a:solidFill>
              </a:rPr>
              <a:t>fluid substitution </a:t>
            </a:r>
            <a:r>
              <a:rPr lang="en-US" sz="2000" dirty="0"/>
              <a:t>(modeling the behavior of rock with different saturating fluids)</a:t>
            </a:r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/>
              <a:t>Gassmann’s equation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/>
              <a:t> =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latin typeface="Symbol" panose="05050102010706020507" pitchFamily="18" charset="2"/>
              </a:rPr>
              <a:t>f 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/>
              <a:t>is just one relation satisfied by </a:t>
            </a:r>
            <a:r>
              <a:rPr lang="en-US" sz="2000" dirty="0">
                <a:solidFill>
                  <a:srgbClr val="7030A0"/>
                </a:solidFill>
              </a:rPr>
              <a:t>the static (elastic) limit of </a:t>
            </a:r>
            <a:r>
              <a:rPr lang="en-US" sz="2000" dirty="0" err="1">
                <a:solidFill>
                  <a:srgbClr val="7030A0"/>
                </a:solidFill>
              </a:rPr>
              <a:t>Biot’s</a:t>
            </a:r>
            <a:r>
              <a:rPr lang="en-US" sz="2000" dirty="0">
                <a:solidFill>
                  <a:srgbClr val="7030A0"/>
                </a:solidFill>
              </a:rPr>
              <a:t> or any other model with single porosity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Gassmann’s equation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Gassmann’s Equation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11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F3BC2-BD26-F1E2-F7A5-A00F391844B8}"/>
              </a:ext>
            </a:extLst>
          </p:cNvPr>
          <p:cNvSpPr/>
          <p:nvPr/>
        </p:nvSpPr>
        <p:spPr>
          <a:xfrm>
            <a:off x="810638" y="3884560"/>
            <a:ext cx="10104872" cy="8819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585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48557" y="1066536"/>
            <a:ext cx="9614340" cy="19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Gassmann’s equation is simply </a:t>
            </a:r>
            <a:r>
              <a:rPr lang="en-US" sz="2000" dirty="0">
                <a:solidFill>
                  <a:srgbClr val="7030A0"/>
                </a:solidFill>
              </a:rPr>
              <a:t>an identity relation satisfied by the elastic matrix </a:t>
            </a:r>
            <a:r>
              <a:rPr lang="en-US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K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Matrix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 contains only </a:t>
            </a:r>
            <a:r>
              <a:rPr lang="en-US" sz="2000" u="sng" dirty="0"/>
              <a:t>three independent elastic constants </a:t>
            </a:r>
            <a:r>
              <a:rPr lang="en-US" sz="2000" dirty="0"/>
              <a:t>in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/>
              <a:t>, </a:t>
            </a:r>
            <a:r>
              <a:rPr lang="en-US" sz="2000" i="1" dirty="0">
                <a:latin typeface="Symbol" panose="05050102010706020507" pitchFamily="18" charset="2"/>
              </a:rPr>
              <a:t>a</a:t>
            </a:r>
            <a:r>
              <a:rPr lang="en-US" sz="2000" dirty="0"/>
              <a:t>,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), but </a:t>
            </a:r>
            <a:r>
              <a:rPr lang="en-US" sz="2000" u="sng" dirty="0"/>
              <a:t>four empirical moduli</a:t>
            </a:r>
            <a:r>
              <a:rPr lang="en-US" sz="2000" dirty="0"/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cs typeface="Times New Roman" panose="02020603050405020304" pitchFamily="18" charset="0"/>
              </a:rPr>
              <a:t>,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cs typeface="Times New Roman" panose="02020603050405020304" pitchFamily="18" charset="0"/>
              </a:rPr>
              <a:t>,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cs typeface="Times New Roman" panose="02020603050405020304" pitchFamily="18" charset="0"/>
              </a:rPr>
              <a:t>,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/>
              <a:t>are measured from it in various experiments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Therefore, the empirical moduli must be mutually related. This relation is the Gassmann’s equation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The simplest form of this relation was given above: 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377"/>
            <a:ext cx="4375828" cy="998723"/>
          </a:xfrm>
        </p:spPr>
        <p:txBody>
          <a:bodyPr>
            <a:normAutofit/>
          </a:bodyPr>
          <a:lstStyle/>
          <a:p>
            <a:r>
              <a:rPr lang="en-CA" sz="3200" dirty="0"/>
              <a:t>Gassmann’s equation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Gassmann’s Equation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12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29CDC3B-F842-745A-F711-A0D79F862E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13505"/>
              </p:ext>
            </p:extLst>
          </p:nvPr>
        </p:nvGraphicFramePr>
        <p:xfrm>
          <a:off x="2637559" y="3048656"/>
          <a:ext cx="2378591" cy="58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100" imgH="393700" progId="Equation.DSMT4">
                  <p:embed/>
                </p:oleObj>
              </mc:Choice>
              <mc:Fallback>
                <p:oleObj name="Equation" r:id="rId2" imgW="1562100" imgH="39370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98854D34-41F7-3E35-CF72-2601F9A0E2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559" y="3048656"/>
                        <a:ext cx="2378591" cy="5804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D55695-7F84-49E5-6D7A-8CE73B72035D}"/>
              </a:ext>
            </a:extLst>
          </p:cNvPr>
          <p:cNvSpPr txBox="1"/>
          <p:nvPr/>
        </p:nvSpPr>
        <p:spPr>
          <a:xfrm>
            <a:off x="5478506" y="3152426"/>
            <a:ext cx="142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, therefore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FF6D3F6-F196-F009-7B1F-9C6C7BFB12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31163"/>
              </p:ext>
            </p:extLst>
          </p:nvPr>
        </p:nvGraphicFramePr>
        <p:xfrm>
          <a:off x="7175852" y="3161101"/>
          <a:ext cx="158591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1120" imgH="241200" progId="Equation.DSMT4">
                  <p:embed/>
                </p:oleObj>
              </mc:Choice>
              <mc:Fallback>
                <p:oleObj name="Equation" r:id="rId4" imgW="1041120" imgH="2412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29CDC3B-F842-745A-F711-A0D79F862E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852" y="3161101"/>
                        <a:ext cx="1585912" cy="355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732BDE-C3C9-5A0A-3C25-0F6EA6E00C85}"/>
              </a:ext>
            </a:extLst>
          </p:cNvPr>
          <p:cNvSpPr txBox="1">
            <a:spLocks/>
          </p:cNvSpPr>
          <p:nvPr/>
        </p:nvSpPr>
        <p:spPr>
          <a:xfrm>
            <a:off x="948557" y="3731314"/>
            <a:ext cx="9614340" cy="697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800" dirty="0"/>
              <a:t>There are several forms of final relations excluding </a:t>
            </a:r>
            <a:r>
              <a:rPr lang="en-US" sz="1800" i="1" dirty="0">
                <a:latin typeface="Symbol" panose="05050102010706020507" pitchFamily="18" charset="2"/>
              </a:rPr>
              <a:t>a</a:t>
            </a:r>
            <a:r>
              <a:rPr lang="en-US" sz="1800" dirty="0"/>
              <a:t> and </a:t>
            </a:r>
            <a:r>
              <a:rPr lang="en-US" sz="1800" i="1" dirty="0">
                <a:latin typeface="Symbol" panose="05050102010706020507" pitchFamily="18" charset="2"/>
              </a:rPr>
              <a:t>M </a:t>
            </a:r>
            <a:r>
              <a:rPr lang="en-US" sz="1800" dirty="0"/>
              <a:t>using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1800" dirty="0">
                <a:cs typeface="Times New Roman" panose="02020603050405020304" pitchFamily="18" charset="0"/>
              </a:rPr>
              <a:t>and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/>
              <a:t> . The following one looks most elegant, in the form of a Reuss average of the solid and drained compliances:   </a:t>
            </a:r>
          </a:p>
          <a:p>
            <a:pPr>
              <a:spcBef>
                <a:spcPts val="600"/>
              </a:spcBef>
            </a:pPr>
            <a:endParaRPr lang="en-US" sz="1800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5760543-1B94-9229-C190-F4E00AFD1C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862245"/>
              </p:ext>
            </p:extLst>
          </p:nvPr>
        </p:nvGraphicFramePr>
        <p:xfrm>
          <a:off x="2663079" y="4306817"/>
          <a:ext cx="1657021" cy="676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199" imgH="444307" progId="Equation.DSMT4">
                  <p:embed/>
                </p:oleObj>
              </mc:Choice>
              <mc:Fallback>
                <p:oleObj name="Equation" r:id="rId6" imgW="1155199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079" y="4306817"/>
                        <a:ext cx="1657021" cy="6766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B06A2E7-1603-BBBE-2672-DA5A24B1FA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786760"/>
              </p:ext>
            </p:extLst>
          </p:nvPr>
        </p:nvGraphicFramePr>
        <p:xfrm>
          <a:off x="6144982" y="4303053"/>
          <a:ext cx="1508954" cy="697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28520" imgH="469800" progId="Equation.DSMT4">
                  <p:embed/>
                </p:oleObj>
              </mc:Choice>
              <mc:Fallback>
                <p:oleObj name="Equation" r:id="rId8" imgW="1028520" imgH="469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4982" y="4303053"/>
                        <a:ext cx="1508954" cy="6978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D2E621F-A304-3E42-50F3-2E2FBAB1D741}"/>
              </a:ext>
            </a:extLst>
          </p:cNvPr>
          <p:cNvSpPr txBox="1"/>
          <p:nvPr/>
        </p:nvSpPr>
        <p:spPr>
          <a:xfrm>
            <a:off x="4408131" y="4516296"/>
            <a:ext cx="142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, where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F4ED721-2140-5B51-F6EF-CC758FDAE85B}"/>
              </a:ext>
            </a:extLst>
          </p:cNvPr>
          <p:cNvSpPr txBox="1">
            <a:spLocks/>
          </p:cNvSpPr>
          <p:nvPr/>
        </p:nvSpPr>
        <p:spPr>
          <a:xfrm>
            <a:off x="1867786" y="5466702"/>
            <a:ext cx="4179996" cy="75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800" dirty="0"/>
              <a:t>One of the commonly used forms of Gassmann’s equation is: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59354E94-76BD-4C98-A2F8-E7E2BBFB4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521993"/>
              </p:ext>
            </p:extLst>
          </p:nvPr>
        </p:nvGraphicFramePr>
        <p:xfrm>
          <a:off x="6379908" y="5096419"/>
          <a:ext cx="373221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50880" imgH="990360" progId="Equation.DSMT4">
                  <p:embed/>
                </p:oleObj>
              </mc:Choice>
              <mc:Fallback>
                <p:oleObj name="Equation" r:id="rId10" imgW="2450880" imgH="9903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FF6D3F6-F196-F009-7B1F-9C6C7BFB12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9908" y="5096419"/>
                        <a:ext cx="3732213" cy="1460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0746FD45-24F2-F742-F449-D68C0C5F5A04}"/>
              </a:ext>
            </a:extLst>
          </p:cNvPr>
          <p:cNvSpPr/>
          <p:nvPr/>
        </p:nvSpPr>
        <p:spPr>
          <a:xfrm>
            <a:off x="606056" y="5078786"/>
            <a:ext cx="9718158" cy="15668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09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838198" y="2372600"/>
            <a:ext cx="9634872" cy="32371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This equation gives: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Two P-wave modes (primary wave and a diffusive “slow” secondary wave) 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One S-wave mode for a given polarization)</a:t>
            </a:r>
          </a:p>
          <a:p>
            <a:pPr>
              <a:spcBef>
                <a:spcPts val="600"/>
              </a:spcBef>
            </a:pPr>
            <a:r>
              <a:rPr lang="en-US" sz="2000" dirty="0" err="1"/>
              <a:t>Biot’s</a:t>
            </a:r>
            <a:r>
              <a:rPr lang="en-US" sz="2000" dirty="0"/>
              <a:t> characteristic frequency:</a:t>
            </a:r>
          </a:p>
          <a:p>
            <a:pPr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At this frequency, there is a peak of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However,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dirty="0"/>
              <a:t> is usually very high (30 kHz to 1 GHz for water), and therefore,  the attenuation and dispersion due to this primary-pore (“</a:t>
            </a:r>
            <a:r>
              <a:rPr lang="en-US" sz="1800" dirty="0" err="1"/>
              <a:t>Biot’s</a:t>
            </a:r>
            <a:r>
              <a:rPr lang="en-US" sz="1800" dirty="0"/>
              <a:t>”, or “global”) flow is usually weak</a:t>
            </a:r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Waves in porous media (“global flow”)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Waves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13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F4ED721-2140-5B51-F6EF-CC758FDAE85B}"/>
              </a:ext>
            </a:extLst>
          </p:cNvPr>
          <p:cNvSpPr txBox="1">
            <a:spLocks/>
          </p:cNvSpPr>
          <p:nvPr/>
        </p:nvSpPr>
        <p:spPr>
          <a:xfrm>
            <a:off x="349099" y="1248300"/>
            <a:ext cx="7210650" cy="998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2000" dirty="0"/>
              <a:t>Plane harmonic waves are obtained from the same GLS eigenvalue equation (matrix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 is real-valued in </a:t>
            </a:r>
            <a:r>
              <a:rPr lang="en-US" sz="2000" dirty="0" err="1"/>
              <a:t>Biot’s</a:t>
            </a:r>
            <a:r>
              <a:rPr lang="en-US" sz="2000" dirty="0"/>
              <a:t> model):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4E48A70-588F-1A36-152D-D4DF35166D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424883"/>
              </p:ext>
            </p:extLst>
          </p:nvPr>
        </p:nvGraphicFramePr>
        <p:xfrm>
          <a:off x="7753520" y="1533734"/>
          <a:ext cx="17526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241200" progId="Equation.DSMT4">
                  <p:embed/>
                </p:oleObj>
              </mc:Choice>
              <mc:Fallback>
                <p:oleObj name="Equation" r:id="rId2" imgW="1079280" imgH="24120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D0D3729E-BF73-3FC8-0CB5-0B49B0727085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3520" y="1533734"/>
                        <a:ext cx="1752600" cy="358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6D8EFDE-72B3-1308-0514-CDDEF2D0EC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046040"/>
              </p:ext>
            </p:extLst>
          </p:nvPr>
        </p:nvGraphicFramePr>
        <p:xfrm>
          <a:off x="10303967" y="1522304"/>
          <a:ext cx="1166871" cy="31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203040" progId="Equation.DSMT4">
                  <p:embed/>
                </p:oleObj>
              </mc:Choice>
              <mc:Fallback>
                <p:oleObj name="Equation" r:id="rId4" imgW="698400" imgH="20304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3DAE11A0-4D97-BC36-9DB8-8589D672B4CC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3967" y="1522304"/>
                        <a:ext cx="1166871" cy="319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5A4B9D4-053C-8B0C-72ED-843502AECD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848562"/>
              </p:ext>
            </p:extLst>
          </p:nvPr>
        </p:nvGraphicFramePr>
        <p:xfrm>
          <a:off x="10314391" y="822835"/>
          <a:ext cx="1241508" cy="571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560" imgH="393480" progId="Equation.DSMT4">
                  <p:embed/>
                </p:oleObj>
              </mc:Choice>
              <mc:Fallback>
                <p:oleObj name="Equation" r:id="rId6" imgW="736560" imgH="39348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1D85730D-695D-0326-AA35-33BB1E84F7D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4391" y="822835"/>
                        <a:ext cx="1241508" cy="5712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AEC6F444-BFF3-2974-E14B-9532AB8020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274575"/>
              </p:ext>
            </p:extLst>
          </p:nvPr>
        </p:nvGraphicFramePr>
        <p:xfrm>
          <a:off x="10321341" y="1970038"/>
          <a:ext cx="865686" cy="731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495000" progId="Equation.DSMT4">
                  <p:embed/>
                </p:oleObj>
              </mc:Choice>
              <mc:Fallback>
                <p:oleObj name="Equation" r:id="rId8" imgW="622080" imgH="49500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CF5DEB57-2E8B-D377-998B-EBEB94EFFFAA}"/>
                          </a:ext>
                        </a:extLst>
                      </p:cNvPr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1341" y="1970038"/>
                        <a:ext cx="865686" cy="7318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9747C90-3760-3DA3-E175-FDA90AB2C53D}"/>
              </a:ext>
            </a:extLst>
          </p:cNvPr>
          <p:cNvCxnSpPr>
            <a:cxnSpLocks/>
          </p:cNvCxnSpPr>
          <p:nvPr/>
        </p:nvCxnSpPr>
        <p:spPr>
          <a:xfrm>
            <a:off x="9999966" y="1038334"/>
            <a:ext cx="44223" cy="1498033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1A811816-7637-A1A8-4CBF-D8AD62FE42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461678"/>
              </p:ext>
            </p:extLst>
          </p:nvPr>
        </p:nvGraphicFramePr>
        <p:xfrm>
          <a:off x="3763926" y="3838900"/>
          <a:ext cx="1039392" cy="644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1669" imgH="444307" progId="Equation.DSMT4">
                  <p:embed/>
                </p:oleObj>
              </mc:Choice>
              <mc:Fallback>
                <p:oleObj name="Equation" r:id="rId10" imgW="761669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26" y="3838900"/>
                        <a:ext cx="1039392" cy="6446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BFAB6A10-5B1F-5880-14CC-52E4037AE708}"/>
              </a:ext>
            </a:extLst>
          </p:cNvPr>
          <p:cNvSpPr txBox="1"/>
          <p:nvPr/>
        </p:nvSpPr>
        <p:spPr>
          <a:xfrm>
            <a:off x="5720316" y="3976577"/>
            <a:ext cx="481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Note that the frequency increases with viscosity</a:t>
            </a:r>
          </a:p>
        </p:txBody>
      </p:sp>
    </p:spTree>
    <p:extLst>
      <p:ext uri="{BB962C8B-B14F-4D97-AF65-F5344CB8AC3E}">
        <p14:creationId xmlns:p14="http://schemas.microsoft.com/office/powerpoint/2010/main" val="2824107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Wave velocity dispersion and attenuation (</a:t>
            </a:r>
            <a:r>
              <a:rPr lang="en-C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CA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CA" sz="3200" dirty="0"/>
              <a:t>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Waves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14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11973F4-629A-ADA5-03A7-A74BE9B24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281243"/>
            <a:ext cx="10243335" cy="5132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216FE-2051-0EAF-524D-BFFA1B129830}"/>
              </a:ext>
            </a:extLst>
          </p:cNvPr>
          <p:cNvSpPr txBox="1"/>
          <p:nvPr/>
        </p:nvSpPr>
        <p:spPr>
          <a:xfrm>
            <a:off x="5016150" y="1223950"/>
            <a:ext cx="277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Secondary (“slow”) P wave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936B2-BEEA-1126-F08F-F4FDB430C580}"/>
              </a:ext>
            </a:extLst>
          </p:cNvPr>
          <p:cNvSpPr txBox="1"/>
          <p:nvPr/>
        </p:nvSpPr>
        <p:spPr>
          <a:xfrm>
            <a:off x="5016150" y="3691361"/>
            <a:ext cx="277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7030A0"/>
                </a:solidFill>
              </a:rPr>
              <a:t>Primary (“fast”) P wave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F40B7-CF4F-BDB3-4FD0-6A7475AF04C6}"/>
              </a:ext>
            </a:extLst>
          </p:cNvPr>
          <p:cNvSpPr txBox="1"/>
          <p:nvPr/>
        </p:nvSpPr>
        <p:spPr>
          <a:xfrm>
            <a:off x="2244490" y="1983316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88D4A-DF8F-E10B-C6FA-C68BF9B77926}"/>
              </a:ext>
            </a:extLst>
          </p:cNvPr>
          <p:cNvSpPr txBox="1"/>
          <p:nvPr/>
        </p:nvSpPr>
        <p:spPr>
          <a:xfrm>
            <a:off x="6876422" y="2986543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A81CD-A22B-9B6F-061C-2812C77FD3BA}"/>
              </a:ext>
            </a:extLst>
          </p:cNvPr>
          <p:cNvSpPr txBox="1"/>
          <p:nvPr/>
        </p:nvSpPr>
        <p:spPr>
          <a:xfrm>
            <a:off x="2232505" y="4358049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DCD3B5-EE02-177D-990F-3B5089DE4417}"/>
              </a:ext>
            </a:extLst>
          </p:cNvPr>
          <p:cNvSpPr txBox="1"/>
          <p:nvPr/>
        </p:nvSpPr>
        <p:spPr>
          <a:xfrm>
            <a:off x="8610600" y="5407480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035AE4-69FF-ED44-9EE0-1A0E8BD7F32C}"/>
              </a:ext>
            </a:extLst>
          </p:cNvPr>
          <p:cNvSpPr txBox="1"/>
          <p:nvPr/>
        </p:nvSpPr>
        <p:spPr>
          <a:xfrm>
            <a:off x="3375502" y="2986542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65017D-A0A6-5D65-4941-61C8FE6FD2F4}"/>
              </a:ext>
            </a:extLst>
          </p:cNvPr>
          <p:cNvSpPr txBox="1"/>
          <p:nvPr/>
        </p:nvSpPr>
        <p:spPr>
          <a:xfrm>
            <a:off x="8953215" y="2651836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62CB17-BA70-503D-E909-57116B14502E}"/>
              </a:ext>
            </a:extLst>
          </p:cNvPr>
          <p:cNvSpPr txBox="1"/>
          <p:nvPr/>
        </p:nvSpPr>
        <p:spPr>
          <a:xfrm>
            <a:off x="2232505" y="5037737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F69922-F092-04E6-7705-06460BFDBC46}"/>
              </a:ext>
            </a:extLst>
          </p:cNvPr>
          <p:cNvSpPr txBox="1"/>
          <p:nvPr/>
        </p:nvSpPr>
        <p:spPr>
          <a:xfrm>
            <a:off x="8290117" y="4722119"/>
            <a:ext cx="663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80EDB5-79E6-BB43-0C60-E8E415B2BCDA}"/>
              </a:ext>
            </a:extLst>
          </p:cNvPr>
          <p:cNvCxnSpPr>
            <a:cxnSpLocks/>
          </p:cNvCxnSpPr>
          <p:nvPr/>
        </p:nvCxnSpPr>
        <p:spPr>
          <a:xfrm>
            <a:off x="8902013" y="4275508"/>
            <a:ext cx="0" cy="1508775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48046DC-6291-4677-0C4A-EA1B5451EEB8}"/>
              </a:ext>
            </a:extLst>
          </p:cNvPr>
          <p:cNvCxnSpPr>
            <a:cxnSpLocks/>
          </p:cNvCxnSpPr>
          <p:nvPr/>
        </p:nvCxnSpPr>
        <p:spPr>
          <a:xfrm>
            <a:off x="8902013" y="1785544"/>
            <a:ext cx="0" cy="1508775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EF7F86-41A0-3D41-E63D-3FAB28E0C803}"/>
              </a:ext>
            </a:extLst>
          </p:cNvPr>
          <p:cNvCxnSpPr>
            <a:cxnSpLocks/>
          </p:cNvCxnSpPr>
          <p:nvPr/>
        </p:nvCxnSpPr>
        <p:spPr>
          <a:xfrm>
            <a:off x="4369398" y="4665826"/>
            <a:ext cx="0" cy="1155582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BB3B044-D3A8-ECC9-ECCB-0447BD9F1099}"/>
              </a:ext>
            </a:extLst>
          </p:cNvPr>
          <p:cNvCxnSpPr>
            <a:cxnSpLocks/>
          </p:cNvCxnSpPr>
          <p:nvPr/>
        </p:nvCxnSpPr>
        <p:spPr>
          <a:xfrm>
            <a:off x="4369398" y="2065106"/>
            <a:ext cx="0" cy="1318409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47218D-8628-0E11-8045-ECD811676F53}"/>
              </a:ext>
            </a:extLst>
          </p:cNvPr>
          <p:cNvSpPr txBox="1"/>
          <p:nvPr/>
        </p:nvSpPr>
        <p:spPr>
          <a:xfrm>
            <a:off x="4261663" y="3376969"/>
            <a:ext cx="56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EF9AF1-68B6-3AE5-01FA-44528D7CBB68}"/>
              </a:ext>
            </a:extLst>
          </p:cNvPr>
          <p:cNvSpPr txBox="1"/>
          <p:nvPr/>
        </p:nvSpPr>
        <p:spPr>
          <a:xfrm>
            <a:off x="4232454" y="5821408"/>
            <a:ext cx="56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29F3FE-B376-B9C9-678F-BE3D9530D528}"/>
              </a:ext>
            </a:extLst>
          </p:cNvPr>
          <p:cNvSpPr txBox="1"/>
          <p:nvPr/>
        </p:nvSpPr>
        <p:spPr>
          <a:xfrm>
            <a:off x="8739735" y="5826291"/>
            <a:ext cx="56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4CE630-E9A7-5A22-45EA-4ADE21DA9728}"/>
              </a:ext>
            </a:extLst>
          </p:cNvPr>
          <p:cNvSpPr txBox="1"/>
          <p:nvPr/>
        </p:nvSpPr>
        <p:spPr>
          <a:xfrm>
            <a:off x="8739735" y="3376942"/>
            <a:ext cx="56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E22D6B-B043-955B-E19E-F41013D27B19}"/>
              </a:ext>
            </a:extLst>
          </p:cNvPr>
          <p:cNvSpPr txBox="1"/>
          <p:nvPr/>
        </p:nvSpPr>
        <p:spPr>
          <a:xfrm>
            <a:off x="204218" y="4863470"/>
            <a:ext cx="1167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Effect of “complex density” </a:t>
            </a:r>
            <a:r>
              <a:rPr lang="en-CA" sz="1600" b="1" i="1" dirty="0">
                <a:solidFill>
                  <a:schemeClr val="accent2">
                    <a:lumMod val="50000"/>
                  </a:schemeClr>
                </a:solidFill>
                <a:latin typeface="Symbol" panose="05050102010706020507" pitchFamily="18" charset="2"/>
              </a:rPr>
              <a:t>r</a:t>
            </a:r>
            <a:r>
              <a:rPr lang="en-CA" sz="1600" baseline="30000" dirty="0">
                <a:solidFill>
                  <a:schemeClr val="accent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6FF878FF-F4BD-DFB8-9648-28F2FE1070EF}"/>
              </a:ext>
            </a:extLst>
          </p:cNvPr>
          <p:cNvSpPr/>
          <p:nvPr/>
        </p:nvSpPr>
        <p:spPr>
          <a:xfrm>
            <a:off x="1588704" y="5174485"/>
            <a:ext cx="273664" cy="22971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9990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Primary P wave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Waves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15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F4ED721-2140-5B51-F6EF-CC758FDAE85B}"/>
              </a:ext>
            </a:extLst>
          </p:cNvPr>
          <p:cNvSpPr txBox="1">
            <a:spLocks/>
          </p:cNvSpPr>
          <p:nvPr/>
        </p:nvSpPr>
        <p:spPr>
          <a:xfrm>
            <a:off x="254696" y="5893956"/>
            <a:ext cx="3466700" cy="577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600" dirty="0"/>
              <a:t>Attenuation </a:t>
            </a:r>
            <a:r>
              <a:rPr lang="en-US" sz="1600" i="1" dirty="0">
                <a:latin typeface="Symbol" panose="05050102010706020507" pitchFamily="18" charset="2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/>
              <a:t> scaled by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4FD8D-ACBA-7538-C461-354FC543D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19" y="964044"/>
            <a:ext cx="10997414" cy="492209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E72DCF5-C105-BDBA-41C2-E0B65EF49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55192"/>
              </p:ext>
            </p:extLst>
          </p:nvPr>
        </p:nvGraphicFramePr>
        <p:xfrm>
          <a:off x="3721396" y="5886137"/>
          <a:ext cx="6953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98197" imgH="431613" progId="Equation.DSMT4">
                  <p:embed/>
                </p:oleObj>
              </mc:Choice>
              <mc:Fallback>
                <p:oleObj name="Equation" r:id="rId3" imgW="698197" imgH="4316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396" y="5886137"/>
                        <a:ext cx="6953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9E8F749-0563-4039-BA9F-890507B0100E}"/>
              </a:ext>
            </a:extLst>
          </p:cNvPr>
          <p:cNvSpPr txBox="1"/>
          <p:nvPr/>
        </p:nvSpPr>
        <p:spPr>
          <a:xfrm>
            <a:off x="6512386" y="6042066"/>
            <a:ext cx="2032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From </a:t>
            </a:r>
            <a:r>
              <a:rPr lang="en-CA" sz="1400" dirty="0" err="1">
                <a:solidFill>
                  <a:schemeClr val="accent2">
                    <a:lumMod val="50000"/>
                  </a:schemeClr>
                </a:solidFill>
              </a:rPr>
              <a:t>Bourbié</a:t>
            </a:r>
            <a:r>
              <a:rPr lang="en-CA" sz="1400" dirty="0">
                <a:solidFill>
                  <a:schemeClr val="accent2">
                    <a:lumMod val="50000"/>
                  </a:schemeClr>
                </a:solidFill>
              </a:rPr>
              <a:t> et al., 1987</a:t>
            </a:r>
          </a:p>
        </p:txBody>
      </p:sp>
    </p:spTree>
    <p:extLst>
      <p:ext uri="{BB962C8B-B14F-4D97-AF65-F5344CB8AC3E}">
        <p14:creationId xmlns:p14="http://schemas.microsoft.com/office/powerpoint/2010/main" val="74307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Secondary P wave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Waves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16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B148E-47C3-3FE9-A2A7-8CCF059B7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44" y="1211100"/>
            <a:ext cx="10243547" cy="4567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05FF34-5F5C-17F7-92F5-0F1D474D75EF}"/>
              </a:ext>
            </a:extLst>
          </p:cNvPr>
          <p:cNvSpPr txBox="1">
            <a:spLocks/>
          </p:cNvSpPr>
          <p:nvPr/>
        </p:nvSpPr>
        <p:spPr>
          <a:xfrm>
            <a:off x="254696" y="5893956"/>
            <a:ext cx="3466700" cy="577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600" dirty="0"/>
              <a:t>Attenuation </a:t>
            </a:r>
            <a:r>
              <a:rPr lang="en-US" sz="1600" i="1" dirty="0">
                <a:latin typeface="Symbol" panose="05050102010706020507" pitchFamily="18" charset="2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/>
              <a:t> scaled by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ADEC3F9-97D0-6566-189A-57F65684B5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511074"/>
              </p:ext>
            </p:extLst>
          </p:nvPr>
        </p:nvGraphicFramePr>
        <p:xfrm>
          <a:off x="3721396" y="5886137"/>
          <a:ext cx="6953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98197" imgH="431613" progId="Equation.DSMT4">
                  <p:embed/>
                </p:oleObj>
              </mc:Choice>
              <mc:Fallback>
                <p:oleObj name="Equation" r:id="rId3" imgW="698197" imgH="431613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E72DCF5-C105-BDBA-41C2-E0B65EF49A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396" y="5886137"/>
                        <a:ext cx="6953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0525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8355905" cy="998723"/>
          </a:xfrm>
        </p:spPr>
        <p:txBody>
          <a:bodyPr>
            <a:normAutofit/>
          </a:bodyPr>
          <a:lstStyle/>
          <a:p>
            <a:r>
              <a:rPr lang="en-CA" sz="3200" dirty="0"/>
              <a:t>S wave (only one)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Waves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17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05FF34-5F5C-17F7-92F5-0F1D474D75EF}"/>
              </a:ext>
            </a:extLst>
          </p:cNvPr>
          <p:cNvSpPr txBox="1">
            <a:spLocks/>
          </p:cNvSpPr>
          <p:nvPr/>
        </p:nvSpPr>
        <p:spPr>
          <a:xfrm>
            <a:off x="254696" y="5893956"/>
            <a:ext cx="3466700" cy="577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1600" dirty="0"/>
              <a:t>Attenuation </a:t>
            </a:r>
            <a:r>
              <a:rPr lang="en-US" sz="1600" i="1" dirty="0">
                <a:latin typeface="Symbol" panose="05050102010706020507" pitchFamily="18" charset="2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/>
              <a:t> scaled by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05C2DFE-BEF7-6E69-2E51-AB3EF76581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425663"/>
              </p:ext>
            </p:extLst>
          </p:nvPr>
        </p:nvGraphicFramePr>
        <p:xfrm>
          <a:off x="3343275" y="5861784"/>
          <a:ext cx="6953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197" imgH="431613" progId="Equation.DSMT4">
                  <p:embed/>
                </p:oleObj>
              </mc:Choice>
              <mc:Fallback>
                <p:oleObj name="Equation" r:id="rId2" imgW="698197" imgH="4316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275" y="5861784"/>
                        <a:ext cx="6953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B82C7C3-B5C3-550E-8929-1B8EE60A1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8" y="1123951"/>
            <a:ext cx="9760946" cy="4256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9442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A6C23-E6EC-D10C-8C6C-76CFAD28DD18}"/>
              </a:ext>
            </a:extLst>
          </p:cNvPr>
          <p:cNvSpPr txBox="1">
            <a:spLocks/>
          </p:cNvSpPr>
          <p:nvPr/>
        </p:nvSpPr>
        <p:spPr>
          <a:xfrm>
            <a:off x="919374" y="1074424"/>
            <a:ext cx="9614340" cy="1110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Consider</a:t>
            </a:r>
            <a:r>
              <a:rPr lang="en-US" sz="2000" dirty="0">
                <a:solidFill>
                  <a:srgbClr val="7030A0"/>
                </a:solidFill>
              </a:rPr>
              <a:t> all possible extensions of </a:t>
            </a:r>
            <a:r>
              <a:rPr lang="en-US" sz="2000" dirty="0" err="1">
                <a:solidFill>
                  <a:srgbClr val="7030A0"/>
                </a:solidFill>
              </a:rPr>
              <a:t>Biot’s</a:t>
            </a:r>
            <a:r>
              <a:rPr lang="en-US" sz="2000" dirty="0">
                <a:solidFill>
                  <a:srgbClr val="7030A0"/>
                </a:solidFill>
              </a:rPr>
              <a:t> model of </a:t>
            </a:r>
            <a:r>
              <a:rPr lang="en-US" sz="2000" dirty="0" err="1">
                <a:solidFill>
                  <a:srgbClr val="7030A0"/>
                </a:solidFill>
              </a:rPr>
              <a:t>poroelasticity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without additional porosities, nonlinearity, and anisotropy (which were sort of missed by </a:t>
            </a:r>
            <a:r>
              <a:rPr lang="en-US" sz="2000" dirty="0" err="1"/>
              <a:t>Biot</a:t>
            </a:r>
            <a:r>
              <a:rPr lang="en-US" sz="2000" dirty="0"/>
              <a:t>)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These extensions are seen in the complete GLS model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en-US" sz="2000" dirty="0"/>
              <a:t>: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20F51-19B7-A2E5-9E5B-C4078A4C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12377"/>
            <a:ext cx="4628747" cy="998723"/>
          </a:xfrm>
        </p:spPr>
        <p:txBody>
          <a:bodyPr>
            <a:normAutofit/>
          </a:bodyPr>
          <a:lstStyle/>
          <a:p>
            <a:r>
              <a:rPr lang="en-CA" sz="3200" dirty="0"/>
              <a:t>Extensions of </a:t>
            </a:r>
            <a:r>
              <a:rPr lang="en-CA" sz="3200" dirty="0" err="1"/>
              <a:t>Biot’s</a:t>
            </a:r>
            <a:r>
              <a:rPr lang="en-CA" sz="3200" dirty="0"/>
              <a:t> model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4059-5E18-AEAF-CD11-AFD6D07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Extensions of </a:t>
            </a:r>
            <a:r>
              <a:rPr lang="en-CA" dirty="0" err="1"/>
              <a:t>Biot’s</a:t>
            </a:r>
            <a:r>
              <a:rPr lang="en-CA" dirty="0"/>
              <a:t> model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14FC5B-D388-67CE-2CC0-3F915ABA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1DAD-4979-4288-AA49-3B811F18F449}" type="slidenum">
              <a:rPr lang="en-CA" smtClean="0"/>
              <a:t>18</a:t>
            </a:fld>
            <a:endParaRPr lang="en-CA" dirty="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847D4A40-C451-35C2-0C66-E4E68C9C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A8540C-47D6-4B07-8772-D8142A124200}"/>
              </a:ext>
            </a:extLst>
          </p:cNvPr>
          <p:cNvSpPr txBox="1"/>
          <p:nvPr/>
        </p:nvSpPr>
        <p:spPr>
          <a:xfrm>
            <a:off x="7548757" y="2503446"/>
            <a:ext cx="414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rgbClr val="FF0000"/>
                </a:solidFill>
              </a:rPr>
              <a:t>Red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shows terms omitted in </a:t>
            </a:r>
            <a:r>
              <a:rPr lang="en-CA" sz="1600" dirty="0" err="1">
                <a:solidFill>
                  <a:schemeClr val="accent2">
                    <a:lumMod val="50000"/>
                  </a:schemeClr>
                </a:solidFill>
              </a:rPr>
              <a:t>Biot’s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model, or matrix </a:t>
            </a:r>
            <a:r>
              <a:rPr lang="en-CA" sz="1600" b="1" dirty="0">
                <a:solidFill>
                  <a:srgbClr val="FF0000"/>
                </a:solidFill>
                <a:latin typeface="Symbol" panose="05050102010706020507" pitchFamily="18" charset="2"/>
              </a:rPr>
              <a:t>m</a:t>
            </a:r>
            <a:r>
              <a:rPr lang="en-CA" sz="1600" dirty="0">
                <a:solidFill>
                  <a:schemeClr val="accent2">
                    <a:lumMod val="50000"/>
                  </a:schemeClr>
                </a:solidFill>
              </a:rPr>
              <a:t> was selected in a too simple form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A0910E5-01D3-CCA4-3E9C-3A603B603B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31195"/>
              </p:ext>
            </p:extLst>
          </p:nvPr>
        </p:nvGraphicFramePr>
        <p:xfrm>
          <a:off x="3207719" y="2185916"/>
          <a:ext cx="3893607" cy="130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68400" imgH="914400" progId="Equation.DSMT4">
                  <p:embed/>
                </p:oleObj>
              </mc:Choice>
              <mc:Fallback>
                <p:oleObj name="Equation" r:id="rId2" imgW="2768400" imgH="9144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2353DF2-E38A-4816-4B37-30CF35D8C6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7719" y="2185916"/>
                        <a:ext cx="3893607" cy="1306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F59AAD2-6450-C59E-E1FD-AE7C52F2FF36}"/>
              </a:ext>
            </a:extLst>
          </p:cNvPr>
          <p:cNvSpPr txBox="1">
            <a:spLocks/>
          </p:cNvSpPr>
          <p:nvPr/>
        </p:nvSpPr>
        <p:spPr>
          <a:xfrm>
            <a:off x="988670" y="3614176"/>
            <a:ext cx="8408249" cy="30032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Using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2 </a:t>
            </a:r>
            <a:r>
              <a:rPr lang="en-US" sz="2000" dirty="0"/>
              <a:t>gives many models of </a:t>
            </a:r>
            <a:r>
              <a:rPr lang="en-US" sz="2000" dirty="0">
                <a:solidFill>
                  <a:srgbClr val="7030A0"/>
                </a:solidFill>
              </a:rPr>
              <a:t>multiple porosities </a:t>
            </a:r>
            <a:r>
              <a:rPr lang="en-US" sz="2000" dirty="0"/>
              <a:t>(e.g., “squirt flow” models)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Replacing the terms highlighted in </a:t>
            </a:r>
            <a:r>
              <a:rPr lang="en-US" sz="2000" dirty="0">
                <a:solidFill>
                  <a:srgbClr val="FF0000"/>
                </a:solidFill>
              </a:rPr>
              <a:t>red</a:t>
            </a:r>
            <a:r>
              <a:rPr lang="en-US" sz="2000" dirty="0"/>
              <a:t> in the case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US" sz="2000" dirty="0"/>
              <a:t>also gives interesting extensions:</a:t>
            </a:r>
          </a:p>
          <a:p>
            <a:pPr lvl="1">
              <a:spcBef>
                <a:spcPts val="600"/>
              </a:spcBef>
            </a:pPr>
            <a:r>
              <a:rPr lang="en-US" sz="1900" dirty="0"/>
              <a:t>Including </a:t>
            </a:r>
            <a:r>
              <a:rPr lang="en-US" sz="1900" dirty="0">
                <a:solidFill>
                  <a:srgbClr val="7030A0"/>
                </a:solidFill>
              </a:rPr>
              <a:t>wettability (capillary forces) </a:t>
            </a:r>
            <a:r>
              <a:rPr lang="en-US" sz="1900" dirty="0"/>
              <a:t>effects – elastic term for pore fluid:</a:t>
            </a:r>
          </a:p>
          <a:p>
            <a:pPr lvl="2">
              <a:spcBef>
                <a:spcPts val="600"/>
              </a:spcBef>
            </a:pPr>
            <a:r>
              <a:rPr lang="en-US" sz="1700" dirty="0"/>
              <a:t>Note that capillary forces are related not to strain (</a:t>
            </a:r>
            <a:r>
              <a:rPr lang="en-US" sz="1700" b="1" dirty="0" err="1">
                <a:latin typeface="Symbol" panose="05050102010706020507" pitchFamily="18" charset="2"/>
              </a:rPr>
              <a:t>e</a:t>
            </a:r>
            <a:r>
              <a:rPr lang="en-US" sz="1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700" dirty="0"/>
              <a:t>) but to relative displacement of the pore fluid (</a:t>
            </a:r>
            <a:r>
              <a:rPr lang="en-US" sz="1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2i</a:t>
            </a:r>
            <a:r>
              <a:rPr lang="en-US" sz="1700" dirty="0"/>
              <a:t>)</a:t>
            </a: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Including </a:t>
            </a:r>
            <a:r>
              <a:rPr lang="en-US" sz="1800" dirty="0">
                <a:solidFill>
                  <a:srgbClr val="7030A0"/>
                </a:solidFill>
              </a:rPr>
              <a:t>viscosity of the frame </a:t>
            </a:r>
            <a:r>
              <a:rPr lang="en-US" sz="1800" dirty="0"/>
              <a:t>and pore fluid – terms </a:t>
            </a:r>
          </a:p>
          <a:p>
            <a:pPr lvl="1">
              <a:spcBef>
                <a:spcPts val="600"/>
              </a:spcBef>
            </a:pP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Partially solid saturation material </a:t>
            </a:r>
            <a:r>
              <a:rPr lang="en-US" sz="1800" dirty="0"/>
              <a:t>(bitumen?) – should give a more complete structure of the shear modulus matrix </a:t>
            </a:r>
            <a:r>
              <a:rPr lang="en-US" sz="1800" b="1" dirty="0">
                <a:latin typeface="Symbol" panose="05050102010706020507" pitchFamily="18" charset="2"/>
              </a:rPr>
              <a:t>m</a:t>
            </a:r>
            <a:r>
              <a:rPr lang="en-US" sz="1800" dirty="0"/>
              <a:t>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4E1F021-B9C5-31E9-A96A-5980A3F954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198269"/>
              </p:ext>
            </p:extLst>
          </p:nvPr>
        </p:nvGraphicFramePr>
        <p:xfrm>
          <a:off x="9272246" y="4413945"/>
          <a:ext cx="6969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5000" imgH="393480" progId="Equation.DSMT4">
                  <p:embed/>
                </p:oleObj>
              </mc:Choice>
              <mc:Fallback>
                <p:oleObj name="Equation" r:id="rId4" imgW="495000" imgH="3934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A0910E5-01D3-CCA4-3E9C-3A603B603B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2246" y="4413945"/>
                        <a:ext cx="696912" cy="563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5E93AEF-8D48-8791-A212-ED13893250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71472"/>
              </p:ext>
            </p:extLst>
          </p:nvPr>
        </p:nvGraphicFramePr>
        <p:xfrm>
          <a:off x="6707301" y="5259757"/>
          <a:ext cx="18224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280" imgH="431640" progId="Equation.DSMT4">
                  <p:embed/>
                </p:oleObj>
              </mc:Choice>
              <mc:Fallback>
                <p:oleObj name="Equation" r:id="rId6" imgW="1295280" imgH="4316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A0910E5-01D3-CCA4-3E9C-3A603B603B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7301" y="5259757"/>
                        <a:ext cx="1822450" cy="617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529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11630</TotalTime>
  <Words>1755</Words>
  <Application>Microsoft Office PowerPoint</Application>
  <PresentationFormat>Widescreen</PresentationFormat>
  <Paragraphs>176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Lecture 6: Fluid-saturated porous rock (Biot’s model)</vt:lpstr>
      <vt:lpstr>Biot’s poroelasticity</vt:lpstr>
      <vt:lpstr>Biot’s poroelasticity</vt:lpstr>
      <vt:lpstr>Relations of generalized coordinates to actual displacements</vt:lpstr>
      <vt:lpstr>Selections of matrix forms for material properties</vt:lpstr>
      <vt:lpstr>Density matrix</vt:lpstr>
      <vt:lpstr>Elastic parameters</vt:lpstr>
      <vt:lpstr>Skempton coefficients</vt:lpstr>
      <vt:lpstr>Elastic parameters</vt:lpstr>
      <vt:lpstr>Elastic parameters</vt:lpstr>
      <vt:lpstr>Gassmann’s equation</vt:lpstr>
      <vt:lpstr>Gassmann’s equation</vt:lpstr>
      <vt:lpstr>Waves in porous media (“global flow”)</vt:lpstr>
      <vt:lpstr>Wave velocity dispersion and attenuation (Q-1)</vt:lpstr>
      <vt:lpstr>Primary P wave</vt:lpstr>
      <vt:lpstr>Secondary P wave</vt:lpstr>
      <vt:lpstr>S wave (only one)</vt:lpstr>
      <vt:lpstr>Extensions of Biot’s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 Morozov</dc:creator>
  <cp:lastModifiedBy>Igor Morozov</cp:lastModifiedBy>
  <cp:revision>325</cp:revision>
  <dcterms:created xsi:type="dcterms:W3CDTF">2022-11-03T01:25:55Z</dcterms:created>
  <dcterms:modified xsi:type="dcterms:W3CDTF">2024-05-17T03:45:34Z</dcterms:modified>
</cp:coreProperties>
</file>